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1pPr>
    <a:lvl2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2pPr>
    <a:lvl3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3pPr>
    <a:lvl4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4pPr>
    <a:lvl5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5pPr>
    <a:lvl6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6pPr>
    <a:lvl7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7pPr>
    <a:lvl8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8pPr>
    <a:lvl9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4" name="Shape 194"/>
          <p:cNvSpPr/>
          <p:nvPr>
            <p:ph type="sldImg"/>
          </p:nvPr>
        </p:nvSpPr>
        <p:spPr>
          <a:xfrm>
            <a:off x="1143000" y="685800"/>
            <a:ext cx="4572000" cy="3429000"/>
          </a:xfrm>
          <a:prstGeom prst="rect">
            <a:avLst/>
          </a:prstGeom>
        </p:spPr>
        <p:txBody>
          <a:bodyPr/>
          <a:lstStyle/>
          <a:p>
            <a:pPr/>
          </a:p>
        </p:txBody>
      </p:sp>
      <p:sp>
        <p:nvSpPr>
          <p:cNvPr id="195" name="Shape 19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defTabSz="914400">
              <a:lnSpc>
                <a:spcPct val="100000"/>
              </a:lnSpc>
              <a:spcBef>
                <a:spcPts val="1000"/>
              </a:spcBef>
              <a:defRPr b="1" sz="2800">
                <a:solidFill>
                  <a:srgbClr val="FFFFFF"/>
                </a:solidFill>
                <a:latin typeface="Arial"/>
                <a:ea typeface="Arial"/>
                <a:cs typeface="Arial"/>
                <a:sym typeface="Arial"/>
              </a:defRPr>
            </a:pPr>
            <a:r>
              <a:t>Inspired by those “Cows destroy the West” photos, and the stories that accompanied them, I became an activist with the</a:t>
            </a:r>
          </a:p>
          <a:p>
            <a:pPr defTabSz="914400">
              <a:lnSpc>
                <a:spcPct val="100000"/>
              </a:lnSpc>
              <a:spcBef>
                <a:spcPts val="1000"/>
              </a:spcBef>
              <a:defRPr b="1" sz="2800">
                <a:solidFill>
                  <a:srgbClr val="FFFFFF"/>
                </a:solidFill>
                <a:latin typeface="Arial"/>
                <a:ea typeface="Arial"/>
                <a:cs typeface="Arial"/>
                <a:sym typeface="Arial"/>
              </a:defRPr>
            </a:pPr>
          </a:p>
          <a:p>
            <a:pPr defTabSz="914400">
              <a:lnSpc>
                <a:spcPct val="100000"/>
              </a:lnSpc>
              <a:spcBef>
                <a:spcPts val="1000"/>
              </a:spcBef>
              <a:defRPr b="1" sz="2800">
                <a:solidFill>
                  <a:srgbClr val="FFFFFF"/>
                </a:solidFill>
                <a:latin typeface="Arial"/>
                <a:ea typeface="Arial"/>
                <a:cs typeface="Arial"/>
                <a:sym typeface="Arial"/>
              </a:defRPr>
            </a:pPr>
            <a:r>
              <a:t>fClub and Earth First! and worked on issues involving wilderness preservation, endangered species, wild and scenic rivers, and...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308599"/>
            <a:ext cx="10464800" cy="609778"/>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17" name="Title Text"/>
          <p:cNvSpPr txBox="1"/>
          <p:nvPr>
            <p:ph type="title"/>
          </p:nvPr>
        </p:nvSpPr>
        <p:spPr>
          <a:xfrm>
            <a:off x="1269999" y="1638300"/>
            <a:ext cx="10464801" cy="3302000"/>
          </a:xfrm>
          <a:prstGeom prst="rect">
            <a:avLst/>
          </a:prstGeom>
        </p:spPr>
        <p:txBody>
          <a:bodyPr anchor="b"/>
          <a:lstStyle>
            <a:lvl1pPr>
              <a:defRPr sz="7800">
                <a:solidFill>
                  <a:srgbClr val="000000"/>
                </a:solidFill>
                <a:latin typeface="Helvetica Light"/>
                <a:ea typeface="Helvetica Light"/>
                <a:cs typeface="Helvetica Light"/>
                <a:sym typeface="Helvetica Light"/>
              </a:defRPr>
            </a:lvl1pPr>
          </a:lstStyle>
          <a:p>
            <a:pPr/>
            <a:r>
              <a:t>Title Text</a:t>
            </a:r>
          </a:p>
        </p:txBody>
      </p:sp>
      <p:sp>
        <p:nvSpPr>
          <p:cNvPr id="118" name="Body Level One…"/>
          <p:cNvSpPr txBox="1"/>
          <p:nvPr>
            <p:ph type="body" sz="quarter" idx="1"/>
          </p:nvPr>
        </p:nvSpPr>
        <p:spPr>
          <a:xfrm>
            <a:off x="1269999" y="5029200"/>
            <a:ext cx="10464801" cy="1130300"/>
          </a:xfrm>
          <a:prstGeom prst="rect">
            <a:avLst/>
          </a:prstGeom>
        </p:spPr>
        <p:txBody>
          <a:bodyPr anchor="t"/>
          <a:lstStyle>
            <a:lvl1pPr marL="0" indent="0" algn="ctr">
              <a:spcBef>
                <a:spcPts val="0"/>
              </a:spcBef>
              <a:buSzTx/>
              <a:buNone/>
              <a:defRPr sz="3000">
                <a:solidFill>
                  <a:srgbClr val="000000"/>
                </a:solidFill>
                <a:latin typeface="Helvetica Light"/>
                <a:ea typeface="Helvetica Light"/>
                <a:cs typeface="Helvetica Light"/>
                <a:sym typeface="Helvetica Light"/>
              </a:defRPr>
            </a:lvl1pPr>
            <a:lvl2pPr marL="0" indent="0" algn="ctr">
              <a:spcBef>
                <a:spcPts val="0"/>
              </a:spcBef>
              <a:buSzTx/>
              <a:buNone/>
              <a:defRPr sz="3000">
                <a:solidFill>
                  <a:srgbClr val="000000"/>
                </a:solidFill>
                <a:latin typeface="Helvetica Light"/>
                <a:ea typeface="Helvetica Light"/>
                <a:cs typeface="Helvetica Light"/>
                <a:sym typeface="Helvetica Light"/>
              </a:defRPr>
            </a:lvl2pPr>
            <a:lvl3pPr marL="0" indent="0" algn="ctr">
              <a:spcBef>
                <a:spcPts val="0"/>
              </a:spcBef>
              <a:buSzTx/>
              <a:buNone/>
              <a:defRPr sz="3000">
                <a:solidFill>
                  <a:srgbClr val="000000"/>
                </a:solidFill>
                <a:latin typeface="Helvetica Light"/>
                <a:ea typeface="Helvetica Light"/>
                <a:cs typeface="Helvetica Light"/>
                <a:sym typeface="Helvetica Light"/>
              </a:defRPr>
            </a:lvl3pPr>
            <a:lvl4pPr marL="0" indent="0" algn="ctr">
              <a:spcBef>
                <a:spcPts val="0"/>
              </a:spcBef>
              <a:buSzTx/>
              <a:buNone/>
              <a:defRPr sz="3000">
                <a:solidFill>
                  <a:srgbClr val="000000"/>
                </a:solidFill>
                <a:latin typeface="Helvetica Light"/>
                <a:ea typeface="Helvetica Light"/>
                <a:cs typeface="Helvetica Light"/>
                <a:sym typeface="Helvetica Light"/>
              </a:defRPr>
            </a:lvl4pPr>
            <a:lvl5pPr marL="0" indent="0" algn="ctr">
              <a:spcBef>
                <a:spcPts val="0"/>
              </a:spcBef>
              <a:buSzTx/>
              <a:buNone/>
              <a:defRPr sz="30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5920" y="9251950"/>
            <a:ext cx="340260" cy="342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975357" y="541864"/>
            <a:ext cx="11054085" cy="2275845"/>
          </a:xfrm>
          <a:prstGeom prst="rect">
            <a:avLst/>
          </a:prstGeom>
        </p:spPr>
        <p:txBody>
          <a:bodyPr lIns="72248" tIns="72248" rIns="72248" bIns="72248"/>
          <a:lstStyle>
            <a:lvl1pPr marR="57795" indent="57795" defTabSz="1300480">
              <a:defRPr sz="5800">
                <a:solidFill>
                  <a:srgbClr val="000000"/>
                </a:solidFill>
                <a:uFill>
                  <a:solidFill>
                    <a:srgbClr val="000000"/>
                  </a:solidFill>
                </a:uFill>
                <a:latin typeface="Arial"/>
                <a:ea typeface="Arial"/>
                <a:cs typeface="Arial"/>
                <a:sym typeface="Arial"/>
              </a:defRPr>
            </a:lvl1pPr>
          </a:lstStyle>
          <a:p>
            <a:pPr/>
            <a:r>
              <a:t>Title Text</a:t>
            </a:r>
          </a:p>
        </p:txBody>
      </p:sp>
      <p:sp>
        <p:nvSpPr>
          <p:cNvPr id="127" name="Body Level One…"/>
          <p:cNvSpPr txBox="1"/>
          <p:nvPr>
            <p:ph type="body" idx="1"/>
          </p:nvPr>
        </p:nvSpPr>
        <p:spPr>
          <a:xfrm>
            <a:off x="975357" y="2817703"/>
            <a:ext cx="11054085" cy="6935900"/>
          </a:xfrm>
          <a:prstGeom prst="rect">
            <a:avLst/>
          </a:prstGeom>
        </p:spPr>
        <p:txBody>
          <a:bodyPr lIns="72248" tIns="72248" rIns="72248" bIns="72248" anchor="t"/>
          <a:lstStyle>
            <a:lvl1pPr marL="490693" marR="57795" indent="-450054" defTabSz="1300480">
              <a:spcBef>
                <a:spcPts val="1000"/>
              </a:spcBef>
              <a:buSzPct val="100000"/>
              <a:defRPr sz="4200">
                <a:solidFill>
                  <a:srgbClr val="000000"/>
                </a:solidFill>
                <a:uFill>
                  <a:solidFill>
                    <a:srgbClr val="000000"/>
                  </a:solidFill>
                </a:uFill>
                <a:latin typeface="Arial"/>
                <a:ea typeface="Arial"/>
                <a:cs typeface="Arial"/>
                <a:sym typeface="Arial"/>
              </a:defRPr>
            </a:lvl1pPr>
            <a:lvl2pPr marL="926463" marR="57795" indent="-428623" defTabSz="1300480">
              <a:spcBef>
                <a:spcPts val="1000"/>
              </a:spcBef>
              <a:buSzPct val="100000"/>
              <a:buChar char="–"/>
              <a:defRPr sz="4200">
                <a:solidFill>
                  <a:srgbClr val="000000"/>
                </a:solidFill>
                <a:uFill>
                  <a:solidFill>
                    <a:srgbClr val="000000"/>
                  </a:solidFill>
                </a:uFill>
                <a:latin typeface="Arial"/>
                <a:ea typeface="Arial"/>
                <a:cs typeface="Arial"/>
                <a:sym typeface="Arial"/>
              </a:defRPr>
            </a:lvl2pPr>
            <a:lvl3pPr marL="1355085" marR="57795" indent="-400050" defTabSz="1300480">
              <a:spcBef>
                <a:spcPts val="1000"/>
              </a:spcBef>
              <a:buSzPct val="100000"/>
              <a:defRPr sz="4200">
                <a:solidFill>
                  <a:srgbClr val="000000"/>
                </a:solidFill>
                <a:uFill>
                  <a:solidFill>
                    <a:srgbClr val="000000"/>
                  </a:solidFill>
                </a:uFill>
                <a:latin typeface="Arial"/>
                <a:ea typeface="Arial"/>
                <a:cs typeface="Arial"/>
                <a:sym typeface="Arial"/>
              </a:defRPr>
            </a:lvl3pPr>
            <a:lvl4pPr marL="1892297" marR="57795" indent="-480055" defTabSz="1300480">
              <a:spcBef>
                <a:spcPts val="1000"/>
              </a:spcBef>
              <a:buSzPct val="100000"/>
              <a:buChar char="–"/>
              <a:defRPr sz="4200">
                <a:solidFill>
                  <a:srgbClr val="000000"/>
                </a:solidFill>
                <a:uFill>
                  <a:solidFill>
                    <a:srgbClr val="000000"/>
                  </a:solidFill>
                </a:uFill>
                <a:latin typeface="Arial"/>
                <a:ea typeface="Arial"/>
                <a:cs typeface="Arial"/>
                <a:sym typeface="Arial"/>
              </a:defRPr>
            </a:lvl4pPr>
            <a:lvl5pPr marL="2349497" marR="57795" indent="-480055" defTabSz="1300480">
              <a:spcBef>
                <a:spcPts val="1000"/>
              </a:spcBef>
              <a:buSzPct val="100000"/>
              <a:buChar char="»"/>
              <a:defRPr sz="42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0674770" y="8886613"/>
            <a:ext cx="441014" cy="366449"/>
          </a:xfrm>
          <a:prstGeom prst="rect">
            <a:avLst/>
          </a:prstGeom>
        </p:spPr>
        <p:txBody>
          <a:bodyPr lIns="72248" tIns="72248" rIns="72248" bIns="72248"/>
          <a:lstStyle>
            <a:lvl1pPr marR="57795" indent="57795" algn="l" defTabSz="830861">
              <a:lnSpc>
                <a:spcPct val="110000"/>
              </a:lnSpc>
              <a:defRPr cap="all">
                <a:solidFill>
                  <a:srgbClr val="000000"/>
                </a:solidFill>
                <a:uFill>
                  <a:solidFill>
                    <a:srgbClr val="000000"/>
                  </a:solidFill>
                </a:u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35" name="Title Text"/>
          <p:cNvSpPr txBox="1"/>
          <p:nvPr>
            <p:ph type="title"/>
          </p:nvPr>
        </p:nvSpPr>
        <p:spPr>
          <a:xfrm>
            <a:off x="975358" y="3029935"/>
            <a:ext cx="11054083" cy="2090705"/>
          </a:xfrm>
          <a:prstGeom prst="rect">
            <a:avLst/>
          </a:prstGeom>
        </p:spPr>
        <p:txBody>
          <a:bodyPr lIns="65022" tIns="65022" rIns="65022" bIns="65022"/>
          <a:lstStyle>
            <a:lvl1pPr defTabSz="1300480">
              <a:defRPr sz="5800">
                <a:solidFill>
                  <a:srgbClr val="000000"/>
                </a:solidFill>
                <a:latin typeface="Arial"/>
                <a:ea typeface="Arial"/>
                <a:cs typeface="Arial"/>
                <a:sym typeface="Arial"/>
              </a:defRPr>
            </a:lvl1pPr>
          </a:lstStyle>
          <a:p>
            <a:pPr/>
            <a:r>
              <a:t>Title Text</a:t>
            </a:r>
          </a:p>
        </p:txBody>
      </p:sp>
      <p:sp>
        <p:nvSpPr>
          <p:cNvPr id="136" name="Body Level One…"/>
          <p:cNvSpPr txBox="1"/>
          <p:nvPr>
            <p:ph type="body" sz="quarter" idx="1"/>
          </p:nvPr>
        </p:nvSpPr>
        <p:spPr>
          <a:xfrm>
            <a:off x="1950717" y="5527040"/>
            <a:ext cx="9103364" cy="2492590"/>
          </a:xfrm>
          <a:prstGeom prst="rect">
            <a:avLst/>
          </a:prstGeom>
        </p:spPr>
        <p:txBody>
          <a:bodyPr lIns="65022" tIns="65022" rIns="65022" bIns="65022" anchor="t"/>
          <a:lstStyle>
            <a:lvl1pPr marL="0" indent="0" algn="ctr" defTabSz="1300480">
              <a:spcBef>
                <a:spcPts val="1000"/>
              </a:spcBef>
              <a:buSzTx/>
              <a:buNone/>
              <a:defRPr sz="4200">
                <a:solidFill>
                  <a:srgbClr val="000000"/>
                </a:solidFill>
                <a:latin typeface="Arial"/>
                <a:ea typeface="Arial"/>
                <a:cs typeface="Arial"/>
                <a:sym typeface="Arial"/>
              </a:defRPr>
            </a:lvl1pPr>
            <a:lvl2pPr marL="0" indent="0" algn="ctr" defTabSz="1300480">
              <a:spcBef>
                <a:spcPts val="1000"/>
              </a:spcBef>
              <a:buSzTx/>
              <a:buNone/>
              <a:defRPr sz="4200">
                <a:solidFill>
                  <a:srgbClr val="000000"/>
                </a:solidFill>
                <a:latin typeface="Arial"/>
                <a:ea typeface="Arial"/>
                <a:cs typeface="Arial"/>
                <a:sym typeface="Arial"/>
              </a:defRPr>
            </a:lvl2pPr>
            <a:lvl3pPr marL="0" indent="0" algn="ctr" defTabSz="1300480">
              <a:spcBef>
                <a:spcPts val="1000"/>
              </a:spcBef>
              <a:buSzTx/>
              <a:buNone/>
              <a:defRPr sz="4200">
                <a:solidFill>
                  <a:srgbClr val="000000"/>
                </a:solidFill>
                <a:latin typeface="Arial"/>
                <a:ea typeface="Arial"/>
                <a:cs typeface="Arial"/>
                <a:sym typeface="Arial"/>
              </a:defRPr>
            </a:lvl3pPr>
            <a:lvl4pPr marL="0" indent="0" algn="ctr" defTabSz="1300480">
              <a:spcBef>
                <a:spcPts val="1000"/>
              </a:spcBef>
              <a:buSzTx/>
              <a:buNone/>
              <a:defRPr sz="4200">
                <a:solidFill>
                  <a:srgbClr val="000000"/>
                </a:solidFill>
                <a:latin typeface="Arial"/>
                <a:ea typeface="Arial"/>
                <a:cs typeface="Arial"/>
                <a:sym typeface="Arial"/>
              </a:defRPr>
            </a:lvl4pPr>
            <a:lvl5pPr marL="0" indent="0" algn="ctr" defTabSz="1300480">
              <a:spcBef>
                <a:spcPts val="1000"/>
              </a:spcBef>
              <a:buSzTx/>
              <a:buNone/>
              <a:defRPr sz="42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602880" y="8886613"/>
            <a:ext cx="426561" cy="351997"/>
          </a:xfrm>
          <a:prstGeom prst="rect">
            <a:avLst/>
          </a:prstGeom>
        </p:spPr>
        <p:txBody>
          <a:bodyPr lIns="65022" tIns="65022" rIns="65022" bIns="65022"/>
          <a:lstStyle>
            <a:lvl1pPr marR="57795" indent="57795" algn="r" defTabSz="1300480">
              <a:lnSpc>
                <a:spcPct val="110000"/>
              </a:lnSpc>
              <a:defRPr cap="all">
                <a:solidFill>
                  <a:srgbClr val="000000"/>
                </a:solidFill>
                <a:uFill>
                  <a:solidFill>
                    <a:srgbClr val="FFFFFF"/>
                  </a:solidFill>
                </a:u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44" name="Image"/>
          <p:cNvSpPr/>
          <p:nvPr>
            <p:ph type="pic" idx="21"/>
          </p:nvPr>
        </p:nvSpPr>
        <p:spPr>
          <a:xfrm>
            <a:off x="-3" y="-3"/>
            <a:ext cx="13004805" cy="9753604"/>
          </a:xfrm>
          <a:prstGeom prst="rect">
            <a:avLst/>
          </a:prstGeom>
        </p:spPr>
        <p:txBody>
          <a:bodyPr lIns="91439" tIns="45719" rIns="91439" bIns="45719" anchor="t">
            <a:noAutofit/>
          </a:bodyPr>
          <a:lstStyle/>
          <a:p>
            <a:pPr/>
          </a:p>
        </p:txBody>
      </p:sp>
      <p:sp>
        <p:nvSpPr>
          <p:cNvPr id="145" name="Slide Number"/>
          <p:cNvSpPr txBox="1"/>
          <p:nvPr>
            <p:ph type="sldNum" sz="quarter" idx="2"/>
          </p:nvPr>
        </p:nvSpPr>
        <p:spPr>
          <a:xfrm>
            <a:off x="6499011" y="9296400"/>
            <a:ext cx="369811" cy="312343"/>
          </a:xfrm>
          <a:prstGeom prst="rect">
            <a:avLst/>
          </a:prstGeom>
        </p:spPr>
        <p:txBody>
          <a:bodyPr/>
          <a:lstStyle>
            <a:lvl1pPr marR="57795" indent="57795" algn="l" defTabSz="650240">
              <a:lnSpc>
                <a:spcPct val="110000"/>
              </a:lnSpc>
              <a:defRPr cap="all" sz="1400">
                <a:uFill>
                  <a:solidFill>
                    <a:srgbClr val="FFFFFF"/>
                  </a:solidFill>
                </a:u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2" name="Slide Number"/>
          <p:cNvSpPr txBox="1"/>
          <p:nvPr>
            <p:ph type="sldNum" sz="quarter" idx="2"/>
          </p:nvPr>
        </p:nvSpPr>
        <p:spPr>
          <a:xfrm>
            <a:off x="6325920" y="9251950"/>
            <a:ext cx="340260" cy="342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9" name="Title Text"/>
          <p:cNvSpPr txBox="1"/>
          <p:nvPr>
            <p:ph type="title"/>
          </p:nvPr>
        </p:nvSpPr>
        <p:spPr>
          <a:xfrm>
            <a:off x="975358" y="866986"/>
            <a:ext cx="11054083" cy="1625602"/>
          </a:xfrm>
          <a:prstGeom prst="rect">
            <a:avLst/>
          </a:prstGeom>
        </p:spPr>
        <p:txBody>
          <a:bodyPr lIns="65022" tIns="65022" rIns="65022" bIns="65022"/>
          <a:lstStyle>
            <a:lvl1pPr defTabSz="1300480">
              <a:defRPr sz="5800">
                <a:solidFill>
                  <a:srgbClr val="000000"/>
                </a:solidFill>
                <a:latin typeface="Arial"/>
                <a:ea typeface="Arial"/>
                <a:cs typeface="Arial"/>
                <a:sym typeface="Arial"/>
              </a:defRPr>
            </a:lvl1pPr>
          </a:lstStyle>
          <a:p>
            <a:pPr/>
            <a:r>
              <a:t>Title Text</a:t>
            </a:r>
          </a:p>
        </p:txBody>
      </p:sp>
      <p:sp>
        <p:nvSpPr>
          <p:cNvPr id="160" name="Body Level One…"/>
          <p:cNvSpPr txBox="1"/>
          <p:nvPr>
            <p:ph type="body" idx="1"/>
          </p:nvPr>
        </p:nvSpPr>
        <p:spPr>
          <a:xfrm>
            <a:off x="975358" y="2817704"/>
            <a:ext cx="11054083" cy="5852164"/>
          </a:xfrm>
          <a:prstGeom prst="rect">
            <a:avLst/>
          </a:prstGeom>
        </p:spPr>
        <p:txBody>
          <a:bodyPr lIns="65022" tIns="65022" rIns="65022" bIns="65022" anchor="t"/>
          <a:lstStyle>
            <a:lvl1pPr marL="450056" indent="-450056" defTabSz="1300480">
              <a:spcBef>
                <a:spcPts val="1000"/>
              </a:spcBef>
              <a:buSzPct val="100000"/>
              <a:buChar char="»"/>
              <a:defRPr b="1" sz="4200">
                <a:effectLst>
                  <a:outerShdw sx="100000" sy="100000" kx="0" ky="0" algn="b" rotWithShape="0" blurRad="38100" dist="88900" dir="18900000">
                    <a:srgbClr val="000000"/>
                  </a:outerShdw>
                </a:effectLst>
                <a:latin typeface="Arial"/>
                <a:ea typeface="Arial"/>
                <a:cs typeface="Arial"/>
                <a:sym typeface="Arial"/>
              </a:defRPr>
            </a:lvl1pPr>
            <a:lvl2pPr marL="885825" indent="-428625" defTabSz="1300480">
              <a:spcBef>
                <a:spcPts val="1000"/>
              </a:spcBef>
              <a:buSzPct val="100000"/>
              <a:buChar char="–"/>
              <a:defRPr b="1" sz="4200">
                <a:effectLst>
                  <a:outerShdw sx="100000" sy="100000" kx="0" ky="0" algn="b" rotWithShape="0" blurRad="38100" dist="88900" dir="18900000">
                    <a:srgbClr val="000000"/>
                  </a:outerShdw>
                </a:effectLst>
                <a:latin typeface="Arial"/>
                <a:ea typeface="Arial"/>
                <a:cs typeface="Arial"/>
                <a:sym typeface="Arial"/>
              </a:defRPr>
            </a:lvl2pPr>
            <a:lvl3pPr marL="1314450" indent="-400050" defTabSz="1300480">
              <a:spcBef>
                <a:spcPts val="1000"/>
              </a:spcBef>
              <a:buSzPct val="100000"/>
              <a:defRPr b="1" sz="4200">
                <a:effectLst>
                  <a:outerShdw sx="100000" sy="100000" kx="0" ky="0" algn="b" rotWithShape="0" blurRad="38100" dist="88900" dir="18900000">
                    <a:srgbClr val="000000"/>
                  </a:outerShdw>
                </a:effectLst>
                <a:latin typeface="Arial"/>
                <a:ea typeface="Arial"/>
                <a:cs typeface="Arial"/>
                <a:sym typeface="Arial"/>
              </a:defRPr>
            </a:lvl3pPr>
            <a:lvl4pPr marL="1851660" indent="-480060" defTabSz="1300480">
              <a:spcBef>
                <a:spcPts val="1000"/>
              </a:spcBef>
              <a:buSzPct val="100000"/>
              <a:buChar char="–"/>
              <a:defRPr b="1" sz="4200">
                <a:effectLst>
                  <a:outerShdw sx="100000" sy="100000" kx="0" ky="0" algn="b" rotWithShape="0" blurRad="38100" dist="88900" dir="18900000">
                    <a:srgbClr val="000000"/>
                  </a:outerShdw>
                </a:effectLst>
                <a:latin typeface="Arial"/>
                <a:ea typeface="Arial"/>
                <a:cs typeface="Arial"/>
                <a:sym typeface="Arial"/>
              </a:defRPr>
            </a:lvl4pPr>
            <a:lvl5pPr marL="2362200" indent="-533400" defTabSz="1300480">
              <a:spcBef>
                <a:spcPts val="1000"/>
              </a:spcBef>
              <a:buSzPct val="100000"/>
              <a:buChar char="»"/>
              <a:defRPr b="1" sz="4200">
                <a:effectLst>
                  <a:outerShdw sx="100000" sy="100000" kx="0" ky="0" algn="b" rotWithShape="0" blurRad="38100" dist="88900" dir="189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11602880" y="8886613"/>
            <a:ext cx="426561" cy="351997"/>
          </a:xfrm>
          <a:prstGeom prst="rect">
            <a:avLst/>
          </a:prstGeom>
        </p:spPr>
        <p:txBody>
          <a:bodyPr lIns="65022" tIns="65022" rIns="65022" bIns="65022"/>
          <a:lstStyle>
            <a:lvl1pPr marR="57795" indent="57795" algn="r" defTabSz="1300480">
              <a:lnSpc>
                <a:spcPct val="110000"/>
              </a:lnSpc>
              <a:defRPr cap="all">
                <a:uFill>
                  <a:solidFill>
                    <a:srgbClr val="FFFFFF"/>
                  </a:solidFill>
                </a:u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68" name="Title Text"/>
          <p:cNvSpPr txBox="1"/>
          <p:nvPr>
            <p:ph type="title"/>
          </p:nvPr>
        </p:nvSpPr>
        <p:spPr>
          <a:xfrm>
            <a:off x="975358" y="866986"/>
            <a:ext cx="11054083" cy="1625602"/>
          </a:xfrm>
          <a:prstGeom prst="rect">
            <a:avLst/>
          </a:prstGeom>
        </p:spPr>
        <p:txBody>
          <a:bodyPr lIns="65022" tIns="65022" rIns="65022" bIns="65022"/>
          <a:lstStyle>
            <a:lvl1pPr defTabSz="1300480">
              <a:defRPr sz="6200">
                <a:solidFill>
                  <a:srgbClr val="000000"/>
                </a:solidFill>
                <a:latin typeface="Arial"/>
                <a:ea typeface="Arial"/>
                <a:cs typeface="Arial"/>
                <a:sym typeface="Arial"/>
              </a:defRPr>
            </a:lvl1pPr>
          </a:lstStyle>
          <a:p>
            <a:pPr/>
            <a:r>
              <a:t>Title Text</a:t>
            </a:r>
          </a:p>
        </p:txBody>
      </p:sp>
      <p:sp>
        <p:nvSpPr>
          <p:cNvPr id="169" name="Body Level One…"/>
          <p:cNvSpPr txBox="1"/>
          <p:nvPr>
            <p:ph type="body" sz="half" idx="1"/>
          </p:nvPr>
        </p:nvSpPr>
        <p:spPr>
          <a:xfrm>
            <a:off x="975358" y="2817704"/>
            <a:ext cx="5424691" cy="5852164"/>
          </a:xfrm>
          <a:prstGeom prst="rect">
            <a:avLst/>
          </a:prstGeom>
        </p:spPr>
        <p:txBody>
          <a:bodyPr lIns="65022" tIns="65022" rIns="65022" bIns="65022"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4" indent="-449033" defTabSz="1300480">
              <a:spcBef>
                <a:spcPts val="1000"/>
              </a:spcBef>
              <a:buSzPct val="100000"/>
              <a:buChar char="–"/>
              <a:defRPr sz="4400">
                <a:solidFill>
                  <a:srgbClr val="000000"/>
                </a:solidFill>
                <a:latin typeface="Arial"/>
                <a:ea typeface="Arial"/>
                <a:cs typeface="Arial"/>
                <a:sym typeface="Arial"/>
              </a:defRPr>
            </a:lvl2pPr>
            <a:lvl3pPr indent="-419100" defTabSz="1300480">
              <a:spcBef>
                <a:spcPts val="1000"/>
              </a:spcBef>
              <a:buSzPct val="100000"/>
              <a:defRPr sz="4400">
                <a:solidFill>
                  <a:srgbClr val="000000"/>
                </a:solidFill>
                <a:latin typeface="Arial"/>
                <a:ea typeface="Arial"/>
                <a:cs typeface="Arial"/>
                <a:sym typeface="Arial"/>
              </a:defRPr>
            </a:lvl3pPr>
            <a:lvl4pPr marL="1874520" indent="-502919"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11574628" y="8886613"/>
            <a:ext cx="454813" cy="389266"/>
          </a:xfrm>
          <a:prstGeom prst="rect">
            <a:avLst/>
          </a:prstGeom>
        </p:spPr>
        <p:txBody>
          <a:bodyPr lIns="65022" tIns="65022" rIns="65022" bIns="65022"/>
          <a:lstStyle>
            <a:lvl1pPr marR="57795" indent="57795" algn="r" defTabSz="1300480">
              <a:lnSpc>
                <a:spcPct val="110000"/>
              </a:lnSpc>
              <a:defRPr cap="all" sz="1800">
                <a:solidFill>
                  <a:srgbClr val="000000"/>
                </a:solidFill>
                <a:uFill>
                  <a:solidFill>
                    <a:srgbClr val="FFFFFF"/>
                  </a:solidFill>
                </a:u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19250" y="673100"/>
            <a:ext cx="9758017"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77" name="Title Text"/>
          <p:cNvSpPr txBox="1"/>
          <p:nvPr>
            <p:ph type="title"/>
          </p:nvPr>
        </p:nvSpPr>
        <p:spPr>
          <a:xfrm>
            <a:off x="1270000" y="1638300"/>
            <a:ext cx="10464800" cy="3302000"/>
          </a:xfrm>
          <a:prstGeom prst="rect">
            <a:avLst/>
          </a:prstGeom>
        </p:spPr>
        <p:txBody>
          <a:bodyPr anchor="b"/>
          <a:lstStyle/>
          <a:p>
            <a:pPr/>
            <a:r>
              <a:t>Title Text</a:t>
            </a:r>
          </a:p>
        </p:txBody>
      </p:sp>
      <p:sp>
        <p:nvSpPr>
          <p:cNvPr id="178"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6499011" y="9296400"/>
            <a:ext cx="398056" cy="324306"/>
          </a:xfrm>
          <a:prstGeom prst="rect">
            <a:avLst/>
          </a:prstGeom>
        </p:spPr>
        <p:txBody>
          <a:bodyPr/>
          <a:lstStyle>
            <a:lvl1pPr marR="57795" indent="57795" algn="l" defTabSz="1300480">
              <a:lnSpc>
                <a:spcPct val="80000"/>
              </a:lnSpc>
              <a:defRPr cap="all">
                <a:uFill>
                  <a:solidFill>
                    <a:srgbClr val="FFFFFF"/>
                  </a:solidFill>
                </a:u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86" name="Title Text"/>
          <p:cNvSpPr txBox="1"/>
          <p:nvPr>
            <p:ph type="title"/>
          </p:nvPr>
        </p:nvSpPr>
        <p:spPr>
          <a:xfrm>
            <a:off x="975358" y="866986"/>
            <a:ext cx="11054083" cy="1625602"/>
          </a:xfrm>
          <a:prstGeom prst="rect">
            <a:avLst/>
          </a:prstGeom>
        </p:spPr>
        <p:txBody>
          <a:bodyPr lIns="65022" tIns="65022" rIns="65022" bIns="65022"/>
          <a:lstStyle>
            <a:lvl1pPr defTabSz="1300480">
              <a:defRPr sz="6200">
                <a:solidFill>
                  <a:srgbClr val="000000"/>
                </a:solidFill>
                <a:latin typeface="Arial"/>
                <a:ea typeface="Arial"/>
                <a:cs typeface="Arial"/>
                <a:sym typeface="Arial"/>
              </a:defRPr>
            </a:lvl1pPr>
          </a:lstStyle>
          <a:p>
            <a:pPr/>
            <a:r>
              <a:t>Title Text</a:t>
            </a:r>
          </a:p>
        </p:txBody>
      </p:sp>
      <p:sp>
        <p:nvSpPr>
          <p:cNvPr id="187" name="Body Level One…"/>
          <p:cNvSpPr txBox="1"/>
          <p:nvPr>
            <p:ph type="body" idx="1"/>
          </p:nvPr>
        </p:nvSpPr>
        <p:spPr>
          <a:xfrm>
            <a:off x="975358" y="2817703"/>
            <a:ext cx="11054083" cy="5852167"/>
          </a:xfrm>
          <a:prstGeom prst="rect">
            <a:avLst/>
          </a:prstGeom>
        </p:spPr>
        <p:txBody>
          <a:bodyPr lIns="65022" tIns="65022" rIns="65022" bIns="65022"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4" indent="-449033" defTabSz="1300480">
              <a:spcBef>
                <a:spcPts val="1000"/>
              </a:spcBef>
              <a:buSzPct val="100000"/>
              <a:buChar char="–"/>
              <a:defRPr sz="4400">
                <a:solidFill>
                  <a:srgbClr val="000000"/>
                </a:solidFill>
                <a:latin typeface="Arial"/>
                <a:ea typeface="Arial"/>
                <a:cs typeface="Arial"/>
                <a:sym typeface="Arial"/>
              </a:defRPr>
            </a:lvl2pPr>
            <a:lvl3pPr indent="-419100" defTabSz="1300480">
              <a:spcBef>
                <a:spcPts val="1000"/>
              </a:spcBef>
              <a:buSzPct val="100000"/>
              <a:defRPr sz="4400">
                <a:solidFill>
                  <a:srgbClr val="000000"/>
                </a:solidFill>
                <a:latin typeface="Arial"/>
                <a:ea typeface="Arial"/>
                <a:cs typeface="Arial"/>
                <a:sym typeface="Arial"/>
              </a:defRPr>
            </a:lvl3pPr>
            <a:lvl4pPr marL="1874520" indent="-502919"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8" name="Slide Number"/>
          <p:cNvSpPr txBox="1"/>
          <p:nvPr>
            <p:ph type="sldNum" sz="quarter" idx="2"/>
          </p:nvPr>
        </p:nvSpPr>
        <p:spPr>
          <a:xfrm>
            <a:off x="11574630" y="8886613"/>
            <a:ext cx="454814" cy="389266"/>
          </a:xfrm>
          <a:prstGeom prst="rect">
            <a:avLst/>
          </a:prstGeom>
        </p:spPr>
        <p:txBody>
          <a:bodyPr lIns="65022" tIns="65022" rIns="65022" bIns="65022"/>
          <a:lstStyle>
            <a:lvl1pPr marR="57795" indent="57795" algn="r" defTabSz="1300480">
              <a:lnSpc>
                <a:spcPct val="80000"/>
              </a:lnSpc>
              <a:defRPr cap="all" sz="1800">
                <a:solidFill>
                  <a:srgbClr val="000000"/>
                </a:solidFill>
                <a:uFill>
                  <a:solidFill>
                    <a:srgbClr val="FFFFFF"/>
                  </a:solidFill>
                </a:u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21"/>
          </p:nvPr>
        </p:nvSpPr>
        <p:spPr>
          <a:xfrm>
            <a:off x="6718300" y="638917"/>
            <a:ext cx="5334002" cy="8216904"/>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731000" y="4965700"/>
            <a:ext cx="5334000" cy="3898900"/>
          </a:xfrm>
          <a:prstGeom prst="rect">
            <a:avLst/>
          </a:prstGeom>
        </p:spPr>
        <p:txBody>
          <a:bodyPr lIns="91439" tIns="45719" rIns="91439" bIns="45719" anchor="t">
            <a:noAutofit/>
          </a:bodyPr>
          <a:lstStyle/>
          <a:p>
            <a:pPr/>
          </a:p>
        </p:txBody>
      </p:sp>
      <p:sp>
        <p:nvSpPr>
          <p:cNvPr id="84" name="Image"/>
          <p:cNvSpPr/>
          <p:nvPr>
            <p:ph type="pic" sz="quarter" idx="22"/>
          </p:nvPr>
        </p:nvSpPr>
        <p:spPr>
          <a:xfrm>
            <a:off x="6731000" y="635000"/>
            <a:ext cx="5334000" cy="3898900"/>
          </a:xfrm>
          <a:prstGeom prst="rect">
            <a:avLst/>
          </a:prstGeom>
        </p:spPr>
        <p:txBody>
          <a:bodyPr lIns="91439" tIns="45719" rIns="91439" bIns="45719" anchor="t">
            <a:noAutofit/>
          </a:bodyPr>
          <a:lstStyle/>
          <a:p>
            <a:pPr/>
          </a:p>
        </p:txBody>
      </p:sp>
      <p:sp>
        <p:nvSpPr>
          <p:cNvPr id="85" name="Image"/>
          <p:cNvSpPr/>
          <p:nvPr>
            <p:ph type="pic" sz="half" idx="23"/>
          </p:nvPr>
        </p:nvSpPr>
        <p:spPr>
          <a:xfrm>
            <a:off x="952500" y="635000"/>
            <a:ext cx="5334000" cy="8229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marR="0" indent="0" algn="ctr" defTabSz="584200">
              <a:lnSpc>
                <a:spcPct val="100000"/>
              </a:lnSpc>
              <a:defRPr cap="none" sz="1600">
                <a:solidFill>
                  <a:srgbClr val="FFFFFF"/>
                </a:solidFill>
                <a:uFillTx/>
                <a:latin typeface="Helvetica Neue Light"/>
                <a:ea typeface="Helvetica Neue Light"/>
                <a:cs typeface="Helvetica Neue Light"/>
                <a:sym typeface="Helvetica Neue Light"/>
              </a:defRPr>
            </a:lvl1pPr>
          </a:lstStyle>
          <a:p>
            <a:pPr>
              <a:defRPr>
                <a:effectLst/>
              </a:defRPr>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8.jpeg"/><Relationship Id="rId4" Type="http://schemas.openxmlformats.org/officeDocument/2006/relationships/image" Target="../media/image5.jpeg"/><Relationship Id="rId5"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7.tif"/><Relationship Id="rId6"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8.tif"/><Relationship Id="rId18" Type="http://schemas.openxmlformats.org/officeDocument/2006/relationships/image" Target="../media/image25.png"/><Relationship Id="rId19" Type="http://schemas.openxmlformats.org/officeDocument/2006/relationships/image" Target="../media/image9.tif"/><Relationship Id="rId20" Type="http://schemas.openxmlformats.org/officeDocument/2006/relationships/image" Target="../media/image13.jpe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8.tif"/><Relationship Id="rId17" Type="http://schemas.openxmlformats.org/officeDocument/2006/relationships/image" Target="../media/image25.png"/><Relationship Id="rId18" Type="http://schemas.openxmlformats.org/officeDocument/2006/relationships/image" Target="../media/image9.tif"/><Relationship Id="rId19" Type="http://schemas.openxmlformats.org/officeDocument/2006/relationships/image" Target="../media/image13.jpeg"/><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 Id="rId3"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4.jpeg"/><Relationship Id="rId5"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image" Target="../media/image1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7.jpeg"/><Relationship Id="rId4" Type="http://schemas.openxmlformats.org/officeDocument/2006/relationships/image" Target="../media/image1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1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14.tif"/><Relationship Id="rId4" Type="http://schemas.openxmlformats.org/officeDocument/2006/relationships/image" Target="../media/image1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 Id="rId3" Type="http://schemas.openxmlformats.org/officeDocument/2006/relationships/hyperlink" Target="https://us02web.zoom.us/j/85098806665" TargetMode="External"/><Relationship Id="rId4" Type="http://schemas.openxmlformats.org/officeDocument/2006/relationships/image" Target="../media/image13.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13.tif"/><Relationship Id="rId5" Type="http://schemas.openxmlformats.org/officeDocument/2006/relationships/image" Target="../media/image15.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tif"/><Relationship Id="rId3" Type="http://schemas.openxmlformats.org/officeDocument/2006/relationships/image" Target="../media/image17.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3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18.tif"/><Relationship Id="rId4" Type="http://schemas.openxmlformats.org/officeDocument/2006/relationships/image" Target="../media/image19.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tif"/><Relationship Id="rId3" Type="http://schemas.openxmlformats.org/officeDocument/2006/relationships/image" Target="../media/image24.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2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 Id="rId3" Type="http://schemas.openxmlformats.org/officeDocument/2006/relationships/image" Target="../media/image35.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tif"/><Relationship Id="rId3" Type="http://schemas.openxmlformats.org/officeDocument/2006/relationships/image" Target="../media/image26.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tif"/><Relationship Id="rId3" Type="http://schemas.openxmlformats.org/officeDocument/2006/relationships/image" Target="../media/image26.tif"/><Relationship Id="rId4" Type="http://schemas.openxmlformats.org/officeDocument/2006/relationships/image" Target="../media/image27.tif"/><Relationship Id="rId5" Type="http://schemas.openxmlformats.org/officeDocument/2006/relationships/image" Target="../media/image28.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tif"/><Relationship Id="rId3" Type="http://schemas.openxmlformats.org/officeDocument/2006/relationships/image" Target="../media/image30.tif"/><Relationship Id="rId4" Type="http://schemas.openxmlformats.org/officeDocument/2006/relationships/image" Target="../media/image3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 Id="rId3" Type="http://schemas.openxmlformats.org/officeDocument/2006/relationships/image" Target="../media/image3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tif"/><Relationship Id="rId3" Type="http://schemas.openxmlformats.org/officeDocument/2006/relationships/image" Target="../media/image33.tif"/><Relationship Id="rId4" Type="http://schemas.openxmlformats.org/officeDocument/2006/relationships/image" Target="../media/image34.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hyperlink" Target="https://quiviracoalition.org/dte-episode-111/" TargetMode="External"/><Relationship Id="rId4" Type="http://schemas.openxmlformats.org/officeDocument/2006/relationships/hyperlink" Target="https://quiviracoalition.org/author/social/" TargetMode="External"/><Relationship Id="rId5" Type="http://schemas.openxmlformats.org/officeDocument/2006/relationships/hyperlink" Target="https://quiviracoalition.org/category/down-to-earth/climate-change/" TargetMode="External"/><Relationship Id="rId6" Type="http://schemas.openxmlformats.org/officeDocument/2006/relationships/hyperlink" Target="https://quiviracoalition.org/category/down-to-earth/" TargetMode="External"/><Relationship Id="rId7" Type="http://schemas.openxmlformats.org/officeDocument/2006/relationships/hyperlink" Target="https://quiviracoalition.org/category/down-to-earth/grazing/" TargetMode="External"/><Relationship Id="rId8" Type="http://schemas.openxmlformats.org/officeDocument/2006/relationships/hyperlink" Target="https://quiviracoalition.org/category/down-to-earth/rangeland-science/" TargetMode="External"/><Relationship Id="rId9" Type="http://schemas.openxmlformats.org/officeDocument/2006/relationships/hyperlink" Target="https://quiviracoalition.org/category/down-to-earth/soil/" TargetMode="External"/><Relationship Id="rId10" Type="http://schemas.openxmlformats.org/officeDocument/2006/relationships/hyperlink" Target="https://quiviracoalition.org/category/down-to-earth/working-with-nature/" TargetMode="External"/><Relationship Id="rId11" Type="http://schemas.openxmlformats.org/officeDocument/2006/relationships/image" Target="../media/image38.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3">
            <a:extLst/>
          </a:blip>
          <a:stretch>
            <a:fillRect/>
          </a:stretch>
        </p:blipFill>
        <p:spPr>
          <a:xfrm>
            <a:off x="-158411" y="-91907"/>
            <a:ext cx="13321621" cy="9701908"/>
          </a:xfrm>
          <a:prstGeom prst="rect">
            <a:avLst/>
          </a:prstGeom>
          <a:ln w="12700">
            <a:miter lim="400000"/>
          </a:ln>
        </p:spPr>
      </p:pic>
      <p:pic>
        <p:nvPicPr>
          <p:cNvPr id="198" name="Image" descr="Image"/>
          <p:cNvPicPr>
            <a:picLocks noChangeAspect="1"/>
          </p:cNvPicPr>
          <p:nvPr/>
        </p:nvPicPr>
        <p:blipFill>
          <a:blip r:embed="rId4">
            <a:extLst/>
          </a:blip>
          <a:srcRect l="8595" t="0" r="1996" b="0"/>
          <a:stretch>
            <a:fillRect/>
          </a:stretch>
        </p:blipFill>
        <p:spPr>
          <a:xfrm>
            <a:off x="85769" y="-83742"/>
            <a:ext cx="6744370" cy="9921084"/>
          </a:xfrm>
          <a:prstGeom prst="rect">
            <a:avLst/>
          </a:prstGeom>
          <a:ln w="12700">
            <a:miter lim="400000"/>
          </a:ln>
        </p:spPr>
      </p:pic>
      <p:sp>
        <p:nvSpPr>
          <p:cNvPr id="199" name="When I first moved West in 1980, I immediately became involved in environmental groups’ efforts to keep the West wild and wonderful."/>
          <p:cNvSpPr txBox="1"/>
          <p:nvPr/>
        </p:nvSpPr>
        <p:spPr>
          <a:xfrm>
            <a:off x="-1" y="6292989"/>
            <a:ext cx="13004802" cy="333142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ctr">
              <a:lnSpc>
                <a:spcPct val="90000"/>
              </a:lnSpc>
              <a:defRPr b="1" sz="4700">
                <a:solidFill>
                  <a:srgbClr val="FFFFFF"/>
                </a:solidFill>
                <a:effectLst>
                  <a:outerShdw sx="100000" sy="100000" kx="0" ky="0" algn="b" rotWithShape="0" blurRad="38100" dist="88900" dir="18900000">
                    <a:srgbClr val="000000"/>
                  </a:outerShdw>
                </a:effectLst>
                <a:latin typeface="Arial"/>
                <a:ea typeface="Arial"/>
                <a:cs typeface="Arial"/>
                <a:sym typeface="Arial"/>
              </a:defRPr>
            </a:lvl1pPr>
          </a:lstStyle>
          <a:p>
            <a:pPr/>
            <a:r>
              <a:t>I wanted to BE ONE OF nature’S FRIENDS, so I immediately became involved in environmental groups’ efforts to keep the West wild and wonderful.</a:t>
            </a:r>
          </a:p>
        </p:txBody>
      </p:sp>
      <p:sp>
        <p:nvSpPr>
          <p:cNvPr id="200" name="When I first moved West in 1980,"/>
          <p:cNvSpPr txBox="1"/>
          <p:nvPr/>
        </p:nvSpPr>
        <p:spPr>
          <a:xfrm>
            <a:off x="38220" y="308683"/>
            <a:ext cx="12928359" cy="891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defRPr b="1" sz="5500">
                <a:solidFill>
                  <a:srgbClr val="FFFFFF"/>
                </a:solidFill>
                <a:effectLst>
                  <a:outerShdw sx="100000" sy="100000" kx="0" ky="0" algn="b" rotWithShape="0" blurRad="38100" dist="88900" dir="18900000">
                    <a:srgbClr val="000000"/>
                  </a:outerShdw>
                </a:effectLst>
                <a:latin typeface="Arial"/>
                <a:ea typeface="Arial"/>
                <a:cs typeface="Arial"/>
                <a:sym typeface="Arial"/>
              </a:defRPr>
            </a:lvl1pPr>
          </a:lstStyle>
          <a:p>
            <a:pPr/>
            <a:r>
              <a:t>When I first moved West in 1980,</a:t>
            </a:r>
          </a:p>
        </p:txBody>
      </p:sp>
      <p:sp>
        <p:nvSpPr>
          <p:cNvPr id="201" name="When I first moved West in 1980,"/>
          <p:cNvSpPr txBox="1"/>
          <p:nvPr/>
        </p:nvSpPr>
        <p:spPr>
          <a:xfrm>
            <a:off x="38221" y="37386"/>
            <a:ext cx="12928358" cy="14341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defRPr b="1" sz="9400">
                <a:solidFill>
                  <a:srgbClr val="FFFFFF"/>
                </a:solidFill>
                <a:effectLst>
                  <a:outerShdw sx="100000" sy="100000" kx="0" ky="0" algn="b" rotWithShape="0" blurRad="38100" dist="88900" dir="18900000">
                    <a:srgbClr val="000000"/>
                  </a:outerShdw>
                </a:effectLst>
                <a:latin typeface="Arial"/>
                <a:ea typeface="Arial"/>
                <a:cs typeface="Arial"/>
                <a:sym typeface="Arial"/>
              </a:defRPr>
            </a:lvl1pPr>
          </a:lstStyle>
          <a:p>
            <a:pPr/>
            <a:r>
              <a:t>REJOINING NATURE!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32" presetID="23" grpId="1" fill="hold">
                                  <p:stCondLst>
                                    <p:cond delay="0"/>
                                  </p:stCondLst>
                                  <p:iterate type="el" backwards="0">
                                    <p:tmAbs val="0"/>
                                  </p:iterate>
                                  <p:childTnLst>
                                    <p:anim calcmode="lin" valueType="num">
                                      <p:cBhvr>
                                        <p:cTn id="6" dur="1000" fill="hold"/>
                                        <p:tgtEl>
                                          <p:spTgt spid="201"/>
                                        </p:tgtEl>
                                        <p:attrNameLst>
                                          <p:attrName>ppt_w</p:attrName>
                                        </p:attrNameLst>
                                      </p:cBhvr>
                                      <p:tavLst>
                                        <p:tav tm="0">
                                          <p:val>
                                            <p:strVal val="ppt_w"/>
                                          </p:val>
                                        </p:tav>
                                        <p:tav tm="100000">
                                          <p:val>
                                            <p:fltVal val="0"/>
                                          </p:val>
                                        </p:tav>
                                      </p:tavLst>
                                    </p:anim>
                                    <p:anim calcmode="lin" valueType="num">
                                      <p:cBhvr>
                                        <p:cTn id="7" dur="1000" fill="hold"/>
                                        <p:tgtEl>
                                          <p:spTgt spid="201"/>
                                        </p:tgtEl>
                                        <p:attrNameLst>
                                          <p:attrName>ppt_h</p:attrName>
                                        </p:attrNameLst>
                                      </p:cBhvr>
                                      <p:tavLst>
                                        <p:tav tm="0">
                                          <p:val>
                                            <p:strVal val="ppt_h"/>
                                          </p:val>
                                        </p:tav>
                                        <p:tav tm="100000">
                                          <p:val>
                                            <p:fltVal val="0"/>
                                          </p:val>
                                        </p:tav>
                                      </p:tavLst>
                                    </p:anim>
                                    <p:set>
                                      <p:cBhvr>
                                        <p:cTn id="8" fill="hold">
                                          <p:stCondLst>
                                            <p:cond delay="999"/>
                                          </p:stCondLst>
                                        </p:cTn>
                                        <p:tgtEl>
                                          <p:spTgt spid="201"/>
                                        </p:tgtEl>
                                        <p:attrNameLst>
                                          <p:attrName>style.visibility</p:attrName>
                                        </p:attrNameLst>
                                      </p:cBhvr>
                                      <p:to>
                                        <p:strVal val="hidden"/>
                                      </p:to>
                                    </p:set>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200"/>
                                        </p:tgtEl>
                                        <p:attrNameLst>
                                          <p:attrName>style.visibility</p:attrName>
                                        </p:attrNameLst>
                                      </p:cBhvr>
                                      <p:to>
                                        <p:strVal val="visible"/>
                                      </p:to>
                                    </p:set>
                                    <p:anim calcmode="lin" valueType="num">
                                      <p:cBhvr>
                                        <p:cTn id="12" dur="2000" fill="hold"/>
                                        <p:tgtEl>
                                          <p:spTgt spid="200"/>
                                        </p:tgtEl>
                                        <p:attrNameLst>
                                          <p:attrName>ppt_w</p:attrName>
                                        </p:attrNameLst>
                                      </p:cBhvr>
                                      <p:tavLst>
                                        <p:tav tm="0">
                                          <p:val>
                                            <p:fltVal val="0"/>
                                          </p:val>
                                        </p:tav>
                                        <p:tav tm="100000">
                                          <p:val>
                                            <p:strVal val="#ppt_w"/>
                                          </p:val>
                                        </p:tav>
                                      </p:tavLst>
                                    </p:anim>
                                    <p:anim calcmode="lin" valueType="num">
                                      <p:cBhvr>
                                        <p:cTn id="13" dur="2000" fill="hold"/>
                                        <p:tgtEl>
                                          <p:spTgt spid="200"/>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Class="entr" nodeType="afterEffect" presetID="10" grpId="3" fill="hold">
                                  <p:stCondLst>
                                    <p:cond delay="0"/>
                                  </p:stCondLst>
                                  <p:iterate type="el" backwards="0">
                                    <p:tmAbs val="0"/>
                                  </p:iterate>
                                  <p:childTnLst>
                                    <p:set>
                                      <p:cBhvr>
                                        <p:cTn id="16" fill="hold"/>
                                        <p:tgtEl>
                                          <p:spTgt spid="199"/>
                                        </p:tgtEl>
                                        <p:attrNameLst>
                                          <p:attrName>style.visibility</p:attrName>
                                        </p:attrNameLst>
                                      </p:cBhvr>
                                      <p:to>
                                        <p:strVal val="visible"/>
                                      </p:to>
                                    </p:set>
                                    <p:animEffect filter="fade" transition="in">
                                      <p:cBhvr>
                                        <p:cTn id="17" dur="2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2"/>
      <p:bldP build="whole" bldLvl="1" animBg="1" rev="0" advAuto="0" spid="199" grpId="3"/>
      <p:bldP build="whole" bldLvl="1" animBg="1" rev="0" advAuto="0" spid="201"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Drake_Outside_2014" descr="Drake_Outside_2014"/>
          <p:cNvPicPr>
            <a:picLocks noChangeAspect="1"/>
          </p:cNvPicPr>
          <p:nvPr/>
        </p:nvPicPr>
        <p:blipFill>
          <a:blip r:embed="rId2">
            <a:extLst/>
          </a:blip>
          <a:stretch>
            <a:fillRect/>
          </a:stretch>
        </p:blipFill>
        <p:spPr>
          <a:xfrm>
            <a:off x="-3" y="-3"/>
            <a:ext cx="13004805" cy="9753604"/>
          </a:xfrm>
          <a:prstGeom prst="rect">
            <a:avLst/>
          </a:prstGeom>
          <a:ln w="12700">
            <a:miter lim="400000"/>
          </a:ln>
        </p:spPr>
      </p:pic>
      <p:sp>
        <p:nvSpPr>
          <p:cNvPr id="251" name="Photos taken same day."/>
          <p:cNvSpPr txBox="1"/>
          <p:nvPr/>
        </p:nvSpPr>
        <p:spPr>
          <a:xfrm>
            <a:off x="7355840" y="8595359"/>
            <a:ext cx="5310297" cy="537096"/>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gn="ctr">
              <a:lnSpc>
                <a:spcPct val="90000"/>
              </a:lnSpc>
              <a:spcBef>
                <a:spcPts val="1500"/>
              </a:spcBef>
              <a:defRPr b="1" sz="2900">
                <a:solidFill>
                  <a:srgbClr val="FFFFFF"/>
                </a:solidFill>
                <a:latin typeface="Arial"/>
                <a:ea typeface="Arial"/>
                <a:cs typeface="Arial"/>
                <a:sym typeface="Arial"/>
              </a:defRPr>
            </a:lvl1pPr>
          </a:lstStyle>
          <a:p>
            <a:pPr/>
            <a:r>
              <a:t>Photos taken same day</a:t>
            </a:r>
          </a:p>
        </p:txBody>
      </p:sp>
      <p:sp>
        <p:nvSpPr>
          <p:cNvPr id="252" name="Here’s the land just outside the study area – Cows for 100+ years and still here."/>
          <p:cNvSpPr txBox="1"/>
          <p:nvPr/>
        </p:nvSpPr>
        <p:spPr>
          <a:xfrm>
            <a:off x="149012" y="108372"/>
            <a:ext cx="11393576" cy="2246362"/>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2700"/>
              </a:spcBef>
              <a:defRPr b="1" sz="52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Here’s the land just outside the study area – ranched in a regenerative way</a:t>
            </a:r>
          </a:p>
        </p:txBody>
      </p:sp>
      <p:pic>
        <p:nvPicPr>
          <p:cNvPr id="253" name="DrakeSign" descr="DrakeSign"/>
          <p:cNvPicPr>
            <a:picLocks noChangeAspect="1"/>
          </p:cNvPicPr>
          <p:nvPr/>
        </p:nvPicPr>
        <p:blipFill>
          <a:blip r:embed="rId3">
            <a:extLst/>
          </a:blip>
          <a:srcRect l="18594" t="36252" r="31121" b="12840"/>
          <a:stretch>
            <a:fillRect/>
          </a:stretch>
        </p:blipFill>
        <p:spPr>
          <a:xfrm>
            <a:off x="8043150" y="2055003"/>
            <a:ext cx="1819778" cy="1382719"/>
          </a:xfrm>
          <a:prstGeom prst="rect">
            <a:avLst/>
          </a:prstGeom>
          <a:ln w="12700">
            <a:miter lim="400000"/>
          </a:ln>
        </p:spPr>
      </p:pic>
      <p:sp>
        <p:nvSpPr>
          <p:cNvPr id="254" name="Arrow"/>
          <p:cNvSpPr/>
          <p:nvPr/>
        </p:nvSpPr>
        <p:spPr>
          <a:xfrm flipH="1" rot="19260000">
            <a:off x="7145866" y="3416300"/>
            <a:ext cx="1270003" cy="465205"/>
          </a:xfrm>
          <a:prstGeom prst="rightArrow">
            <a:avLst>
              <a:gd name="adj1" fmla="val 32000"/>
              <a:gd name="adj2" fmla="val 174719"/>
            </a:avLst>
          </a:prstGeom>
          <a:solidFill>
            <a:srgbClr val="FFFFFF"/>
          </a:solidFill>
          <a:ln w="12700">
            <a:miter lim="400000"/>
          </a:ln>
        </p:spPr>
        <p:txBody>
          <a:bodyPr lIns="50800" tIns="50800" rIns="50800" bIns="50800" anchor="ctr"/>
          <a:lstStyle/>
          <a:p>
            <a:pPr marR="0" indent="0" algn="ctr" defTabSz="584200">
              <a:lnSpc>
                <a:spcPct val="100000"/>
              </a:lnSpc>
              <a:defRPr cap="none" sz="2200">
                <a:solidFill>
                  <a:srgbClr val="FFFFFF"/>
                </a:solidFill>
                <a:effectLst/>
                <a:uFillTx/>
                <a:latin typeface="Helvetica Neue Medium"/>
                <a:ea typeface="Helvetica Neue Medium"/>
                <a:cs typeface="Helvetica Neue Medium"/>
                <a:sym typeface="Helvetica Neue Medium"/>
              </a:defRPr>
            </a:pPr>
          </a:p>
        </p:txBody>
      </p:sp>
      <p:sp>
        <p:nvSpPr>
          <p:cNvPr id="255" name="Healthy ecosystem &amp; healthy grassland!…"/>
          <p:cNvSpPr txBox="1"/>
          <p:nvPr/>
        </p:nvSpPr>
        <p:spPr>
          <a:xfrm>
            <a:off x="179773" y="7362708"/>
            <a:ext cx="12383692" cy="2370982"/>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lnSpc>
                <a:spcPct val="100000"/>
              </a:lnSpc>
              <a:defRPr b="1" sz="4000">
                <a:solidFill>
                  <a:srgbClr val="FFFFFF"/>
                </a:solidFill>
                <a:latin typeface="Arial"/>
                <a:ea typeface="Arial"/>
                <a:cs typeface="Arial"/>
                <a:sym typeface="Arial"/>
              </a:defRPr>
            </a:pPr>
            <a:r>
              <a:t>Healthy ecosystem &amp; healthy grassland!</a:t>
            </a:r>
          </a:p>
          <a:p>
            <a:pPr defTabSz="1300480">
              <a:lnSpc>
                <a:spcPct val="100000"/>
              </a:lnSpc>
              <a:defRPr b="1" sz="4000">
                <a:solidFill>
                  <a:srgbClr val="FFFFFF"/>
                </a:solidFill>
                <a:latin typeface="Arial"/>
                <a:ea typeface="Arial"/>
                <a:cs typeface="Arial"/>
                <a:sym typeface="Arial"/>
              </a:defRPr>
            </a:pPr>
            <a:r>
              <a:t>Stable and diverse wildlife populations!</a:t>
            </a:r>
          </a:p>
          <a:p>
            <a:pPr defTabSz="1300480">
              <a:lnSpc>
                <a:spcPct val="100000"/>
              </a:lnSpc>
              <a:defRPr b="1" sz="4000">
                <a:solidFill>
                  <a:srgbClr val="FFFFFF"/>
                </a:solidFill>
                <a:latin typeface="Arial"/>
                <a:ea typeface="Arial"/>
                <a:cs typeface="Arial"/>
                <a:sym typeface="Arial"/>
              </a:defRPr>
            </a:pPr>
            <a:r>
              <a:t>Less desertification!</a:t>
            </a:r>
          </a:p>
          <a:p>
            <a:pPr defTabSz="1300480">
              <a:lnSpc>
                <a:spcPct val="100000"/>
              </a:lnSpc>
              <a:defRPr b="1" sz="4000">
                <a:solidFill>
                  <a:srgbClr val="FFFFFF"/>
                </a:solidFill>
                <a:latin typeface="Arial"/>
                <a:ea typeface="Arial"/>
                <a:cs typeface="Arial"/>
                <a:sym typeface="Arial"/>
              </a:defRPr>
            </a:pPr>
            <a:r>
              <a:t>Return to natural function!</a:t>
            </a:r>
          </a:p>
        </p:txBody>
      </p:sp>
      <p:sp>
        <p:nvSpPr>
          <p:cNvPr id="256" name="Global Warming? Climate Change?"/>
          <p:cNvSpPr txBox="1"/>
          <p:nvPr/>
        </p:nvSpPr>
        <p:spPr>
          <a:xfrm>
            <a:off x="821152" y="2534100"/>
            <a:ext cx="5162541" cy="1153426"/>
          </a:xfrm>
          <a:prstGeom prst="rect">
            <a:avLst/>
          </a:prstGeom>
          <a:solidFill>
            <a:srgbClr val="EA3F25"/>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2700"/>
              </a:spcBef>
              <a:defRPr b="1" sz="3800">
                <a:solidFill>
                  <a:srgbClr val="FFFFFF"/>
                </a:solidFill>
                <a:effectLst>
                  <a:outerShdw sx="100000" sy="100000" kx="0" ky="0" algn="b" rotWithShape="0" blurRad="12700" dist="50800" dir="2700000">
                    <a:srgbClr val="000000"/>
                  </a:outerShdw>
                </a:effectLst>
                <a:latin typeface="Arial"/>
                <a:ea typeface="Arial"/>
                <a:cs typeface="Arial"/>
                <a:sym typeface="Arial"/>
              </a:defRPr>
            </a:lvl1pPr>
          </a:lstStyle>
          <a:p>
            <a:pPr/>
            <a:r>
              <a:t>Climate Change?Global Warming?</a:t>
            </a:r>
          </a:p>
        </p:txBody>
      </p:sp>
      <p:sp>
        <p:nvSpPr>
          <p:cNvPr id="257" name="Shared goals achieved!"/>
          <p:cNvSpPr txBox="1"/>
          <p:nvPr/>
        </p:nvSpPr>
        <p:spPr>
          <a:xfrm>
            <a:off x="181172" y="6771058"/>
            <a:ext cx="7181157" cy="656482"/>
          </a:xfrm>
          <a:prstGeom prst="rect">
            <a:avLst/>
          </a:prstGeom>
          <a:ln w="12700">
            <a:miter lim="400000"/>
          </a:ln>
          <a:effectLst>
            <a:outerShdw sx="100000" sy="100000" kx="0" ky="0" algn="b" rotWithShape="0" blurRad="406400" dist="889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100000"/>
              </a:lnSpc>
              <a:defRPr b="1" sz="4000">
                <a:solidFill>
                  <a:srgbClr val="FFFFFF"/>
                </a:solidFill>
                <a:latin typeface="Arial"/>
                <a:ea typeface="Arial"/>
                <a:cs typeface="Arial"/>
                <a:sym typeface="Arial"/>
              </a:defRPr>
            </a:lvl1pPr>
          </a:lstStyle>
          <a:p>
            <a:pPr/>
            <a:r>
              <a:t>Shared goals achieved!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7"/>
                                        </p:tgtEl>
                                        <p:attrNameLst>
                                          <p:attrName>style.visibility</p:attrName>
                                        </p:attrNameLst>
                                      </p:cBhvr>
                                      <p:to>
                                        <p:strVal val="visible"/>
                                      </p:to>
                                    </p:set>
                                    <p:animEffect filter="fade" transition="in">
                                      <p:cBhvr>
                                        <p:cTn id="7" dur="3000"/>
                                        <p:tgtEl>
                                          <p:spTgt spid="257"/>
                                        </p:tgtEl>
                                      </p:cBhvr>
                                    </p:animEffect>
                                  </p:childTnLst>
                                </p:cTn>
                              </p:par>
                            </p:childTnLst>
                          </p:cTn>
                        </p:par>
                        <p:par>
                          <p:cTn id="8" fill="hold">
                            <p:stCondLst>
                              <p:cond delay="3000"/>
                            </p:stCondLst>
                            <p:childTnLst>
                              <p:par>
                                <p:cTn id="9" presetClass="entr" nodeType="afterEffect" presetID="10" grpId="2" fill="hold">
                                  <p:stCondLst>
                                    <p:cond delay="0"/>
                                  </p:stCondLst>
                                  <p:iterate type="el" backwards="0">
                                    <p:tmAbs val="0"/>
                                  </p:iterate>
                                  <p:childTnLst>
                                    <p:set>
                                      <p:cBhvr>
                                        <p:cTn id="10" fill="hold"/>
                                        <p:tgtEl>
                                          <p:spTgt spid="255"/>
                                        </p:tgtEl>
                                        <p:attrNameLst>
                                          <p:attrName>style.visibility</p:attrName>
                                        </p:attrNameLst>
                                      </p:cBhvr>
                                      <p:to>
                                        <p:strVal val="visible"/>
                                      </p:to>
                                    </p:set>
                                    <p:animEffect filter="fade" transition="in">
                                      <p:cBhvr>
                                        <p:cTn id="11" dur="3000"/>
                                        <p:tgtEl>
                                          <p:spTgt spid="25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256"/>
                                        </p:tgtEl>
                                        <p:attrNameLst>
                                          <p:attrName>style.visibility</p:attrName>
                                        </p:attrNameLst>
                                      </p:cBhvr>
                                      <p:to>
                                        <p:strVal val="visible"/>
                                      </p:to>
                                    </p:set>
                                    <p:animEffect filter="fade" transition="in">
                                      <p:cBhvr>
                                        <p:cTn id="16" dur="2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3"/>
      <p:bldP build="whole" bldLvl="1" animBg="1" rev="0" advAuto="0" spid="257" grpId="1"/>
      <p:bldP build="whole" bldLvl="1" animBg="1" rev="0" advAuto="0" spid="255"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Drake_Outside_2014" descr="Drake_Outside_2014"/>
          <p:cNvPicPr>
            <a:picLocks noChangeAspect="1"/>
          </p:cNvPicPr>
          <p:nvPr/>
        </p:nvPicPr>
        <p:blipFill>
          <a:blip r:embed="rId2">
            <a:extLst/>
          </a:blip>
          <a:stretch>
            <a:fillRect/>
          </a:stretch>
        </p:blipFill>
        <p:spPr>
          <a:xfrm>
            <a:off x="-3" y="-3"/>
            <a:ext cx="13004805" cy="9753604"/>
          </a:xfrm>
          <a:prstGeom prst="rect">
            <a:avLst/>
          </a:prstGeom>
          <a:ln w="12700">
            <a:miter lim="400000"/>
          </a:ln>
        </p:spPr>
      </p:pic>
      <p:pic>
        <p:nvPicPr>
          <p:cNvPr id="260" name="Surface_temp_grazed_land_outside_Drake" descr="Surface_temp_grazed_land_outside_Drake"/>
          <p:cNvPicPr>
            <a:picLocks noChangeAspect="1"/>
          </p:cNvPicPr>
          <p:nvPr/>
        </p:nvPicPr>
        <p:blipFill>
          <a:blip r:embed="rId3">
            <a:extLst/>
          </a:blip>
          <a:srcRect l="18213" t="0" r="5872" b="0"/>
          <a:stretch>
            <a:fillRect/>
          </a:stretch>
        </p:blipFill>
        <p:spPr>
          <a:xfrm>
            <a:off x="1133852" y="4009811"/>
            <a:ext cx="5272355" cy="5210955"/>
          </a:xfrm>
          <a:prstGeom prst="rect">
            <a:avLst/>
          </a:prstGeom>
          <a:ln w="12700">
            <a:miter lim="400000"/>
          </a:ln>
        </p:spPr>
      </p:pic>
      <p:sp>
        <p:nvSpPr>
          <p:cNvPr id="261" name="78°"/>
          <p:cNvSpPr txBox="1"/>
          <p:nvPr/>
        </p:nvSpPr>
        <p:spPr>
          <a:xfrm>
            <a:off x="2492586" y="4350737"/>
            <a:ext cx="1819675" cy="1092392"/>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4000"/>
              </a:spcBef>
              <a:defRPr b="1" sz="6800">
                <a:solidFill>
                  <a:srgbClr val="FFFFFF"/>
                </a:solidFill>
                <a:latin typeface="Arial"/>
                <a:ea typeface="Arial"/>
                <a:cs typeface="Arial"/>
                <a:sym typeface="Arial"/>
              </a:defRPr>
            </a:lvl1pPr>
          </a:lstStyle>
          <a:p>
            <a:pPr/>
            <a:r>
              <a:t>78°</a:t>
            </a:r>
          </a:p>
        </p:txBody>
      </p:sp>
      <p:pic>
        <p:nvPicPr>
          <p:cNvPr id="262" name="Surface_temperature_Drake_Excl" descr="Surface_temperature_Drake_Excl"/>
          <p:cNvPicPr>
            <a:picLocks noChangeAspect="1"/>
          </p:cNvPicPr>
          <p:nvPr/>
        </p:nvPicPr>
        <p:blipFill>
          <a:blip r:embed="rId4">
            <a:extLst/>
          </a:blip>
          <a:srcRect l="33506" t="18749" r="5897" b="7498"/>
          <a:stretch>
            <a:fillRect/>
          </a:stretch>
        </p:blipFill>
        <p:spPr>
          <a:xfrm>
            <a:off x="8061369" y="2131456"/>
            <a:ext cx="4923328" cy="4500203"/>
          </a:xfrm>
          <a:prstGeom prst="rect">
            <a:avLst/>
          </a:prstGeom>
          <a:ln w="12700">
            <a:miter lim="400000"/>
          </a:ln>
        </p:spPr>
      </p:pic>
      <p:sp>
        <p:nvSpPr>
          <p:cNvPr id="263" name="122°"/>
          <p:cNvSpPr txBox="1"/>
          <p:nvPr/>
        </p:nvSpPr>
        <p:spPr>
          <a:xfrm>
            <a:off x="9797108" y="2200162"/>
            <a:ext cx="2167469" cy="1092392"/>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4000"/>
              </a:spcBef>
              <a:defRPr b="1" sz="6800">
                <a:solidFill>
                  <a:srgbClr val="FFFFFF"/>
                </a:solidFill>
                <a:latin typeface="Arial"/>
                <a:ea typeface="Arial"/>
                <a:cs typeface="Arial"/>
                <a:sym typeface="Arial"/>
              </a:defRPr>
            </a:lvl1pPr>
          </a:lstStyle>
          <a:p>
            <a:pPr/>
            <a:r>
              <a:t>122°</a:t>
            </a:r>
          </a:p>
        </p:txBody>
      </p:sp>
      <p:sp>
        <p:nvSpPr>
          <p:cNvPr id="264" name="Here’s the land just outside the study area – Cows for 100+ years and still here."/>
          <p:cNvSpPr txBox="1"/>
          <p:nvPr/>
        </p:nvSpPr>
        <p:spPr>
          <a:xfrm>
            <a:off x="149012" y="108372"/>
            <a:ext cx="11393576" cy="2246362"/>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2700"/>
              </a:spcBef>
              <a:defRPr b="1" sz="52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Here’s the land just outside the study area – ranched in a regenerative way</a:t>
            </a:r>
          </a:p>
        </p:txBody>
      </p:sp>
      <p:sp>
        <p:nvSpPr>
          <p:cNvPr id="265" name="Global Warming? Climate Change?"/>
          <p:cNvSpPr txBox="1"/>
          <p:nvPr/>
        </p:nvSpPr>
        <p:spPr>
          <a:xfrm>
            <a:off x="821152" y="2534100"/>
            <a:ext cx="5162541" cy="1153426"/>
          </a:xfrm>
          <a:prstGeom prst="rect">
            <a:avLst/>
          </a:prstGeom>
          <a:solidFill>
            <a:srgbClr val="EA3F25"/>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2700"/>
              </a:spcBef>
              <a:defRPr b="1" sz="3800">
                <a:solidFill>
                  <a:srgbClr val="FFFFFF"/>
                </a:solidFill>
                <a:effectLst>
                  <a:outerShdw sx="100000" sy="100000" kx="0" ky="0" algn="b" rotWithShape="0" blurRad="12700" dist="50800" dir="2700000">
                    <a:srgbClr val="000000"/>
                  </a:outerShdw>
                </a:effectLst>
                <a:latin typeface="Arial"/>
                <a:ea typeface="Arial"/>
                <a:cs typeface="Arial"/>
                <a:sym typeface="Arial"/>
              </a:defRPr>
            </a:lvl1pPr>
          </a:lstStyle>
          <a:p>
            <a:pPr/>
            <a:r>
              <a:t>Climate Change?Global Warming?</a:t>
            </a:r>
          </a:p>
        </p:txBody>
      </p:sp>
      <p:pic>
        <p:nvPicPr>
          <p:cNvPr id="266" name="DrakeSign" descr="DrakeSign"/>
          <p:cNvPicPr>
            <a:picLocks noChangeAspect="1"/>
          </p:cNvPicPr>
          <p:nvPr/>
        </p:nvPicPr>
        <p:blipFill>
          <a:blip r:embed="rId5">
            <a:extLst/>
          </a:blip>
          <a:srcRect l="18594" t="36252" r="31121" b="12840"/>
          <a:stretch>
            <a:fillRect/>
          </a:stretch>
        </p:blipFill>
        <p:spPr>
          <a:xfrm>
            <a:off x="8043150" y="2055003"/>
            <a:ext cx="1819778" cy="1382719"/>
          </a:xfrm>
          <a:prstGeom prst="rect">
            <a:avLst/>
          </a:prstGeom>
          <a:ln w="12700">
            <a:miter lim="400000"/>
          </a:ln>
        </p:spPr>
      </p:pic>
      <p:sp>
        <p:nvSpPr>
          <p:cNvPr id="267" name="Arrow"/>
          <p:cNvSpPr/>
          <p:nvPr/>
        </p:nvSpPr>
        <p:spPr>
          <a:xfrm flipH="1" rot="19260000">
            <a:off x="7145866" y="3416300"/>
            <a:ext cx="1270003" cy="465205"/>
          </a:xfrm>
          <a:prstGeom prst="rightArrow">
            <a:avLst>
              <a:gd name="adj1" fmla="val 32000"/>
              <a:gd name="adj2" fmla="val 174719"/>
            </a:avLst>
          </a:prstGeom>
          <a:solidFill>
            <a:srgbClr val="FFFFFF"/>
          </a:solidFill>
          <a:ln w="12700">
            <a:miter lim="400000"/>
          </a:ln>
        </p:spPr>
        <p:txBody>
          <a:bodyPr lIns="50800" tIns="50800" rIns="50800" bIns="50800" anchor="ctr"/>
          <a:lstStyle/>
          <a:p>
            <a:pPr marR="0" indent="0" algn="ctr" defTabSz="584200">
              <a:lnSpc>
                <a:spcPct val="100000"/>
              </a:lnSpc>
              <a:defRPr cap="none" sz="2200">
                <a:solidFill>
                  <a:srgbClr val="FFFFFF"/>
                </a:solidFill>
                <a:effectLst/>
                <a:uFillTx/>
                <a:latin typeface="Helvetica Neue Medium"/>
                <a:ea typeface="Helvetica Neue Medium"/>
                <a:cs typeface="Helvetica Neue Medium"/>
                <a:sym typeface="Helvetica Neue Medium"/>
              </a:defRPr>
            </a:pPr>
          </a:p>
        </p:txBody>
      </p:sp>
      <p:sp>
        <p:nvSpPr>
          <p:cNvPr id="268" name="Photos taken same day."/>
          <p:cNvSpPr txBox="1"/>
          <p:nvPr/>
        </p:nvSpPr>
        <p:spPr>
          <a:xfrm>
            <a:off x="7368540" y="8595359"/>
            <a:ext cx="5310297" cy="1058401"/>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gn="ctr">
              <a:lnSpc>
                <a:spcPct val="90000"/>
              </a:lnSpc>
              <a:spcBef>
                <a:spcPts val="1500"/>
              </a:spcBef>
              <a:defRPr b="1" sz="3400">
                <a:solidFill>
                  <a:srgbClr val="FFFFFF"/>
                </a:solidFill>
                <a:latin typeface="Arial"/>
                <a:ea typeface="Arial"/>
                <a:cs typeface="Arial"/>
                <a:sym typeface="Arial"/>
              </a:defRPr>
            </a:lvl1pPr>
          </a:lstStyle>
          <a:p>
            <a:pPr/>
            <a:r>
              <a:t>Photos taken within a few minutes</a:t>
            </a:r>
          </a:p>
        </p:txBody>
      </p:sp>
      <p:sp>
        <p:nvSpPr>
          <p:cNvPr id="269" name="Photos taken same day."/>
          <p:cNvSpPr txBox="1"/>
          <p:nvPr/>
        </p:nvSpPr>
        <p:spPr>
          <a:xfrm>
            <a:off x="7949006" y="5424592"/>
            <a:ext cx="5310296" cy="1058401"/>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gn="ctr">
              <a:lnSpc>
                <a:spcPct val="90000"/>
              </a:lnSpc>
              <a:spcBef>
                <a:spcPts val="1500"/>
              </a:spcBef>
              <a:defRPr b="1" sz="3400">
                <a:solidFill>
                  <a:srgbClr val="FFFFFF"/>
                </a:solidFill>
                <a:latin typeface="Arial"/>
                <a:ea typeface="Arial"/>
                <a:cs typeface="Arial"/>
                <a:sym typeface="Arial"/>
              </a:defRPr>
            </a:lvl1pPr>
          </a:lstStyle>
          <a:p>
            <a:pPr/>
            <a:r>
              <a:t>Inside the study area</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60"/>
                                        </p:tgtEl>
                                        <p:attrNameLst>
                                          <p:attrName>style.visibility</p:attrName>
                                        </p:attrNameLst>
                                      </p:cBhvr>
                                      <p:to>
                                        <p:strVal val="visible"/>
                                      </p:to>
                                    </p:set>
                                    <p:animEffect filter="fade" transition="in">
                                      <p:cBhvr>
                                        <p:cTn id="7" dur="2000"/>
                                        <p:tgtEl>
                                          <p:spTgt spid="260"/>
                                        </p:tgtEl>
                                      </p:cBhvr>
                                    </p:animEffect>
                                  </p:childTnLst>
                                </p:cTn>
                              </p:par>
                            </p:childTnLst>
                          </p:cTn>
                        </p:par>
                        <p:par>
                          <p:cTn id="8" fill="hold">
                            <p:stCondLst>
                              <p:cond delay="2000"/>
                            </p:stCondLst>
                            <p:childTnLst>
                              <p:par>
                                <p:cTn id="9" presetClass="entr" nodeType="afterEffect" presetID="10" grpId="2" fill="hold">
                                  <p:stCondLst>
                                    <p:cond delay="0"/>
                                  </p:stCondLst>
                                  <p:iterate type="el" backwards="0">
                                    <p:tmAbs val="0"/>
                                  </p:iterate>
                                  <p:childTnLst>
                                    <p:set>
                                      <p:cBhvr>
                                        <p:cTn id="10" fill="hold"/>
                                        <p:tgtEl>
                                          <p:spTgt spid="261"/>
                                        </p:tgtEl>
                                        <p:attrNameLst>
                                          <p:attrName>style.visibility</p:attrName>
                                        </p:attrNameLst>
                                      </p:cBhvr>
                                      <p:to>
                                        <p:strVal val="visible"/>
                                      </p:to>
                                    </p:set>
                                    <p:animEffect filter="fade" transition="in">
                                      <p:cBhvr>
                                        <p:cTn id="11" dur="2000"/>
                                        <p:tgtEl>
                                          <p:spTgt spid="26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262"/>
                                        </p:tgtEl>
                                        <p:attrNameLst>
                                          <p:attrName>style.visibility</p:attrName>
                                        </p:attrNameLst>
                                      </p:cBhvr>
                                      <p:to>
                                        <p:strVal val="visible"/>
                                      </p:to>
                                    </p:set>
                                    <p:animEffect filter="fade" transition="in">
                                      <p:cBhvr>
                                        <p:cTn id="16" dur="2000"/>
                                        <p:tgtEl>
                                          <p:spTgt spid="262"/>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269"/>
                                        </p:tgtEl>
                                        <p:attrNameLst>
                                          <p:attrName>style.visibility</p:attrName>
                                        </p:attrNameLst>
                                      </p:cBhvr>
                                      <p:to>
                                        <p:strVal val="visible"/>
                                      </p:to>
                                    </p:set>
                                    <p:animEffect filter="fade" transition="in">
                                      <p:cBhvr>
                                        <p:cTn id="20" dur="2000"/>
                                        <p:tgtEl>
                                          <p:spTgt spid="269"/>
                                        </p:tgtEl>
                                      </p:cBhvr>
                                    </p:animEffect>
                                  </p:childTnLst>
                                </p:cTn>
                              </p:par>
                            </p:childTnLst>
                          </p:cTn>
                        </p:par>
                        <p:par>
                          <p:cTn id="21" fill="hold">
                            <p:stCondLst>
                              <p:cond delay="4000"/>
                            </p:stCondLst>
                            <p:childTnLst>
                              <p:par>
                                <p:cTn id="22" presetClass="entr" nodeType="afterEffect" presetID="10" grpId="5" fill="hold">
                                  <p:stCondLst>
                                    <p:cond delay="0"/>
                                  </p:stCondLst>
                                  <p:iterate type="el" backwards="0">
                                    <p:tmAbs val="0"/>
                                  </p:iterate>
                                  <p:childTnLst>
                                    <p:set>
                                      <p:cBhvr>
                                        <p:cTn id="23" fill="hold"/>
                                        <p:tgtEl>
                                          <p:spTgt spid="263"/>
                                        </p:tgtEl>
                                        <p:attrNameLst>
                                          <p:attrName>style.visibility</p:attrName>
                                        </p:attrNameLst>
                                      </p:cBhvr>
                                      <p:to>
                                        <p:strVal val="visible"/>
                                      </p:to>
                                    </p:set>
                                    <p:animEffect filter="fade" transition="in">
                                      <p:cBhvr>
                                        <p:cTn id="24" dur="2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1"/>
      <p:bldP build="whole" bldLvl="1" animBg="1" rev="0" advAuto="0" spid="262" grpId="3"/>
      <p:bldP build="whole" bldLvl="1" animBg="1" rev="0" advAuto="0" spid="261" grpId="2"/>
      <p:bldP build="whole" bldLvl="1" animBg="1" rev="0" advAuto="0" spid="263" grpId="5"/>
      <p:bldP build="whole" bldLvl="1" animBg="1" rev="0" advAuto="0" spid="269"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272" name="VEGETATIVE COVER, LIKE TREES AND OTHER PLANTS (INCLUDING GRASSES) NOT ONLY COOLS THE LAND, IT FACILITATES RAINFALL BY INCREASING ATMOSPHERIC MOISTURE THROUGH THE PROCESS OF TRANSPIRATION —"/>
          <p:cNvSpPr txBox="1"/>
          <p:nvPr/>
        </p:nvSpPr>
        <p:spPr>
          <a:xfrm>
            <a:off x="99487" y="8651"/>
            <a:ext cx="12805826" cy="3159897"/>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0" tIns="0" rIns="0" bIns="0" anchor="ctr">
            <a:spAutoFit/>
          </a:bodyPr>
          <a:lstStyle>
            <a:lvl1pPr marR="0" indent="0" algn="ctr" defTabSz="584200">
              <a:lnSpc>
                <a:spcPct val="100000"/>
              </a:lnSpc>
              <a:defRPr b="1" cap="none" sz="4100">
                <a:solidFill>
                  <a:srgbClr val="FFFFFF"/>
                </a:solidFill>
                <a:uFillTx/>
              </a:defRPr>
            </a:lvl1pPr>
          </a:lstStyle>
          <a:p>
            <a:pPr>
              <a:defRPr>
                <a:effectLst/>
              </a:defRPr>
            </a:pPr>
            <a:r>
              <a:t>VEGETATIVE COVER, LIKE TREES AND OTHER PLANTS (INCLUDING GRASSES) NOT ONLY COOLS THE LAND, IT FACILITATES RAINFALL BY INCREASING ATMOSPHERIC MOISTURE THROUGH THE PROCESS OF TRANSPIRATION —</a:t>
            </a:r>
          </a:p>
        </p:txBody>
      </p:sp>
      <p:sp>
        <p:nvSpPr>
          <p:cNvPr id="273" name="PLANTS RELEASE WATER INTO THE ATMOSPHERE THROUGH THEIR LEAVES, WHICH CONTRIBUTES TO CLOUD FORMATION AND IS A KEY COMPONENT OF THE WATER CYCLE"/>
          <p:cNvSpPr txBox="1"/>
          <p:nvPr/>
        </p:nvSpPr>
        <p:spPr>
          <a:xfrm>
            <a:off x="321733" y="3356111"/>
            <a:ext cx="12652217" cy="2171508"/>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0" tIns="0" rIns="0" bIns="0" anchor="ctr">
            <a:spAutoFit/>
          </a:bodyPr>
          <a:lstStyle>
            <a:lvl1pPr marR="0" indent="0" algn="ctr" defTabSz="584200">
              <a:lnSpc>
                <a:spcPct val="100000"/>
              </a:lnSpc>
              <a:defRPr b="1" cap="none" sz="3500">
                <a:solidFill>
                  <a:srgbClr val="FFFFFF"/>
                </a:solidFill>
                <a:uFillTx/>
              </a:defRPr>
            </a:lvl1pPr>
          </a:lstStyle>
          <a:p>
            <a:pPr>
              <a:defRPr>
                <a:effectLst/>
              </a:defRPr>
            </a:pPr>
            <a:r>
              <a:t>PLANTS RELEASE WATER INTO THE ATMOSPHERE THROUGH THEIR LEAVES, WHICH CONTRIBUTES TO CLOUD FORMATION AND IS A KEY COMPONENT OF THE WATER CYCLE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3"/>
                                        </p:tgtEl>
                                        <p:attrNameLst>
                                          <p:attrName>style.visibility</p:attrName>
                                        </p:attrNameLst>
                                      </p:cBhvr>
                                      <p:to>
                                        <p:strVal val="visible"/>
                                      </p:to>
                                    </p:set>
                                    <p:animEffect filter="fade" transition="in">
                                      <p:cBhvr>
                                        <p:cTn id="7" dur="2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asted-movie.png" descr="pasted-movie.png"/>
          <p:cNvPicPr>
            <a:picLocks noChangeAspect="1"/>
          </p:cNvPicPr>
          <p:nvPr/>
        </p:nvPicPr>
        <p:blipFill>
          <a:blip r:embed="rId2">
            <a:extLst/>
          </a:blip>
          <a:srcRect l="0" t="6835" r="10412" b="0"/>
          <a:stretch>
            <a:fillRect/>
          </a:stretch>
        </p:blipFill>
        <p:spPr>
          <a:xfrm>
            <a:off x="3174" y="-63303"/>
            <a:ext cx="12998546" cy="9880061"/>
          </a:xfrm>
          <a:prstGeom prst="rect">
            <a:avLst/>
          </a:prstGeom>
          <a:ln w="12700">
            <a:miter lim="400000"/>
          </a:ln>
        </p:spPr>
      </p:pic>
      <p:sp>
        <p:nvSpPr>
          <p:cNvPr id="276" name="what happens on a lot of land where ranching has been removed?"/>
          <p:cNvSpPr txBox="1"/>
          <p:nvPr/>
        </p:nvSpPr>
        <p:spPr>
          <a:xfrm>
            <a:off x="265583" y="43173"/>
            <a:ext cx="12473634" cy="2394388"/>
          </a:xfrm>
          <a:prstGeom prst="rect">
            <a:avLst/>
          </a:prstGeom>
          <a:ln w="12700">
            <a:miter lim="400000"/>
          </a:ln>
          <a:effectLst>
            <a:outerShdw sx="100000" sy="100000" kx="0" ky="0" algn="b" rotWithShape="0" blurRad="88900" dist="88900" dir="54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300480">
              <a:lnSpc>
                <a:spcPct val="90000"/>
              </a:lnSpc>
              <a:defRPr b="1" sz="5600">
                <a:solidFill>
                  <a:srgbClr val="FFFFFF"/>
                </a:solidFill>
                <a:latin typeface="Arial"/>
                <a:ea typeface="Arial"/>
                <a:cs typeface="Arial"/>
                <a:sym typeface="Arial"/>
              </a:defRPr>
            </a:lvl1pPr>
          </a:lstStyle>
          <a:p>
            <a:pPr/>
            <a:r>
              <a:t>HERE’S what happens on a lot of land where ranching has been removed.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Image" descr="Image"/>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279" name="At this point I began to realize that regenerative ranching is really a way to work in partnership with nature!"/>
          <p:cNvSpPr txBox="1"/>
          <p:nvPr/>
        </p:nvSpPr>
        <p:spPr>
          <a:xfrm>
            <a:off x="-11015" y="68468"/>
            <a:ext cx="13026828" cy="3139664"/>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300480">
              <a:lnSpc>
                <a:spcPct val="90000"/>
              </a:lnSpc>
              <a:defRPr b="1" sz="5600">
                <a:solidFill>
                  <a:srgbClr val="FFFFFF"/>
                </a:solidFill>
                <a:latin typeface="Arial"/>
                <a:ea typeface="Arial"/>
                <a:cs typeface="Arial"/>
                <a:sym typeface="Arial"/>
              </a:defRPr>
            </a:lvl1pPr>
          </a:lstStyle>
          <a:p>
            <a:pPr/>
            <a:r>
              <a:t>At this point I began to realize that regenerative ranching is really a way to work in partnership with nature!</a:t>
            </a:r>
          </a:p>
        </p:txBody>
      </p:sp>
      <p:sp>
        <p:nvSpPr>
          <p:cNvPr id="280" name="In other words, It’s a way to rejoin nature"/>
          <p:cNvSpPr txBox="1"/>
          <p:nvPr/>
        </p:nvSpPr>
        <p:spPr>
          <a:xfrm>
            <a:off x="285000" y="8056474"/>
            <a:ext cx="12710846" cy="1771968"/>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lnSpc>
                <a:spcPct val="80000"/>
              </a:lnSpc>
              <a:defRPr b="1" sz="6400">
                <a:solidFill>
                  <a:srgbClr val="FFFFFF"/>
                </a:solidFill>
                <a:latin typeface="Arial"/>
                <a:ea typeface="Arial"/>
                <a:cs typeface="Arial"/>
                <a:sym typeface="Arial"/>
              </a:defRPr>
            </a:pPr>
            <a:r>
              <a:t>         In other words, </a:t>
            </a:r>
          </a:p>
          <a:p>
            <a:pPr defTabSz="1300480">
              <a:lnSpc>
                <a:spcPct val="80000"/>
              </a:lnSpc>
              <a:defRPr b="1" sz="6400">
                <a:solidFill>
                  <a:srgbClr val="FFFFFF"/>
                </a:solidFill>
                <a:latin typeface="Arial"/>
                <a:ea typeface="Arial"/>
                <a:cs typeface="Arial"/>
                <a:sym typeface="Arial"/>
              </a:defRPr>
            </a:pPr>
            <a:r>
              <a:t>It’s a way to rejoin nature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tgtEl>
                                        <p:attrNameLst>
                                          <p:attrName>style.visibility</p:attrName>
                                        </p:attrNameLst>
                                      </p:cBhvr>
                                      <p:to>
                                        <p:strVal val="visible"/>
                                      </p:to>
                                    </p:set>
                                    <p:animEffect filter="fade" transition="in">
                                      <p:cBhvr>
                                        <p:cTn id="7" dur="2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83" name="when people feel they are enmeshed with nature, they are not only greener in their behavior but they tend to be happier . So I (sciencealert.com) absolutely want my kids to grow up feeling they are part of nature"/>
          <p:cNvSpPr txBox="1"/>
          <p:nvPr/>
        </p:nvSpPr>
        <p:spPr>
          <a:xfrm>
            <a:off x="376706" y="6055326"/>
            <a:ext cx="12563325" cy="3611949"/>
          </a:xfrm>
          <a:prstGeom prst="rect">
            <a:avLst/>
          </a:prstGeom>
          <a:ln w="25400">
            <a:solidFill>
              <a:srgbClr val="007B73"/>
            </a:solidFill>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4100">
                <a:solidFill>
                  <a:srgbClr val="FFFFFF"/>
                </a:solidFill>
              </a:defRPr>
            </a:pPr>
            <a:r>
              <a:t>when people feel they are enmeshed with nature, they are not only greener in their behavior but they tend to be happier </a:t>
            </a:r>
            <a:r>
              <a:rPr>
                <a:effectLst>
                  <a:outerShdw sx="100000" sy="100000" kx="0" ky="0" algn="b" rotWithShape="0" blurRad="25400" dist="50800" dir="18900000">
                    <a:srgbClr val="FFFFFF"/>
                  </a:outerShdw>
                </a:effectLst>
              </a:rPr>
              <a:t>.</a:t>
            </a:r>
            <a:r>
              <a:t> So I (</a:t>
            </a:r>
            <a:r>
              <a:rPr cap="none"/>
              <a:t>sciencealert.com</a:t>
            </a:r>
            <a:r>
              <a:t>) absolutely want my kids to grow up feeling they are part of nature</a:t>
            </a:r>
          </a:p>
        </p:txBody>
      </p:sp>
      <p:sp>
        <p:nvSpPr>
          <p:cNvPr id="284" name="Why REJOINING NATURE is so valuable to so many of us…"/>
          <p:cNvSpPr txBox="1"/>
          <p:nvPr/>
        </p:nvSpPr>
        <p:spPr>
          <a:xfrm>
            <a:off x="170179" y="78269"/>
            <a:ext cx="12664441" cy="1866996"/>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defRPr b="1" sz="6100">
                <a:solidFill>
                  <a:srgbClr val="FFFFFF"/>
                </a:solidFill>
              </a:defRPr>
            </a:lvl1pPr>
          </a:lstStyle>
          <a:p>
            <a:pPr/>
            <a:r>
              <a:t>Why REJOINING NATURE is so valuable to so many of us…</a:t>
            </a:r>
          </a:p>
        </p:txBody>
      </p:sp>
      <p:sp>
        <p:nvSpPr>
          <p:cNvPr id="285" name="From sciencealert.com"/>
          <p:cNvSpPr txBox="1"/>
          <p:nvPr/>
        </p:nvSpPr>
        <p:spPr>
          <a:xfrm>
            <a:off x="3210375" y="5515118"/>
            <a:ext cx="5878449" cy="721497"/>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b="1" cap="none" sz="4100">
                <a:solidFill>
                  <a:srgbClr val="FFFFFF"/>
                </a:solidFill>
              </a:defRPr>
            </a:lvl1pPr>
          </a:lstStyle>
          <a:p>
            <a:pPr/>
            <a:r>
              <a:t>From sciencealert.com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5"/>
                                        </p:tgtEl>
                                        <p:attrNameLst>
                                          <p:attrName>style.visibility</p:attrName>
                                        </p:attrNameLst>
                                      </p:cBhvr>
                                      <p:to>
                                        <p:strVal val="visible"/>
                                      </p:to>
                                    </p:set>
                                    <p:animEffect filter="fade" transition="in">
                                      <p:cBhvr>
                                        <p:cTn id="7" dur="1000"/>
                                        <p:tgtEl>
                                          <p:spTgt spid="285"/>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83"/>
                                        </p:tgtEl>
                                        <p:attrNameLst>
                                          <p:attrName>style.visibility</p:attrName>
                                        </p:attrNameLst>
                                      </p:cBhvr>
                                      <p:to>
                                        <p:strVal val="visible"/>
                                      </p:to>
                                    </p:set>
                                    <p:animEffect filter="fade" transition="in">
                                      <p:cBhvr>
                                        <p:cTn id="11" dur="2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1"/>
      <p:bldP build="whole" bldLvl="1" animBg="1" rev="0" advAuto="0" spid="283"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Drake_Outside_2014" descr="Drake_Outside_2014"/>
          <p:cNvPicPr>
            <a:picLocks noChangeAspect="1"/>
          </p:cNvPicPr>
          <p:nvPr/>
        </p:nvPicPr>
        <p:blipFill>
          <a:blip r:embed="rId2">
            <a:extLst/>
          </a:blip>
          <a:stretch>
            <a:fillRect/>
          </a:stretch>
        </p:blipFill>
        <p:spPr>
          <a:xfrm>
            <a:off x="-3" y="-3"/>
            <a:ext cx="13004805" cy="9753604"/>
          </a:xfrm>
          <a:prstGeom prst="rect">
            <a:avLst/>
          </a:prstGeom>
          <a:ln w="12700">
            <a:miter lim="400000"/>
          </a:ln>
        </p:spPr>
      </p:pic>
      <p:pic>
        <p:nvPicPr>
          <p:cNvPr id="288" name="DrakeSign" descr="DrakeSign"/>
          <p:cNvPicPr>
            <a:picLocks noChangeAspect="1"/>
          </p:cNvPicPr>
          <p:nvPr/>
        </p:nvPicPr>
        <p:blipFill>
          <a:blip r:embed="rId3">
            <a:extLst/>
          </a:blip>
          <a:srcRect l="18594" t="36252" r="31121" b="12840"/>
          <a:stretch>
            <a:fillRect/>
          </a:stretch>
        </p:blipFill>
        <p:spPr>
          <a:xfrm>
            <a:off x="8220950" y="2778903"/>
            <a:ext cx="1819778" cy="1382719"/>
          </a:xfrm>
          <a:prstGeom prst="rect">
            <a:avLst/>
          </a:prstGeom>
          <a:ln w="12700">
            <a:miter lim="400000"/>
          </a:ln>
        </p:spPr>
      </p:pic>
      <p:sp>
        <p:nvSpPr>
          <p:cNvPr id="289" name="Arrow"/>
          <p:cNvSpPr/>
          <p:nvPr/>
        </p:nvSpPr>
        <p:spPr>
          <a:xfrm flipH="1" rot="19680000">
            <a:off x="7145866" y="3530600"/>
            <a:ext cx="1270003" cy="465205"/>
          </a:xfrm>
          <a:prstGeom prst="rightArrow">
            <a:avLst>
              <a:gd name="adj1" fmla="val 32000"/>
              <a:gd name="adj2" fmla="val 174719"/>
            </a:avLst>
          </a:prstGeom>
          <a:solidFill>
            <a:srgbClr val="FFFFFF"/>
          </a:solidFill>
          <a:ln w="12700">
            <a:miter lim="400000"/>
          </a:ln>
        </p:spPr>
        <p:txBody>
          <a:bodyPr lIns="50800" tIns="50800" rIns="50800" bIns="50800" anchor="ctr"/>
          <a:lstStyle/>
          <a:p>
            <a:pPr marR="0" indent="0" algn="ctr" defTabSz="584200">
              <a:lnSpc>
                <a:spcPct val="100000"/>
              </a:lnSpc>
              <a:defRPr cap="none" sz="2200">
                <a:solidFill>
                  <a:srgbClr val="FFFFFF"/>
                </a:solidFill>
                <a:effectLst/>
                <a:uFillTx/>
                <a:latin typeface="Helvetica Neue Medium"/>
                <a:ea typeface="Helvetica Neue Medium"/>
                <a:cs typeface="Helvetica Neue Medium"/>
                <a:sym typeface="Helvetica Neue Medium"/>
              </a:defRPr>
            </a:pPr>
          </a:p>
        </p:txBody>
      </p:sp>
      <p:sp>
        <p:nvSpPr>
          <p:cNvPr id="290" name="WHAT’S standing in our way?…"/>
          <p:cNvSpPr txBox="1"/>
          <p:nvPr/>
        </p:nvSpPr>
        <p:spPr>
          <a:xfrm>
            <a:off x="213735" y="5721894"/>
            <a:ext cx="12577329" cy="3863945"/>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300480">
              <a:lnSpc>
                <a:spcPct val="90000"/>
              </a:lnSpc>
              <a:defRPr b="1" sz="4600">
                <a:solidFill>
                  <a:srgbClr val="FFFFFF"/>
                </a:solidFill>
                <a:latin typeface="Arial"/>
                <a:ea typeface="Arial"/>
                <a:cs typeface="Arial"/>
                <a:sym typeface="Arial"/>
              </a:defRPr>
            </a:pPr>
            <a:r>
              <a:t>WHAT’S standing in our way?</a:t>
            </a:r>
          </a:p>
          <a:p>
            <a:pPr algn="ctr" defTabSz="1300480">
              <a:lnSpc>
                <a:spcPct val="90000"/>
              </a:lnSpc>
              <a:defRPr b="1" sz="4600">
                <a:solidFill>
                  <a:srgbClr val="FFFFFF"/>
                </a:solidFill>
                <a:latin typeface="Arial"/>
                <a:ea typeface="Arial"/>
                <a:cs typeface="Arial"/>
                <a:sym typeface="Arial"/>
              </a:defRPr>
            </a:pPr>
            <a:r>
              <a:t> the standard definition of Nature: “all the animals, plants, rocks, etc. in the world and all the features, forces, and processes that happen or exist independently of people</a:t>
            </a:r>
            <a:r>
              <a:rPr>
                <a:effectLst>
                  <a:outerShdw sx="100000" sy="100000" kx="0" ky="0" algn="b" rotWithShape="0" blurRad="25400" dist="50800" dir="18900000">
                    <a:srgbClr val="FFFFFF"/>
                  </a:outerShdw>
                </a:effectLst>
              </a:rP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Spirit Hunter 0" descr="Spirit Hunter 0"/>
          <p:cNvPicPr>
            <a:picLocks noChangeAspect="1"/>
          </p:cNvPicPr>
          <p:nvPr/>
        </p:nvPicPr>
        <p:blipFill>
          <a:blip r:embed="rId2">
            <a:extLst/>
          </a:blip>
          <a:srcRect l="8833" t="19737" r="10984" b="0"/>
          <a:stretch>
            <a:fillRect/>
          </a:stretch>
        </p:blipFill>
        <p:spPr>
          <a:xfrm>
            <a:off x="-89251" y="-20804"/>
            <a:ext cx="13183303" cy="9897086"/>
          </a:xfrm>
          <a:prstGeom prst="rect">
            <a:avLst/>
          </a:prstGeom>
          <a:ln w="12700">
            <a:miter lim="400000"/>
          </a:ln>
        </p:spPr>
      </p:pic>
      <p:sp>
        <p:nvSpPr>
          <p:cNvPr id="293" name="This Native American rock art demonstrates that they did indeed herd bison, elk and other hooved grazing/browsing animals in a predatory fashion. (I added the head-dresses to make the herders more apparent.)"/>
          <p:cNvSpPr txBox="1"/>
          <p:nvPr/>
        </p:nvSpPr>
        <p:spPr>
          <a:xfrm>
            <a:off x="0" y="4806430"/>
            <a:ext cx="13004802" cy="5011022"/>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marR="57796" indent="57796" algn="ctr" defTabSz="457198">
              <a:lnSpc>
                <a:spcPct val="60000"/>
              </a:lnSpc>
              <a:defRPr b="1" baseline="13122" sz="6400">
                <a:solidFill>
                  <a:srgbClr val="FFFFFF"/>
                </a:solidFill>
                <a:effectLst>
                  <a:outerShdw sx="100000" sy="100000" kx="0" ky="0" algn="b" rotWithShape="0" blurRad="25400" dist="76200" dir="18900000">
                    <a:srgbClr val="000000"/>
                  </a:outerShdw>
                </a:effectLst>
                <a:latin typeface="Arial"/>
                <a:ea typeface="Arial"/>
                <a:cs typeface="Arial"/>
                <a:sym typeface="Arial"/>
              </a:defRPr>
            </a:pPr>
            <a:r>
              <a:t>This native American rock art affirms that early inhabitants of the Americas (indigeous americans) worked in partnership with nature by herding bison, elk, and other hoofed grazing animals.</a:t>
            </a:r>
          </a:p>
          <a:p>
            <a:pPr marR="57796" indent="57796" algn="ctr" defTabSz="457198">
              <a:lnSpc>
                <a:spcPct val="60000"/>
              </a:lnSpc>
              <a:defRPr b="1" baseline="13122" sz="6400">
                <a:solidFill>
                  <a:srgbClr val="FFFFFF"/>
                </a:solidFill>
                <a:effectLst>
                  <a:outerShdw sx="100000" sy="100000" kx="0" ky="0" algn="b" rotWithShape="0" blurRad="25400" dist="76200" dir="18900000">
                    <a:srgbClr val="000000"/>
                  </a:outerShdw>
                </a:effectLst>
                <a:latin typeface="Arial"/>
                <a:ea typeface="Arial"/>
                <a:cs typeface="Arial"/>
                <a:sym typeface="Arial"/>
              </a:defRPr>
            </a:pPr>
            <a:r>
              <a:t>Doing so, they Sustained the great plains and more.</a:t>
            </a:r>
          </a:p>
        </p:txBody>
      </p:sp>
      <p:pic>
        <p:nvPicPr>
          <p:cNvPr id="294" name="pasted-movie.png" descr="pasted-movie.png"/>
          <p:cNvPicPr>
            <a:picLocks noChangeAspect="1"/>
          </p:cNvPicPr>
          <p:nvPr/>
        </p:nvPicPr>
        <p:blipFill>
          <a:blip r:embed="rId3">
            <a:extLst/>
          </a:blip>
          <a:srcRect l="748" t="1178" r="3078" b="1218"/>
          <a:stretch>
            <a:fillRect/>
          </a:stretch>
        </p:blipFill>
        <p:spPr>
          <a:xfrm>
            <a:off x="3258096" y="249989"/>
            <a:ext cx="1562601" cy="1624807"/>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0045" y="0"/>
                </a:moveTo>
                <a:cubicBezTo>
                  <a:pt x="9853" y="18"/>
                  <a:pt x="9662" y="48"/>
                  <a:pt x="9470" y="74"/>
                </a:cubicBezTo>
                <a:cubicBezTo>
                  <a:pt x="9425" y="96"/>
                  <a:pt x="9384" y="119"/>
                  <a:pt x="9349" y="142"/>
                </a:cubicBezTo>
                <a:cubicBezTo>
                  <a:pt x="9349" y="142"/>
                  <a:pt x="9345" y="141"/>
                  <a:pt x="9344" y="142"/>
                </a:cubicBezTo>
                <a:cubicBezTo>
                  <a:pt x="9344" y="142"/>
                  <a:pt x="9345" y="148"/>
                  <a:pt x="9344" y="148"/>
                </a:cubicBezTo>
                <a:cubicBezTo>
                  <a:pt x="9269" y="199"/>
                  <a:pt x="9198" y="268"/>
                  <a:pt x="9136" y="353"/>
                </a:cubicBezTo>
                <a:cubicBezTo>
                  <a:pt x="9105" y="397"/>
                  <a:pt x="9073" y="449"/>
                  <a:pt x="9043" y="506"/>
                </a:cubicBezTo>
                <a:cubicBezTo>
                  <a:pt x="9035" y="521"/>
                  <a:pt x="9029" y="533"/>
                  <a:pt x="9021" y="549"/>
                </a:cubicBezTo>
                <a:cubicBezTo>
                  <a:pt x="9000" y="593"/>
                  <a:pt x="8977" y="637"/>
                  <a:pt x="8960" y="681"/>
                </a:cubicBezTo>
                <a:cubicBezTo>
                  <a:pt x="8948" y="712"/>
                  <a:pt x="8937" y="744"/>
                  <a:pt x="8928" y="776"/>
                </a:cubicBezTo>
                <a:cubicBezTo>
                  <a:pt x="8923" y="793"/>
                  <a:pt x="8922" y="811"/>
                  <a:pt x="8917" y="828"/>
                </a:cubicBezTo>
                <a:cubicBezTo>
                  <a:pt x="8880" y="978"/>
                  <a:pt x="8868" y="1125"/>
                  <a:pt x="8900" y="1245"/>
                </a:cubicBezTo>
                <a:cubicBezTo>
                  <a:pt x="8927" y="1350"/>
                  <a:pt x="8934" y="1399"/>
                  <a:pt x="8911" y="1440"/>
                </a:cubicBezTo>
                <a:cubicBezTo>
                  <a:pt x="8905" y="1453"/>
                  <a:pt x="8896" y="1465"/>
                  <a:pt x="8884" y="1477"/>
                </a:cubicBezTo>
                <a:cubicBezTo>
                  <a:pt x="8843" y="1524"/>
                  <a:pt x="8818" y="1654"/>
                  <a:pt x="8807" y="1915"/>
                </a:cubicBezTo>
                <a:lnTo>
                  <a:pt x="8791" y="2290"/>
                </a:lnTo>
                <a:lnTo>
                  <a:pt x="8632" y="2443"/>
                </a:lnTo>
                <a:cubicBezTo>
                  <a:pt x="8515" y="2556"/>
                  <a:pt x="8461" y="2590"/>
                  <a:pt x="8429" y="2559"/>
                </a:cubicBezTo>
                <a:cubicBezTo>
                  <a:pt x="8397" y="2528"/>
                  <a:pt x="8400" y="2481"/>
                  <a:pt x="8446" y="2395"/>
                </a:cubicBezTo>
                <a:cubicBezTo>
                  <a:pt x="8480" y="2332"/>
                  <a:pt x="8499" y="2251"/>
                  <a:pt x="8506" y="2179"/>
                </a:cubicBezTo>
                <a:cubicBezTo>
                  <a:pt x="8508" y="2124"/>
                  <a:pt x="8504" y="2072"/>
                  <a:pt x="8490" y="2037"/>
                </a:cubicBezTo>
                <a:cubicBezTo>
                  <a:pt x="8481" y="2030"/>
                  <a:pt x="8471" y="2031"/>
                  <a:pt x="8457" y="2042"/>
                </a:cubicBezTo>
                <a:cubicBezTo>
                  <a:pt x="8383" y="2101"/>
                  <a:pt x="8353" y="2053"/>
                  <a:pt x="8353" y="1899"/>
                </a:cubicBezTo>
                <a:cubicBezTo>
                  <a:pt x="8353" y="1829"/>
                  <a:pt x="8313" y="1716"/>
                  <a:pt x="8265" y="1614"/>
                </a:cubicBezTo>
                <a:cubicBezTo>
                  <a:pt x="8204" y="1504"/>
                  <a:pt x="8140" y="1410"/>
                  <a:pt x="8112" y="1403"/>
                </a:cubicBezTo>
                <a:cubicBezTo>
                  <a:pt x="8109" y="1403"/>
                  <a:pt x="8103" y="1403"/>
                  <a:pt x="8101" y="1403"/>
                </a:cubicBezTo>
                <a:cubicBezTo>
                  <a:pt x="8088" y="1406"/>
                  <a:pt x="8073" y="1392"/>
                  <a:pt x="8062" y="1377"/>
                </a:cubicBezTo>
                <a:cubicBezTo>
                  <a:pt x="8051" y="1361"/>
                  <a:pt x="8045" y="1341"/>
                  <a:pt x="8041" y="1314"/>
                </a:cubicBezTo>
                <a:cubicBezTo>
                  <a:pt x="8034" y="1267"/>
                  <a:pt x="7992" y="1195"/>
                  <a:pt x="7942" y="1134"/>
                </a:cubicBezTo>
                <a:cubicBezTo>
                  <a:pt x="7938" y="1129"/>
                  <a:pt x="7935" y="1128"/>
                  <a:pt x="7931" y="1124"/>
                </a:cubicBezTo>
                <a:cubicBezTo>
                  <a:pt x="7930" y="1123"/>
                  <a:pt x="7927" y="1120"/>
                  <a:pt x="7926" y="1119"/>
                </a:cubicBezTo>
                <a:cubicBezTo>
                  <a:pt x="7923" y="1116"/>
                  <a:pt x="7923" y="1116"/>
                  <a:pt x="7920" y="1113"/>
                </a:cubicBezTo>
                <a:cubicBezTo>
                  <a:pt x="7866" y="1054"/>
                  <a:pt x="7800" y="1008"/>
                  <a:pt x="7761" y="1008"/>
                </a:cubicBezTo>
                <a:cubicBezTo>
                  <a:pt x="7741" y="1008"/>
                  <a:pt x="7722" y="985"/>
                  <a:pt x="7701" y="955"/>
                </a:cubicBezTo>
                <a:cubicBezTo>
                  <a:pt x="7676" y="931"/>
                  <a:pt x="7646" y="903"/>
                  <a:pt x="7619" y="871"/>
                </a:cubicBezTo>
                <a:cubicBezTo>
                  <a:pt x="7537" y="771"/>
                  <a:pt x="7449" y="706"/>
                  <a:pt x="7372" y="686"/>
                </a:cubicBezTo>
                <a:cubicBezTo>
                  <a:pt x="7368" y="685"/>
                  <a:pt x="7360" y="687"/>
                  <a:pt x="7356" y="686"/>
                </a:cubicBezTo>
                <a:cubicBezTo>
                  <a:pt x="7342" y="683"/>
                  <a:pt x="7331" y="681"/>
                  <a:pt x="7318" y="681"/>
                </a:cubicBezTo>
                <a:cubicBezTo>
                  <a:pt x="7316" y="681"/>
                  <a:pt x="7314" y="681"/>
                  <a:pt x="7312" y="681"/>
                </a:cubicBezTo>
                <a:cubicBezTo>
                  <a:pt x="7298" y="682"/>
                  <a:pt x="7289" y="685"/>
                  <a:pt x="7279" y="691"/>
                </a:cubicBezTo>
                <a:cubicBezTo>
                  <a:pt x="7276" y="693"/>
                  <a:pt x="7271" y="690"/>
                  <a:pt x="7268" y="691"/>
                </a:cubicBezTo>
                <a:cubicBezTo>
                  <a:pt x="7263" y="694"/>
                  <a:pt x="7256" y="698"/>
                  <a:pt x="7252" y="702"/>
                </a:cubicBezTo>
                <a:cubicBezTo>
                  <a:pt x="7216" y="730"/>
                  <a:pt x="7193" y="730"/>
                  <a:pt x="7175" y="702"/>
                </a:cubicBezTo>
                <a:cubicBezTo>
                  <a:pt x="7170" y="698"/>
                  <a:pt x="7168" y="696"/>
                  <a:pt x="7164" y="691"/>
                </a:cubicBezTo>
                <a:cubicBezTo>
                  <a:pt x="7160" y="688"/>
                  <a:pt x="7156" y="688"/>
                  <a:pt x="7153" y="686"/>
                </a:cubicBezTo>
                <a:cubicBezTo>
                  <a:pt x="7103" y="670"/>
                  <a:pt x="7014" y="734"/>
                  <a:pt x="6951" y="834"/>
                </a:cubicBezTo>
                <a:cubicBezTo>
                  <a:pt x="6912" y="901"/>
                  <a:pt x="6887" y="967"/>
                  <a:pt x="6896" y="997"/>
                </a:cubicBezTo>
                <a:cubicBezTo>
                  <a:pt x="6897" y="999"/>
                  <a:pt x="6895" y="1000"/>
                  <a:pt x="6896" y="1002"/>
                </a:cubicBezTo>
                <a:cubicBezTo>
                  <a:pt x="6907" y="1019"/>
                  <a:pt x="6893" y="1049"/>
                  <a:pt x="6869" y="1066"/>
                </a:cubicBezTo>
                <a:cubicBezTo>
                  <a:pt x="6865" y="1071"/>
                  <a:pt x="6867" y="1077"/>
                  <a:pt x="6863" y="1082"/>
                </a:cubicBezTo>
                <a:cubicBezTo>
                  <a:pt x="6767" y="1186"/>
                  <a:pt x="6639" y="1659"/>
                  <a:pt x="6639" y="1910"/>
                </a:cubicBezTo>
                <a:cubicBezTo>
                  <a:pt x="6639" y="1970"/>
                  <a:pt x="6637" y="2022"/>
                  <a:pt x="6633" y="2068"/>
                </a:cubicBezTo>
                <a:cubicBezTo>
                  <a:pt x="6633" y="2069"/>
                  <a:pt x="6633" y="2073"/>
                  <a:pt x="6633" y="2073"/>
                </a:cubicBezTo>
                <a:cubicBezTo>
                  <a:pt x="6631" y="2093"/>
                  <a:pt x="6624" y="2096"/>
                  <a:pt x="6622" y="2110"/>
                </a:cubicBezTo>
                <a:cubicBezTo>
                  <a:pt x="6620" y="2128"/>
                  <a:pt x="6621" y="2158"/>
                  <a:pt x="6617" y="2163"/>
                </a:cubicBezTo>
                <a:cubicBezTo>
                  <a:pt x="6617" y="2165"/>
                  <a:pt x="6611" y="2174"/>
                  <a:pt x="6611" y="2174"/>
                </a:cubicBezTo>
                <a:cubicBezTo>
                  <a:pt x="6596" y="2188"/>
                  <a:pt x="6473" y="2111"/>
                  <a:pt x="6332" y="2005"/>
                </a:cubicBezTo>
                <a:cubicBezTo>
                  <a:pt x="6142" y="1860"/>
                  <a:pt x="6062" y="1816"/>
                  <a:pt x="6025" y="1847"/>
                </a:cubicBezTo>
                <a:cubicBezTo>
                  <a:pt x="5961" y="1898"/>
                  <a:pt x="5921" y="1862"/>
                  <a:pt x="5921" y="1752"/>
                </a:cubicBezTo>
                <a:cubicBezTo>
                  <a:pt x="5921" y="1725"/>
                  <a:pt x="5912" y="1698"/>
                  <a:pt x="5894" y="1672"/>
                </a:cubicBezTo>
                <a:cubicBezTo>
                  <a:pt x="5839" y="1620"/>
                  <a:pt x="5801" y="1588"/>
                  <a:pt x="5757" y="1572"/>
                </a:cubicBezTo>
                <a:cubicBezTo>
                  <a:pt x="5747" y="1568"/>
                  <a:pt x="5730" y="1570"/>
                  <a:pt x="5719" y="1567"/>
                </a:cubicBezTo>
                <a:cubicBezTo>
                  <a:pt x="5698" y="1566"/>
                  <a:pt x="5684" y="1572"/>
                  <a:pt x="5669" y="1583"/>
                </a:cubicBezTo>
                <a:cubicBezTo>
                  <a:pt x="5641" y="1606"/>
                  <a:pt x="5602" y="1608"/>
                  <a:pt x="5587" y="1593"/>
                </a:cubicBezTo>
                <a:cubicBezTo>
                  <a:pt x="5575" y="1581"/>
                  <a:pt x="5531" y="1577"/>
                  <a:pt x="5483" y="1572"/>
                </a:cubicBezTo>
                <a:cubicBezTo>
                  <a:pt x="5406" y="1583"/>
                  <a:pt x="5354" y="1597"/>
                  <a:pt x="5314" y="1641"/>
                </a:cubicBezTo>
                <a:cubicBezTo>
                  <a:pt x="5276" y="1692"/>
                  <a:pt x="5239" y="1770"/>
                  <a:pt x="5220" y="1868"/>
                </a:cubicBezTo>
                <a:cubicBezTo>
                  <a:pt x="5201" y="1965"/>
                  <a:pt x="5235" y="2200"/>
                  <a:pt x="5286" y="2453"/>
                </a:cubicBezTo>
                <a:cubicBezTo>
                  <a:pt x="5286" y="2455"/>
                  <a:pt x="5285" y="2457"/>
                  <a:pt x="5286" y="2459"/>
                </a:cubicBezTo>
                <a:cubicBezTo>
                  <a:pt x="5293" y="2495"/>
                  <a:pt x="5310" y="2555"/>
                  <a:pt x="5319" y="2596"/>
                </a:cubicBezTo>
                <a:cubicBezTo>
                  <a:pt x="5374" y="2839"/>
                  <a:pt x="5443" y="3081"/>
                  <a:pt x="5511" y="3229"/>
                </a:cubicBezTo>
                <a:cubicBezTo>
                  <a:pt x="5627" y="3484"/>
                  <a:pt x="5498" y="3431"/>
                  <a:pt x="5242" y="3113"/>
                </a:cubicBezTo>
                <a:lnTo>
                  <a:pt x="4985" y="2796"/>
                </a:lnTo>
                <a:lnTo>
                  <a:pt x="4985" y="2828"/>
                </a:lnTo>
                <a:lnTo>
                  <a:pt x="4958" y="2991"/>
                </a:lnTo>
                <a:cubicBezTo>
                  <a:pt x="4929" y="3218"/>
                  <a:pt x="4883" y="3303"/>
                  <a:pt x="4848" y="3255"/>
                </a:cubicBezTo>
                <a:cubicBezTo>
                  <a:pt x="4845" y="3251"/>
                  <a:pt x="4845" y="3244"/>
                  <a:pt x="4843" y="3239"/>
                </a:cubicBezTo>
                <a:cubicBezTo>
                  <a:pt x="4838" y="3230"/>
                  <a:pt x="4830" y="3220"/>
                  <a:pt x="4826" y="3203"/>
                </a:cubicBezTo>
                <a:cubicBezTo>
                  <a:pt x="4824" y="3196"/>
                  <a:pt x="4823" y="3188"/>
                  <a:pt x="4821" y="3181"/>
                </a:cubicBezTo>
                <a:cubicBezTo>
                  <a:pt x="4820" y="3172"/>
                  <a:pt x="4817" y="3160"/>
                  <a:pt x="4815" y="3150"/>
                </a:cubicBezTo>
                <a:cubicBezTo>
                  <a:pt x="4809" y="3105"/>
                  <a:pt x="4804" y="3052"/>
                  <a:pt x="4804" y="2981"/>
                </a:cubicBezTo>
                <a:cubicBezTo>
                  <a:pt x="4804" y="2922"/>
                  <a:pt x="4804" y="2872"/>
                  <a:pt x="4799" y="2823"/>
                </a:cubicBezTo>
                <a:cubicBezTo>
                  <a:pt x="4772" y="2612"/>
                  <a:pt x="4676" y="2466"/>
                  <a:pt x="4459" y="2269"/>
                </a:cubicBezTo>
                <a:cubicBezTo>
                  <a:pt x="4358" y="2183"/>
                  <a:pt x="4237" y="2107"/>
                  <a:pt x="4136" y="2058"/>
                </a:cubicBezTo>
                <a:cubicBezTo>
                  <a:pt x="4129" y="2056"/>
                  <a:pt x="4124" y="2053"/>
                  <a:pt x="4120" y="2052"/>
                </a:cubicBezTo>
                <a:cubicBezTo>
                  <a:pt x="4083" y="2077"/>
                  <a:pt x="4048" y="2102"/>
                  <a:pt x="4010" y="2126"/>
                </a:cubicBezTo>
                <a:lnTo>
                  <a:pt x="4038" y="2248"/>
                </a:lnTo>
                <a:cubicBezTo>
                  <a:pt x="4065" y="2376"/>
                  <a:pt x="4077" y="2498"/>
                  <a:pt x="4065" y="2517"/>
                </a:cubicBezTo>
                <a:cubicBezTo>
                  <a:pt x="4043" y="2550"/>
                  <a:pt x="3918" y="2478"/>
                  <a:pt x="3819" y="2390"/>
                </a:cubicBezTo>
                <a:cubicBezTo>
                  <a:pt x="3794" y="2372"/>
                  <a:pt x="3776" y="2358"/>
                  <a:pt x="3764" y="2343"/>
                </a:cubicBezTo>
                <a:cubicBezTo>
                  <a:pt x="3741" y="2318"/>
                  <a:pt x="3733" y="2326"/>
                  <a:pt x="3720" y="2321"/>
                </a:cubicBezTo>
                <a:cubicBezTo>
                  <a:pt x="3712" y="2327"/>
                  <a:pt x="3706" y="2332"/>
                  <a:pt x="3698" y="2337"/>
                </a:cubicBezTo>
                <a:cubicBezTo>
                  <a:pt x="3700" y="2350"/>
                  <a:pt x="3699" y="2363"/>
                  <a:pt x="3704" y="2374"/>
                </a:cubicBezTo>
                <a:cubicBezTo>
                  <a:pt x="3706" y="2377"/>
                  <a:pt x="3707" y="2382"/>
                  <a:pt x="3709" y="2385"/>
                </a:cubicBezTo>
                <a:cubicBezTo>
                  <a:pt x="3743" y="2432"/>
                  <a:pt x="3790" y="2479"/>
                  <a:pt x="3841" y="2517"/>
                </a:cubicBezTo>
                <a:cubicBezTo>
                  <a:pt x="3858" y="2527"/>
                  <a:pt x="3874" y="2537"/>
                  <a:pt x="3895" y="2548"/>
                </a:cubicBezTo>
                <a:cubicBezTo>
                  <a:pt x="4054" y="2626"/>
                  <a:pt x="4071" y="2701"/>
                  <a:pt x="3928" y="2701"/>
                </a:cubicBezTo>
                <a:cubicBezTo>
                  <a:pt x="3926" y="2701"/>
                  <a:pt x="3919" y="2696"/>
                  <a:pt x="3917" y="2696"/>
                </a:cubicBezTo>
                <a:cubicBezTo>
                  <a:pt x="3912" y="2696"/>
                  <a:pt x="3911" y="2701"/>
                  <a:pt x="3906" y="2701"/>
                </a:cubicBezTo>
                <a:cubicBezTo>
                  <a:pt x="3874" y="2701"/>
                  <a:pt x="3807" y="2672"/>
                  <a:pt x="3753" y="2638"/>
                </a:cubicBezTo>
                <a:cubicBezTo>
                  <a:pt x="3694" y="2600"/>
                  <a:pt x="3669" y="2586"/>
                  <a:pt x="3660" y="2601"/>
                </a:cubicBezTo>
                <a:cubicBezTo>
                  <a:pt x="3661" y="2613"/>
                  <a:pt x="3662" y="2635"/>
                  <a:pt x="3671" y="2664"/>
                </a:cubicBezTo>
                <a:cubicBezTo>
                  <a:pt x="3683" y="2699"/>
                  <a:pt x="3696" y="2725"/>
                  <a:pt x="3709" y="2749"/>
                </a:cubicBezTo>
                <a:cubicBezTo>
                  <a:pt x="3719" y="2766"/>
                  <a:pt x="3729" y="2782"/>
                  <a:pt x="3742" y="2796"/>
                </a:cubicBezTo>
                <a:cubicBezTo>
                  <a:pt x="3756" y="2810"/>
                  <a:pt x="3775" y="2819"/>
                  <a:pt x="3791" y="2833"/>
                </a:cubicBezTo>
                <a:cubicBezTo>
                  <a:pt x="3837" y="2865"/>
                  <a:pt x="3897" y="2898"/>
                  <a:pt x="3999" y="2944"/>
                </a:cubicBezTo>
                <a:cubicBezTo>
                  <a:pt x="4166" y="3021"/>
                  <a:pt x="4209" y="3058"/>
                  <a:pt x="4175" y="3092"/>
                </a:cubicBezTo>
                <a:cubicBezTo>
                  <a:pt x="4140" y="3125"/>
                  <a:pt x="4098" y="3126"/>
                  <a:pt x="3999" y="3092"/>
                </a:cubicBezTo>
                <a:cubicBezTo>
                  <a:pt x="3926" y="3066"/>
                  <a:pt x="3854" y="3044"/>
                  <a:pt x="3841" y="3044"/>
                </a:cubicBezTo>
                <a:cubicBezTo>
                  <a:pt x="3812" y="3044"/>
                  <a:pt x="3881" y="3288"/>
                  <a:pt x="4054" y="3799"/>
                </a:cubicBezTo>
                <a:lnTo>
                  <a:pt x="4081" y="3888"/>
                </a:lnTo>
                <a:cubicBezTo>
                  <a:pt x="4132" y="4019"/>
                  <a:pt x="4185" y="4128"/>
                  <a:pt x="4218" y="4157"/>
                </a:cubicBezTo>
                <a:cubicBezTo>
                  <a:pt x="4233" y="4171"/>
                  <a:pt x="4253" y="4186"/>
                  <a:pt x="4273" y="4200"/>
                </a:cubicBezTo>
                <a:lnTo>
                  <a:pt x="4383" y="4247"/>
                </a:lnTo>
                <a:cubicBezTo>
                  <a:pt x="4479" y="4292"/>
                  <a:pt x="4562" y="4327"/>
                  <a:pt x="4618" y="4347"/>
                </a:cubicBezTo>
                <a:cubicBezTo>
                  <a:pt x="4618" y="4347"/>
                  <a:pt x="4623" y="4347"/>
                  <a:pt x="4624" y="4347"/>
                </a:cubicBezTo>
                <a:cubicBezTo>
                  <a:pt x="4653" y="4347"/>
                  <a:pt x="4682" y="4362"/>
                  <a:pt x="4700" y="4379"/>
                </a:cubicBezTo>
                <a:cubicBezTo>
                  <a:pt x="4702" y="4382"/>
                  <a:pt x="4704" y="4387"/>
                  <a:pt x="4706" y="4390"/>
                </a:cubicBezTo>
                <a:cubicBezTo>
                  <a:pt x="4707" y="4391"/>
                  <a:pt x="4711" y="4389"/>
                  <a:pt x="4711" y="4390"/>
                </a:cubicBezTo>
                <a:cubicBezTo>
                  <a:pt x="4715" y="4394"/>
                  <a:pt x="4712" y="4400"/>
                  <a:pt x="4711" y="4405"/>
                </a:cubicBezTo>
                <a:cubicBezTo>
                  <a:pt x="4713" y="4417"/>
                  <a:pt x="4706" y="4429"/>
                  <a:pt x="4695" y="4437"/>
                </a:cubicBezTo>
                <a:cubicBezTo>
                  <a:pt x="4673" y="4458"/>
                  <a:pt x="4634" y="4458"/>
                  <a:pt x="4580" y="4453"/>
                </a:cubicBezTo>
                <a:cubicBezTo>
                  <a:pt x="4562" y="4452"/>
                  <a:pt x="4540" y="4451"/>
                  <a:pt x="4520" y="4448"/>
                </a:cubicBezTo>
                <a:cubicBezTo>
                  <a:pt x="4501" y="4445"/>
                  <a:pt x="4493" y="4442"/>
                  <a:pt x="4470" y="4437"/>
                </a:cubicBezTo>
                <a:cubicBezTo>
                  <a:pt x="4366" y="4414"/>
                  <a:pt x="4281" y="4413"/>
                  <a:pt x="4268" y="4432"/>
                </a:cubicBezTo>
                <a:cubicBezTo>
                  <a:pt x="4256" y="4451"/>
                  <a:pt x="4198" y="4432"/>
                  <a:pt x="4142" y="4390"/>
                </a:cubicBezTo>
                <a:cubicBezTo>
                  <a:pt x="4140" y="4389"/>
                  <a:pt x="4137" y="4385"/>
                  <a:pt x="4136" y="4384"/>
                </a:cubicBezTo>
                <a:cubicBezTo>
                  <a:pt x="4093" y="4352"/>
                  <a:pt x="4065" y="4338"/>
                  <a:pt x="4038" y="4337"/>
                </a:cubicBezTo>
                <a:cubicBezTo>
                  <a:pt x="4023" y="4342"/>
                  <a:pt x="4007" y="4355"/>
                  <a:pt x="3988" y="4379"/>
                </a:cubicBezTo>
                <a:cubicBezTo>
                  <a:pt x="3939" y="4443"/>
                  <a:pt x="3936" y="4441"/>
                  <a:pt x="3912" y="4369"/>
                </a:cubicBezTo>
                <a:cubicBezTo>
                  <a:pt x="3838" y="4151"/>
                  <a:pt x="3800" y="4119"/>
                  <a:pt x="3386" y="3910"/>
                </a:cubicBezTo>
                <a:cubicBezTo>
                  <a:pt x="3150" y="3791"/>
                  <a:pt x="2926" y="3698"/>
                  <a:pt x="2888" y="3704"/>
                </a:cubicBezTo>
                <a:cubicBezTo>
                  <a:pt x="2850" y="3710"/>
                  <a:pt x="2796" y="3684"/>
                  <a:pt x="2767" y="3646"/>
                </a:cubicBezTo>
                <a:cubicBezTo>
                  <a:pt x="2759" y="3635"/>
                  <a:pt x="2748" y="3627"/>
                  <a:pt x="2734" y="3619"/>
                </a:cubicBezTo>
                <a:cubicBezTo>
                  <a:pt x="2732" y="3618"/>
                  <a:pt x="2731" y="3615"/>
                  <a:pt x="2729" y="3614"/>
                </a:cubicBezTo>
                <a:cubicBezTo>
                  <a:pt x="2622" y="3554"/>
                  <a:pt x="2384" y="3548"/>
                  <a:pt x="2335" y="3619"/>
                </a:cubicBezTo>
                <a:cubicBezTo>
                  <a:pt x="2310" y="3654"/>
                  <a:pt x="2302" y="3717"/>
                  <a:pt x="2307" y="3788"/>
                </a:cubicBezTo>
                <a:cubicBezTo>
                  <a:pt x="2309" y="3801"/>
                  <a:pt x="2311" y="3815"/>
                  <a:pt x="2313" y="3830"/>
                </a:cubicBezTo>
                <a:cubicBezTo>
                  <a:pt x="2316" y="3854"/>
                  <a:pt x="2319" y="3879"/>
                  <a:pt x="2324" y="3904"/>
                </a:cubicBezTo>
                <a:cubicBezTo>
                  <a:pt x="2334" y="3949"/>
                  <a:pt x="2350" y="4000"/>
                  <a:pt x="2368" y="4057"/>
                </a:cubicBezTo>
                <a:cubicBezTo>
                  <a:pt x="2427" y="4226"/>
                  <a:pt x="2520" y="4388"/>
                  <a:pt x="2608" y="4427"/>
                </a:cubicBezTo>
                <a:cubicBezTo>
                  <a:pt x="2709" y="4472"/>
                  <a:pt x="2712" y="4477"/>
                  <a:pt x="2641" y="4527"/>
                </a:cubicBezTo>
                <a:cubicBezTo>
                  <a:pt x="2571" y="4577"/>
                  <a:pt x="2576" y="4592"/>
                  <a:pt x="2734" y="4875"/>
                </a:cubicBezTo>
                <a:cubicBezTo>
                  <a:pt x="2825" y="5038"/>
                  <a:pt x="2885" y="5184"/>
                  <a:pt x="2866" y="5202"/>
                </a:cubicBezTo>
                <a:cubicBezTo>
                  <a:pt x="2843" y="5224"/>
                  <a:pt x="2650" y="5172"/>
                  <a:pt x="2461" y="5097"/>
                </a:cubicBezTo>
                <a:cubicBezTo>
                  <a:pt x="2307" y="5040"/>
                  <a:pt x="2141" y="4980"/>
                  <a:pt x="2088" y="4965"/>
                </a:cubicBezTo>
                <a:lnTo>
                  <a:pt x="1979" y="4933"/>
                </a:lnTo>
                <a:lnTo>
                  <a:pt x="1990" y="4949"/>
                </a:lnTo>
                <a:lnTo>
                  <a:pt x="2044" y="5044"/>
                </a:lnTo>
                <a:cubicBezTo>
                  <a:pt x="2060" y="5075"/>
                  <a:pt x="2071" y="5104"/>
                  <a:pt x="2077" y="5128"/>
                </a:cubicBezTo>
                <a:cubicBezTo>
                  <a:pt x="2079" y="5137"/>
                  <a:pt x="2076" y="5142"/>
                  <a:pt x="2077" y="5149"/>
                </a:cubicBezTo>
                <a:cubicBezTo>
                  <a:pt x="2078" y="5162"/>
                  <a:pt x="2079" y="5176"/>
                  <a:pt x="2077" y="5186"/>
                </a:cubicBezTo>
                <a:cubicBezTo>
                  <a:pt x="2074" y="5197"/>
                  <a:pt x="2073" y="5209"/>
                  <a:pt x="2066" y="5213"/>
                </a:cubicBezTo>
                <a:cubicBezTo>
                  <a:pt x="2056" y="5226"/>
                  <a:pt x="2040" y="5234"/>
                  <a:pt x="2017" y="5234"/>
                </a:cubicBezTo>
                <a:cubicBezTo>
                  <a:pt x="1997" y="5234"/>
                  <a:pt x="1943" y="5167"/>
                  <a:pt x="1897" y="5081"/>
                </a:cubicBezTo>
                <a:cubicBezTo>
                  <a:pt x="1881" y="5050"/>
                  <a:pt x="1871" y="5022"/>
                  <a:pt x="1858" y="5002"/>
                </a:cubicBezTo>
                <a:cubicBezTo>
                  <a:pt x="1855" y="4999"/>
                  <a:pt x="1855" y="4994"/>
                  <a:pt x="1853" y="4991"/>
                </a:cubicBezTo>
                <a:cubicBezTo>
                  <a:pt x="1846" y="4982"/>
                  <a:pt x="1838" y="4977"/>
                  <a:pt x="1831" y="4970"/>
                </a:cubicBezTo>
                <a:cubicBezTo>
                  <a:pt x="1816" y="4955"/>
                  <a:pt x="1795" y="4945"/>
                  <a:pt x="1776" y="4938"/>
                </a:cubicBezTo>
                <a:cubicBezTo>
                  <a:pt x="1753" y="4932"/>
                  <a:pt x="1728" y="4929"/>
                  <a:pt x="1689" y="4933"/>
                </a:cubicBezTo>
                <a:cubicBezTo>
                  <a:pt x="1592" y="4942"/>
                  <a:pt x="1563" y="4965"/>
                  <a:pt x="1563" y="5023"/>
                </a:cubicBezTo>
                <a:cubicBezTo>
                  <a:pt x="1563" y="5081"/>
                  <a:pt x="1604" y="5109"/>
                  <a:pt x="1732" y="5139"/>
                </a:cubicBezTo>
                <a:cubicBezTo>
                  <a:pt x="1760" y="5146"/>
                  <a:pt x="1770" y="5153"/>
                  <a:pt x="1793" y="5160"/>
                </a:cubicBezTo>
                <a:cubicBezTo>
                  <a:pt x="1848" y="5162"/>
                  <a:pt x="1903" y="5179"/>
                  <a:pt x="1935" y="5207"/>
                </a:cubicBezTo>
                <a:cubicBezTo>
                  <a:pt x="1957" y="5221"/>
                  <a:pt x="1964" y="5237"/>
                  <a:pt x="1962" y="5250"/>
                </a:cubicBezTo>
                <a:cubicBezTo>
                  <a:pt x="1965" y="5262"/>
                  <a:pt x="1961" y="5277"/>
                  <a:pt x="1951" y="5287"/>
                </a:cubicBezTo>
                <a:cubicBezTo>
                  <a:pt x="1941" y="5296"/>
                  <a:pt x="1901" y="5304"/>
                  <a:pt x="1853" y="5308"/>
                </a:cubicBezTo>
                <a:cubicBezTo>
                  <a:pt x="1828" y="5313"/>
                  <a:pt x="1803" y="5315"/>
                  <a:pt x="1771" y="5318"/>
                </a:cubicBezTo>
                <a:lnTo>
                  <a:pt x="1661" y="5329"/>
                </a:lnTo>
                <a:cubicBezTo>
                  <a:pt x="1661" y="5331"/>
                  <a:pt x="1680" y="5353"/>
                  <a:pt x="1683" y="5360"/>
                </a:cubicBezTo>
                <a:lnTo>
                  <a:pt x="1951" y="5714"/>
                </a:lnTo>
                <a:cubicBezTo>
                  <a:pt x="2355" y="6240"/>
                  <a:pt x="2497" y="6361"/>
                  <a:pt x="2652" y="6331"/>
                </a:cubicBezTo>
                <a:cubicBezTo>
                  <a:pt x="2816" y="6299"/>
                  <a:pt x="2836" y="6352"/>
                  <a:pt x="2702" y="6474"/>
                </a:cubicBezTo>
                <a:cubicBezTo>
                  <a:pt x="2591" y="6575"/>
                  <a:pt x="2585" y="6575"/>
                  <a:pt x="2515" y="6500"/>
                </a:cubicBezTo>
                <a:cubicBezTo>
                  <a:pt x="2470" y="6452"/>
                  <a:pt x="2437" y="6427"/>
                  <a:pt x="2417" y="6426"/>
                </a:cubicBezTo>
                <a:cubicBezTo>
                  <a:pt x="2417" y="6426"/>
                  <a:pt x="2418" y="6431"/>
                  <a:pt x="2417" y="6431"/>
                </a:cubicBezTo>
                <a:cubicBezTo>
                  <a:pt x="2402" y="6435"/>
                  <a:pt x="2395" y="6454"/>
                  <a:pt x="2406" y="6495"/>
                </a:cubicBezTo>
                <a:cubicBezTo>
                  <a:pt x="2443" y="6634"/>
                  <a:pt x="2341" y="6619"/>
                  <a:pt x="2264" y="6474"/>
                </a:cubicBezTo>
                <a:cubicBezTo>
                  <a:pt x="2238" y="6426"/>
                  <a:pt x="2211" y="6387"/>
                  <a:pt x="2181" y="6347"/>
                </a:cubicBezTo>
                <a:cubicBezTo>
                  <a:pt x="2179" y="6345"/>
                  <a:pt x="2178" y="6344"/>
                  <a:pt x="2176" y="6342"/>
                </a:cubicBezTo>
                <a:cubicBezTo>
                  <a:pt x="2148" y="6306"/>
                  <a:pt x="2115" y="6271"/>
                  <a:pt x="2083" y="6242"/>
                </a:cubicBezTo>
                <a:cubicBezTo>
                  <a:pt x="2070" y="6231"/>
                  <a:pt x="2057" y="6221"/>
                  <a:pt x="2044" y="6210"/>
                </a:cubicBezTo>
                <a:cubicBezTo>
                  <a:pt x="2020" y="6193"/>
                  <a:pt x="1998" y="6176"/>
                  <a:pt x="1973" y="6162"/>
                </a:cubicBezTo>
                <a:cubicBezTo>
                  <a:pt x="1965" y="6157"/>
                  <a:pt x="1954" y="6152"/>
                  <a:pt x="1946" y="6147"/>
                </a:cubicBezTo>
                <a:cubicBezTo>
                  <a:pt x="1911" y="6129"/>
                  <a:pt x="1876" y="6112"/>
                  <a:pt x="1836" y="6099"/>
                </a:cubicBezTo>
                <a:cubicBezTo>
                  <a:pt x="1692" y="6051"/>
                  <a:pt x="1681" y="6052"/>
                  <a:pt x="1650" y="6131"/>
                </a:cubicBezTo>
                <a:cubicBezTo>
                  <a:pt x="1618" y="6212"/>
                  <a:pt x="1614" y="6211"/>
                  <a:pt x="1530" y="6099"/>
                </a:cubicBezTo>
                <a:lnTo>
                  <a:pt x="1497" y="6057"/>
                </a:lnTo>
                <a:lnTo>
                  <a:pt x="1442" y="6004"/>
                </a:lnTo>
                <a:lnTo>
                  <a:pt x="1426" y="6226"/>
                </a:lnTo>
                <a:cubicBezTo>
                  <a:pt x="1426" y="6355"/>
                  <a:pt x="1404" y="6471"/>
                  <a:pt x="1382" y="6484"/>
                </a:cubicBezTo>
                <a:cubicBezTo>
                  <a:pt x="1374" y="6489"/>
                  <a:pt x="1363" y="6481"/>
                  <a:pt x="1349" y="6468"/>
                </a:cubicBezTo>
                <a:cubicBezTo>
                  <a:pt x="1322" y="6452"/>
                  <a:pt x="1273" y="6377"/>
                  <a:pt x="1229" y="6284"/>
                </a:cubicBezTo>
                <a:cubicBezTo>
                  <a:pt x="1127" y="6071"/>
                  <a:pt x="1088" y="6051"/>
                  <a:pt x="769" y="6057"/>
                </a:cubicBezTo>
                <a:cubicBezTo>
                  <a:pt x="694" y="6058"/>
                  <a:pt x="649" y="6061"/>
                  <a:pt x="626" y="6078"/>
                </a:cubicBezTo>
                <a:cubicBezTo>
                  <a:pt x="625" y="6079"/>
                  <a:pt x="627" y="6082"/>
                  <a:pt x="626" y="6083"/>
                </a:cubicBezTo>
                <a:cubicBezTo>
                  <a:pt x="605" y="6101"/>
                  <a:pt x="599" y="6128"/>
                  <a:pt x="593" y="6189"/>
                </a:cubicBezTo>
                <a:cubicBezTo>
                  <a:pt x="589" y="6228"/>
                  <a:pt x="593" y="6263"/>
                  <a:pt x="599" y="6289"/>
                </a:cubicBezTo>
                <a:cubicBezTo>
                  <a:pt x="600" y="6295"/>
                  <a:pt x="598" y="6300"/>
                  <a:pt x="599" y="6305"/>
                </a:cubicBezTo>
                <a:cubicBezTo>
                  <a:pt x="607" y="6329"/>
                  <a:pt x="619" y="6342"/>
                  <a:pt x="637" y="6352"/>
                </a:cubicBezTo>
                <a:cubicBezTo>
                  <a:pt x="669" y="6369"/>
                  <a:pt x="691" y="6419"/>
                  <a:pt x="681" y="6458"/>
                </a:cubicBezTo>
                <a:cubicBezTo>
                  <a:pt x="659" y="6538"/>
                  <a:pt x="1096" y="7120"/>
                  <a:pt x="1250" y="7218"/>
                </a:cubicBezTo>
                <a:cubicBezTo>
                  <a:pt x="1302" y="7251"/>
                  <a:pt x="1329" y="7294"/>
                  <a:pt x="1316" y="7313"/>
                </a:cubicBezTo>
                <a:cubicBezTo>
                  <a:pt x="1309" y="7325"/>
                  <a:pt x="1325" y="7351"/>
                  <a:pt x="1344" y="7386"/>
                </a:cubicBezTo>
                <a:cubicBezTo>
                  <a:pt x="1385" y="7459"/>
                  <a:pt x="1469" y="7575"/>
                  <a:pt x="1557" y="7666"/>
                </a:cubicBezTo>
                <a:cubicBezTo>
                  <a:pt x="1581" y="7692"/>
                  <a:pt x="1608" y="7722"/>
                  <a:pt x="1634" y="7745"/>
                </a:cubicBezTo>
                <a:cubicBezTo>
                  <a:pt x="1710" y="7815"/>
                  <a:pt x="1737" y="7860"/>
                  <a:pt x="1705" y="7888"/>
                </a:cubicBezTo>
                <a:cubicBezTo>
                  <a:pt x="1703" y="7892"/>
                  <a:pt x="1708" y="7895"/>
                  <a:pt x="1705" y="7898"/>
                </a:cubicBezTo>
                <a:cubicBezTo>
                  <a:pt x="1702" y="7900"/>
                  <a:pt x="1690" y="7901"/>
                  <a:pt x="1683" y="7903"/>
                </a:cubicBezTo>
                <a:cubicBezTo>
                  <a:pt x="1671" y="7908"/>
                  <a:pt x="1654" y="7910"/>
                  <a:pt x="1628" y="7914"/>
                </a:cubicBezTo>
                <a:cubicBezTo>
                  <a:pt x="1538" y="7929"/>
                  <a:pt x="1384" y="7934"/>
                  <a:pt x="1135" y="7930"/>
                </a:cubicBezTo>
                <a:cubicBezTo>
                  <a:pt x="846" y="7925"/>
                  <a:pt x="550" y="7933"/>
                  <a:pt x="484" y="7951"/>
                </a:cubicBezTo>
                <a:cubicBezTo>
                  <a:pt x="374" y="7981"/>
                  <a:pt x="363" y="7999"/>
                  <a:pt x="352" y="8178"/>
                </a:cubicBezTo>
                <a:cubicBezTo>
                  <a:pt x="349" y="8242"/>
                  <a:pt x="352" y="8287"/>
                  <a:pt x="358" y="8326"/>
                </a:cubicBezTo>
                <a:cubicBezTo>
                  <a:pt x="362" y="8343"/>
                  <a:pt x="368" y="8363"/>
                  <a:pt x="374" y="8378"/>
                </a:cubicBezTo>
                <a:cubicBezTo>
                  <a:pt x="394" y="8426"/>
                  <a:pt x="425" y="8467"/>
                  <a:pt x="484" y="8531"/>
                </a:cubicBezTo>
                <a:cubicBezTo>
                  <a:pt x="485" y="8532"/>
                  <a:pt x="488" y="8536"/>
                  <a:pt x="489" y="8537"/>
                </a:cubicBezTo>
                <a:cubicBezTo>
                  <a:pt x="491" y="8539"/>
                  <a:pt x="493" y="8540"/>
                  <a:pt x="495" y="8542"/>
                </a:cubicBezTo>
                <a:cubicBezTo>
                  <a:pt x="513" y="8561"/>
                  <a:pt x="535" y="8578"/>
                  <a:pt x="555" y="8595"/>
                </a:cubicBezTo>
                <a:cubicBezTo>
                  <a:pt x="772" y="8770"/>
                  <a:pt x="1071" y="8835"/>
                  <a:pt x="1398" y="8769"/>
                </a:cubicBezTo>
                <a:cubicBezTo>
                  <a:pt x="1427" y="8763"/>
                  <a:pt x="1445" y="8762"/>
                  <a:pt x="1470" y="8758"/>
                </a:cubicBezTo>
                <a:cubicBezTo>
                  <a:pt x="1506" y="8750"/>
                  <a:pt x="1535" y="8749"/>
                  <a:pt x="1563" y="8748"/>
                </a:cubicBezTo>
                <a:cubicBezTo>
                  <a:pt x="1705" y="8740"/>
                  <a:pt x="1709" y="8790"/>
                  <a:pt x="1552" y="8895"/>
                </a:cubicBezTo>
                <a:cubicBezTo>
                  <a:pt x="1539" y="8903"/>
                  <a:pt x="1526" y="8914"/>
                  <a:pt x="1513" y="8922"/>
                </a:cubicBezTo>
                <a:cubicBezTo>
                  <a:pt x="1467" y="8956"/>
                  <a:pt x="1415" y="8982"/>
                  <a:pt x="1365" y="8996"/>
                </a:cubicBezTo>
                <a:lnTo>
                  <a:pt x="1305" y="9011"/>
                </a:lnTo>
                <a:cubicBezTo>
                  <a:pt x="1313" y="9017"/>
                  <a:pt x="1343" y="9025"/>
                  <a:pt x="1393" y="9033"/>
                </a:cubicBezTo>
                <a:cubicBezTo>
                  <a:pt x="1419" y="9037"/>
                  <a:pt x="1438" y="9041"/>
                  <a:pt x="1459" y="9048"/>
                </a:cubicBezTo>
                <a:cubicBezTo>
                  <a:pt x="1464" y="9049"/>
                  <a:pt x="1471" y="9053"/>
                  <a:pt x="1475" y="9054"/>
                </a:cubicBezTo>
                <a:cubicBezTo>
                  <a:pt x="1516" y="9067"/>
                  <a:pt x="1545" y="9082"/>
                  <a:pt x="1546" y="9096"/>
                </a:cubicBezTo>
                <a:cubicBezTo>
                  <a:pt x="1548" y="9117"/>
                  <a:pt x="1642" y="9168"/>
                  <a:pt x="1754" y="9212"/>
                </a:cubicBezTo>
                <a:cubicBezTo>
                  <a:pt x="1867" y="9255"/>
                  <a:pt x="1956" y="9308"/>
                  <a:pt x="1951" y="9328"/>
                </a:cubicBezTo>
                <a:cubicBezTo>
                  <a:pt x="1939" y="9383"/>
                  <a:pt x="1652" y="9418"/>
                  <a:pt x="1568" y="9375"/>
                </a:cubicBezTo>
                <a:cubicBezTo>
                  <a:pt x="1562" y="9372"/>
                  <a:pt x="1549" y="9372"/>
                  <a:pt x="1541" y="9370"/>
                </a:cubicBezTo>
                <a:cubicBezTo>
                  <a:pt x="1533" y="9370"/>
                  <a:pt x="1532" y="9370"/>
                  <a:pt x="1524" y="9370"/>
                </a:cubicBezTo>
                <a:cubicBezTo>
                  <a:pt x="1320" y="9373"/>
                  <a:pt x="1241" y="9378"/>
                  <a:pt x="1125" y="9381"/>
                </a:cubicBezTo>
                <a:cubicBezTo>
                  <a:pt x="1048" y="9387"/>
                  <a:pt x="978" y="9389"/>
                  <a:pt x="944" y="9386"/>
                </a:cubicBezTo>
                <a:cubicBezTo>
                  <a:pt x="803" y="9375"/>
                  <a:pt x="222" y="9479"/>
                  <a:pt x="117" y="9534"/>
                </a:cubicBezTo>
                <a:cubicBezTo>
                  <a:pt x="108" y="9538"/>
                  <a:pt x="103" y="9544"/>
                  <a:pt x="95" y="9550"/>
                </a:cubicBezTo>
                <a:cubicBezTo>
                  <a:pt x="82" y="9559"/>
                  <a:pt x="66" y="9565"/>
                  <a:pt x="57" y="9576"/>
                </a:cubicBezTo>
                <a:cubicBezTo>
                  <a:pt x="27" y="9613"/>
                  <a:pt x="10" y="9651"/>
                  <a:pt x="2" y="9687"/>
                </a:cubicBezTo>
                <a:cubicBezTo>
                  <a:pt x="-7" y="9743"/>
                  <a:pt x="13" y="9803"/>
                  <a:pt x="57" y="9850"/>
                </a:cubicBezTo>
                <a:cubicBezTo>
                  <a:pt x="68" y="9862"/>
                  <a:pt x="73" y="9869"/>
                  <a:pt x="84" y="9877"/>
                </a:cubicBezTo>
                <a:cubicBezTo>
                  <a:pt x="128" y="9903"/>
                  <a:pt x="189" y="9914"/>
                  <a:pt x="259" y="9908"/>
                </a:cubicBezTo>
                <a:cubicBezTo>
                  <a:pt x="265" y="9907"/>
                  <a:pt x="270" y="9909"/>
                  <a:pt x="276" y="9908"/>
                </a:cubicBezTo>
                <a:cubicBezTo>
                  <a:pt x="289" y="9906"/>
                  <a:pt x="297" y="9909"/>
                  <a:pt x="309" y="9908"/>
                </a:cubicBezTo>
                <a:cubicBezTo>
                  <a:pt x="394" y="9898"/>
                  <a:pt x="449" y="9912"/>
                  <a:pt x="456" y="9945"/>
                </a:cubicBezTo>
                <a:cubicBezTo>
                  <a:pt x="460" y="9964"/>
                  <a:pt x="446" y="9986"/>
                  <a:pt x="424" y="10014"/>
                </a:cubicBezTo>
                <a:cubicBezTo>
                  <a:pt x="419" y="10020"/>
                  <a:pt x="419" y="10023"/>
                  <a:pt x="413" y="10030"/>
                </a:cubicBezTo>
                <a:cubicBezTo>
                  <a:pt x="410" y="10032"/>
                  <a:pt x="409" y="10033"/>
                  <a:pt x="407" y="10035"/>
                </a:cubicBezTo>
                <a:cubicBezTo>
                  <a:pt x="395" y="10048"/>
                  <a:pt x="384" y="10063"/>
                  <a:pt x="380" y="10072"/>
                </a:cubicBezTo>
                <a:cubicBezTo>
                  <a:pt x="378" y="10077"/>
                  <a:pt x="379" y="10078"/>
                  <a:pt x="380" y="10082"/>
                </a:cubicBezTo>
                <a:cubicBezTo>
                  <a:pt x="381" y="10086"/>
                  <a:pt x="380" y="10095"/>
                  <a:pt x="385" y="10098"/>
                </a:cubicBezTo>
                <a:cubicBezTo>
                  <a:pt x="387" y="10100"/>
                  <a:pt x="394" y="10103"/>
                  <a:pt x="396" y="10104"/>
                </a:cubicBezTo>
                <a:cubicBezTo>
                  <a:pt x="407" y="10110"/>
                  <a:pt x="423" y="10113"/>
                  <a:pt x="446" y="10119"/>
                </a:cubicBezTo>
                <a:cubicBezTo>
                  <a:pt x="451" y="10120"/>
                  <a:pt x="461" y="10123"/>
                  <a:pt x="467" y="10125"/>
                </a:cubicBezTo>
                <a:cubicBezTo>
                  <a:pt x="494" y="10131"/>
                  <a:pt x="523" y="10137"/>
                  <a:pt x="566" y="10146"/>
                </a:cubicBezTo>
                <a:cubicBezTo>
                  <a:pt x="686" y="10172"/>
                  <a:pt x="795" y="10210"/>
                  <a:pt x="807" y="10230"/>
                </a:cubicBezTo>
                <a:cubicBezTo>
                  <a:pt x="819" y="10249"/>
                  <a:pt x="944" y="10328"/>
                  <a:pt x="1086" y="10404"/>
                </a:cubicBezTo>
                <a:cubicBezTo>
                  <a:pt x="1143" y="10435"/>
                  <a:pt x="1191" y="10464"/>
                  <a:pt x="1234" y="10489"/>
                </a:cubicBezTo>
                <a:cubicBezTo>
                  <a:pt x="1239" y="10490"/>
                  <a:pt x="1253" y="10499"/>
                  <a:pt x="1256" y="10499"/>
                </a:cubicBezTo>
                <a:cubicBezTo>
                  <a:pt x="1309" y="10499"/>
                  <a:pt x="1325" y="10516"/>
                  <a:pt x="1316" y="10541"/>
                </a:cubicBezTo>
                <a:cubicBezTo>
                  <a:pt x="1322" y="10545"/>
                  <a:pt x="1344" y="10556"/>
                  <a:pt x="1344" y="10557"/>
                </a:cubicBezTo>
                <a:cubicBezTo>
                  <a:pt x="1344" y="10565"/>
                  <a:pt x="1272" y="10609"/>
                  <a:pt x="1185" y="10652"/>
                </a:cubicBezTo>
                <a:cubicBezTo>
                  <a:pt x="1046" y="10720"/>
                  <a:pt x="928" y="10841"/>
                  <a:pt x="916" y="10916"/>
                </a:cubicBezTo>
                <a:cubicBezTo>
                  <a:pt x="918" y="10939"/>
                  <a:pt x="930" y="10956"/>
                  <a:pt x="949" y="10974"/>
                </a:cubicBezTo>
                <a:cubicBezTo>
                  <a:pt x="971" y="10995"/>
                  <a:pt x="997" y="11020"/>
                  <a:pt x="1026" y="11043"/>
                </a:cubicBezTo>
                <a:cubicBezTo>
                  <a:pt x="1159" y="11136"/>
                  <a:pt x="1395" y="11273"/>
                  <a:pt x="1628" y="11386"/>
                </a:cubicBezTo>
                <a:lnTo>
                  <a:pt x="1700" y="11417"/>
                </a:lnTo>
                <a:lnTo>
                  <a:pt x="1951" y="11539"/>
                </a:lnTo>
                <a:lnTo>
                  <a:pt x="2526" y="11549"/>
                </a:lnTo>
                <a:cubicBezTo>
                  <a:pt x="2849" y="11556"/>
                  <a:pt x="3206" y="11549"/>
                  <a:pt x="3315" y="11528"/>
                </a:cubicBezTo>
                <a:cubicBezTo>
                  <a:pt x="3370" y="11518"/>
                  <a:pt x="3428" y="11508"/>
                  <a:pt x="3485" y="11502"/>
                </a:cubicBezTo>
                <a:cubicBezTo>
                  <a:pt x="3633" y="11478"/>
                  <a:pt x="3782" y="11475"/>
                  <a:pt x="3852" y="11491"/>
                </a:cubicBezTo>
                <a:cubicBezTo>
                  <a:pt x="3892" y="11496"/>
                  <a:pt x="3919" y="11500"/>
                  <a:pt x="3923" y="11512"/>
                </a:cubicBezTo>
                <a:cubicBezTo>
                  <a:pt x="3929" y="11531"/>
                  <a:pt x="3820" y="11582"/>
                  <a:pt x="3682" y="11623"/>
                </a:cubicBezTo>
                <a:cubicBezTo>
                  <a:pt x="3544" y="11663"/>
                  <a:pt x="3404" y="11720"/>
                  <a:pt x="3370" y="11750"/>
                </a:cubicBezTo>
                <a:cubicBezTo>
                  <a:pt x="3335" y="11780"/>
                  <a:pt x="3277" y="11802"/>
                  <a:pt x="3238" y="11802"/>
                </a:cubicBezTo>
                <a:cubicBezTo>
                  <a:pt x="3219" y="11802"/>
                  <a:pt x="3163" y="11824"/>
                  <a:pt x="3090" y="11855"/>
                </a:cubicBezTo>
                <a:cubicBezTo>
                  <a:pt x="3087" y="11857"/>
                  <a:pt x="3083" y="11858"/>
                  <a:pt x="3079" y="11860"/>
                </a:cubicBezTo>
                <a:cubicBezTo>
                  <a:pt x="3022" y="11885"/>
                  <a:pt x="2952" y="11920"/>
                  <a:pt x="2882" y="11955"/>
                </a:cubicBezTo>
                <a:cubicBezTo>
                  <a:pt x="2792" y="12002"/>
                  <a:pt x="2714" y="12047"/>
                  <a:pt x="2647" y="12087"/>
                </a:cubicBezTo>
                <a:cubicBezTo>
                  <a:pt x="2551" y="12147"/>
                  <a:pt x="2505" y="12190"/>
                  <a:pt x="2515" y="12214"/>
                </a:cubicBezTo>
                <a:cubicBezTo>
                  <a:pt x="2539" y="12276"/>
                  <a:pt x="2434" y="12322"/>
                  <a:pt x="2214" y="12356"/>
                </a:cubicBezTo>
                <a:cubicBezTo>
                  <a:pt x="2169" y="12363"/>
                  <a:pt x="2124" y="12381"/>
                  <a:pt x="2077" y="12409"/>
                </a:cubicBezTo>
                <a:cubicBezTo>
                  <a:pt x="2023" y="12447"/>
                  <a:pt x="1958" y="12503"/>
                  <a:pt x="1891" y="12562"/>
                </a:cubicBezTo>
                <a:cubicBezTo>
                  <a:pt x="1868" y="12584"/>
                  <a:pt x="1846" y="12604"/>
                  <a:pt x="1820" y="12631"/>
                </a:cubicBezTo>
                <a:cubicBezTo>
                  <a:pt x="1585" y="12867"/>
                  <a:pt x="1575" y="12887"/>
                  <a:pt x="1645" y="12937"/>
                </a:cubicBezTo>
                <a:cubicBezTo>
                  <a:pt x="1726" y="12994"/>
                  <a:pt x="1736" y="12989"/>
                  <a:pt x="1524" y="13053"/>
                </a:cubicBezTo>
                <a:cubicBezTo>
                  <a:pt x="1491" y="13063"/>
                  <a:pt x="1464" y="13105"/>
                  <a:pt x="1464" y="13148"/>
                </a:cubicBezTo>
                <a:cubicBezTo>
                  <a:pt x="1464" y="13184"/>
                  <a:pt x="1495" y="13211"/>
                  <a:pt x="1535" y="13232"/>
                </a:cubicBezTo>
                <a:cubicBezTo>
                  <a:pt x="1543" y="13235"/>
                  <a:pt x="1544" y="13240"/>
                  <a:pt x="1552" y="13243"/>
                </a:cubicBezTo>
                <a:cubicBezTo>
                  <a:pt x="1560" y="13247"/>
                  <a:pt x="1567" y="13245"/>
                  <a:pt x="1574" y="13248"/>
                </a:cubicBezTo>
                <a:cubicBezTo>
                  <a:pt x="1622" y="13262"/>
                  <a:pt x="1674" y="13265"/>
                  <a:pt x="1721" y="13248"/>
                </a:cubicBezTo>
                <a:cubicBezTo>
                  <a:pt x="1731" y="13244"/>
                  <a:pt x="1739" y="13243"/>
                  <a:pt x="1749" y="13243"/>
                </a:cubicBezTo>
                <a:cubicBezTo>
                  <a:pt x="1770" y="13238"/>
                  <a:pt x="1796" y="13253"/>
                  <a:pt x="1814" y="13285"/>
                </a:cubicBezTo>
                <a:cubicBezTo>
                  <a:pt x="1821" y="13297"/>
                  <a:pt x="1826" y="13309"/>
                  <a:pt x="1836" y="13317"/>
                </a:cubicBezTo>
                <a:cubicBezTo>
                  <a:pt x="1914" y="13356"/>
                  <a:pt x="2141" y="13306"/>
                  <a:pt x="2647" y="13158"/>
                </a:cubicBezTo>
                <a:cubicBezTo>
                  <a:pt x="2920" y="13078"/>
                  <a:pt x="3118" y="13043"/>
                  <a:pt x="3140" y="13063"/>
                </a:cubicBezTo>
                <a:cubicBezTo>
                  <a:pt x="3161" y="13084"/>
                  <a:pt x="3033" y="13218"/>
                  <a:pt x="2817" y="13396"/>
                </a:cubicBezTo>
                <a:cubicBezTo>
                  <a:pt x="2579" y="13592"/>
                  <a:pt x="2466" y="13709"/>
                  <a:pt x="2477" y="13749"/>
                </a:cubicBezTo>
                <a:cubicBezTo>
                  <a:pt x="2478" y="13753"/>
                  <a:pt x="2475" y="13762"/>
                  <a:pt x="2477" y="13765"/>
                </a:cubicBezTo>
                <a:cubicBezTo>
                  <a:pt x="2480" y="13770"/>
                  <a:pt x="2478" y="13770"/>
                  <a:pt x="2477" y="13776"/>
                </a:cubicBezTo>
                <a:cubicBezTo>
                  <a:pt x="2476" y="13781"/>
                  <a:pt x="2475" y="13787"/>
                  <a:pt x="2472" y="13791"/>
                </a:cubicBezTo>
                <a:cubicBezTo>
                  <a:pt x="2470" y="13794"/>
                  <a:pt x="2468" y="13800"/>
                  <a:pt x="2466" y="13802"/>
                </a:cubicBezTo>
                <a:cubicBezTo>
                  <a:pt x="2459" y="13810"/>
                  <a:pt x="2452" y="13817"/>
                  <a:pt x="2439" y="13823"/>
                </a:cubicBezTo>
                <a:cubicBezTo>
                  <a:pt x="2430" y="13829"/>
                  <a:pt x="2422" y="13834"/>
                  <a:pt x="2411" y="13839"/>
                </a:cubicBezTo>
                <a:cubicBezTo>
                  <a:pt x="2378" y="13851"/>
                  <a:pt x="2372" y="13855"/>
                  <a:pt x="2362" y="13860"/>
                </a:cubicBezTo>
                <a:cubicBezTo>
                  <a:pt x="2372" y="13865"/>
                  <a:pt x="2382" y="13868"/>
                  <a:pt x="2417" y="13876"/>
                </a:cubicBezTo>
                <a:cubicBezTo>
                  <a:pt x="2503" y="13882"/>
                  <a:pt x="2535" y="13914"/>
                  <a:pt x="2515" y="13950"/>
                </a:cubicBezTo>
                <a:cubicBezTo>
                  <a:pt x="2515" y="13984"/>
                  <a:pt x="2471" y="14018"/>
                  <a:pt x="2389" y="14039"/>
                </a:cubicBezTo>
                <a:cubicBezTo>
                  <a:pt x="2285" y="14065"/>
                  <a:pt x="2215" y="14121"/>
                  <a:pt x="2176" y="14208"/>
                </a:cubicBezTo>
                <a:cubicBezTo>
                  <a:pt x="2167" y="14233"/>
                  <a:pt x="2158" y="14258"/>
                  <a:pt x="2154" y="14287"/>
                </a:cubicBezTo>
                <a:cubicBezTo>
                  <a:pt x="2152" y="14294"/>
                  <a:pt x="2150" y="14306"/>
                  <a:pt x="2149" y="14314"/>
                </a:cubicBezTo>
                <a:cubicBezTo>
                  <a:pt x="2144" y="14354"/>
                  <a:pt x="2139" y="14394"/>
                  <a:pt x="2143" y="14440"/>
                </a:cubicBezTo>
                <a:cubicBezTo>
                  <a:pt x="2149" y="14507"/>
                  <a:pt x="2178" y="14559"/>
                  <a:pt x="2214" y="14599"/>
                </a:cubicBezTo>
                <a:cubicBezTo>
                  <a:pt x="2234" y="14609"/>
                  <a:pt x="2253" y="14618"/>
                  <a:pt x="2285" y="14630"/>
                </a:cubicBezTo>
                <a:cubicBezTo>
                  <a:pt x="2354" y="14658"/>
                  <a:pt x="2416" y="14674"/>
                  <a:pt x="2472" y="14673"/>
                </a:cubicBezTo>
                <a:cubicBezTo>
                  <a:pt x="2491" y="14670"/>
                  <a:pt x="2512" y="14667"/>
                  <a:pt x="2532" y="14662"/>
                </a:cubicBezTo>
                <a:cubicBezTo>
                  <a:pt x="2571" y="14652"/>
                  <a:pt x="2595" y="14639"/>
                  <a:pt x="2619" y="14625"/>
                </a:cubicBezTo>
                <a:cubicBezTo>
                  <a:pt x="2661" y="14595"/>
                  <a:pt x="2698" y="14552"/>
                  <a:pt x="2718" y="14493"/>
                </a:cubicBezTo>
                <a:cubicBezTo>
                  <a:pt x="2733" y="14450"/>
                  <a:pt x="2743" y="14419"/>
                  <a:pt x="2756" y="14398"/>
                </a:cubicBezTo>
                <a:cubicBezTo>
                  <a:pt x="2797" y="14334"/>
                  <a:pt x="2835" y="14363"/>
                  <a:pt x="2877" y="14488"/>
                </a:cubicBezTo>
                <a:cubicBezTo>
                  <a:pt x="2907" y="14577"/>
                  <a:pt x="2919" y="14602"/>
                  <a:pt x="2932" y="14578"/>
                </a:cubicBezTo>
                <a:lnTo>
                  <a:pt x="2948" y="14493"/>
                </a:lnTo>
                <a:cubicBezTo>
                  <a:pt x="2962" y="14424"/>
                  <a:pt x="2975" y="14296"/>
                  <a:pt x="2975" y="14208"/>
                </a:cubicBezTo>
                <a:cubicBezTo>
                  <a:pt x="2975" y="14119"/>
                  <a:pt x="3004" y="14017"/>
                  <a:pt x="3036" y="13976"/>
                </a:cubicBezTo>
                <a:cubicBezTo>
                  <a:pt x="3041" y="13969"/>
                  <a:pt x="3043" y="13961"/>
                  <a:pt x="3047" y="13955"/>
                </a:cubicBezTo>
                <a:cubicBezTo>
                  <a:pt x="3053" y="13948"/>
                  <a:pt x="3058" y="13938"/>
                  <a:pt x="3063" y="13934"/>
                </a:cubicBezTo>
                <a:cubicBezTo>
                  <a:pt x="3066" y="13932"/>
                  <a:pt x="3071" y="13935"/>
                  <a:pt x="3074" y="13934"/>
                </a:cubicBezTo>
                <a:cubicBezTo>
                  <a:pt x="3096" y="13926"/>
                  <a:pt x="3115" y="13951"/>
                  <a:pt x="3156" y="14045"/>
                </a:cubicBezTo>
                <a:cubicBezTo>
                  <a:pt x="3199" y="14143"/>
                  <a:pt x="3211" y="14244"/>
                  <a:pt x="3194" y="14330"/>
                </a:cubicBezTo>
                <a:lnTo>
                  <a:pt x="3173" y="14451"/>
                </a:lnTo>
                <a:cubicBezTo>
                  <a:pt x="3183" y="14451"/>
                  <a:pt x="3205" y="14441"/>
                  <a:pt x="3227" y="14430"/>
                </a:cubicBezTo>
                <a:lnTo>
                  <a:pt x="3298" y="14388"/>
                </a:lnTo>
                <a:cubicBezTo>
                  <a:pt x="3367" y="14349"/>
                  <a:pt x="3571" y="14200"/>
                  <a:pt x="3758" y="14055"/>
                </a:cubicBezTo>
                <a:cubicBezTo>
                  <a:pt x="3938" y="13916"/>
                  <a:pt x="4056" y="13846"/>
                  <a:pt x="4109" y="13834"/>
                </a:cubicBezTo>
                <a:cubicBezTo>
                  <a:pt x="4123" y="13831"/>
                  <a:pt x="4137" y="13829"/>
                  <a:pt x="4142" y="13834"/>
                </a:cubicBezTo>
                <a:cubicBezTo>
                  <a:pt x="4143" y="13835"/>
                  <a:pt x="4141" y="13838"/>
                  <a:pt x="4142" y="13839"/>
                </a:cubicBezTo>
                <a:cubicBezTo>
                  <a:pt x="4164" y="13860"/>
                  <a:pt x="4159" y="13891"/>
                  <a:pt x="4131" y="13929"/>
                </a:cubicBezTo>
                <a:cubicBezTo>
                  <a:pt x="4121" y="13948"/>
                  <a:pt x="4109" y="13963"/>
                  <a:pt x="4092" y="13987"/>
                </a:cubicBezTo>
                <a:cubicBezTo>
                  <a:pt x="4039" y="14058"/>
                  <a:pt x="4024" y="14114"/>
                  <a:pt x="4049" y="14129"/>
                </a:cubicBezTo>
                <a:cubicBezTo>
                  <a:pt x="4072" y="14143"/>
                  <a:pt x="4037" y="14207"/>
                  <a:pt x="3961" y="14277"/>
                </a:cubicBezTo>
                <a:cubicBezTo>
                  <a:pt x="3926" y="14309"/>
                  <a:pt x="3889" y="14348"/>
                  <a:pt x="3857" y="14398"/>
                </a:cubicBezTo>
                <a:cubicBezTo>
                  <a:pt x="3811" y="14484"/>
                  <a:pt x="3759" y="14610"/>
                  <a:pt x="3704" y="14741"/>
                </a:cubicBezTo>
                <a:cubicBezTo>
                  <a:pt x="3690" y="14778"/>
                  <a:pt x="3675" y="14810"/>
                  <a:pt x="3660" y="14852"/>
                </a:cubicBezTo>
                <a:cubicBezTo>
                  <a:pt x="3544" y="15168"/>
                  <a:pt x="3496" y="15307"/>
                  <a:pt x="3501" y="15369"/>
                </a:cubicBezTo>
                <a:cubicBezTo>
                  <a:pt x="3510" y="15386"/>
                  <a:pt x="3526" y="15405"/>
                  <a:pt x="3545" y="15417"/>
                </a:cubicBezTo>
                <a:cubicBezTo>
                  <a:pt x="3553" y="15418"/>
                  <a:pt x="3562" y="15417"/>
                  <a:pt x="3572" y="15417"/>
                </a:cubicBezTo>
                <a:cubicBezTo>
                  <a:pt x="3627" y="15417"/>
                  <a:pt x="3657" y="15427"/>
                  <a:pt x="3665" y="15448"/>
                </a:cubicBezTo>
                <a:lnTo>
                  <a:pt x="3665" y="15453"/>
                </a:lnTo>
                <a:cubicBezTo>
                  <a:pt x="3670" y="15477"/>
                  <a:pt x="3649" y="15513"/>
                  <a:pt x="3594" y="15548"/>
                </a:cubicBezTo>
                <a:cubicBezTo>
                  <a:pt x="3494" y="15611"/>
                  <a:pt x="3467" y="15730"/>
                  <a:pt x="3528" y="15828"/>
                </a:cubicBezTo>
                <a:cubicBezTo>
                  <a:pt x="3531" y="15832"/>
                  <a:pt x="3531" y="15836"/>
                  <a:pt x="3534" y="15839"/>
                </a:cubicBezTo>
                <a:cubicBezTo>
                  <a:pt x="3536" y="15841"/>
                  <a:pt x="3543" y="15842"/>
                  <a:pt x="3545" y="15844"/>
                </a:cubicBezTo>
                <a:cubicBezTo>
                  <a:pt x="3550" y="15849"/>
                  <a:pt x="3551" y="15850"/>
                  <a:pt x="3556" y="15854"/>
                </a:cubicBezTo>
                <a:cubicBezTo>
                  <a:pt x="3643" y="15896"/>
                  <a:pt x="3864" y="15891"/>
                  <a:pt x="4021" y="15828"/>
                </a:cubicBezTo>
                <a:cubicBezTo>
                  <a:pt x="4051" y="15815"/>
                  <a:pt x="4073" y="15801"/>
                  <a:pt x="4092" y="15791"/>
                </a:cubicBezTo>
                <a:cubicBezTo>
                  <a:pt x="4115" y="15776"/>
                  <a:pt x="4135" y="15761"/>
                  <a:pt x="4147" y="15744"/>
                </a:cubicBezTo>
                <a:cubicBezTo>
                  <a:pt x="4167" y="15710"/>
                  <a:pt x="4174" y="15660"/>
                  <a:pt x="4180" y="15570"/>
                </a:cubicBezTo>
                <a:cubicBezTo>
                  <a:pt x="4181" y="15545"/>
                  <a:pt x="4183" y="15528"/>
                  <a:pt x="4186" y="15506"/>
                </a:cubicBezTo>
                <a:cubicBezTo>
                  <a:pt x="4192" y="15457"/>
                  <a:pt x="4196" y="15411"/>
                  <a:pt x="4207" y="15395"/>
                </a:cubicBezTo>
                <a:cubicBezTo>
                  <a:pt x="4213" y="15380"/>
                  <a:pt x="4223" y="15370"/>
                  <a:pt x="4229" y="15369"/>
                </a:cubicBezTo>
                <a:cubicBezTo>
                  <a:pt x="4246" y="15365"/>
                  <a:pt x="4281" y="15411"/>
                  <a:pt x="4311" y="15475"/>
                </a:cubicBezTo>
                <a:cubicBezTo>
                  <a:pt x="4320" y="15493"/>
                  <a:pt x="4325" y="15505"/>
                  <a:pt x="4333" y="15527"/>
                </a:cubicBezTo>
                <a:lnTo>
                  <a:pt x="4399" y="15696"/>
                </a:lnTo>
                <a:lnTo>
                  <a:pt x="4602" y="15501"/>
                </a:lnTo>
                <a:cubicBezTo>
                  <a:pt x="4689" y="15415"/>
                  <a:pt x="4802" y="15271"/>
                  <a:pt x="4947" y="15068"/>
                </a:cubicBezTo>
                <a:cubicBezTo>
                  <a:pt x="4949" y="15065"/>
                  <a:pt x="4949" y="15061"/>
                  <a:pt x="4952" y="15058"/>
                </a:cubicBezTo>
                <a:cubicBezTo>
                  <a:pt x="4962" y="15043"/>
                  <a:pt x="4979" y="15020"/>
                  <a:pt x="4990" y="15005"/>
                </a:cubicBezTo>
                <a:cubicBezTo>
                  <a:pt x="5072" y="14887"/>
                  <a:pt x="5166" y="14751"/>
                  <a:pt x="5270" y="14593"/>
                </a:cubicBezTo>
                <a:cubicBezTo>
                  <a:pt x="5450" y="14314"/>
                  <a:pt x="5613" y="14041"/>
                  <a:pt x="5691" y="13865"/>
                </a:cubicBezTo>
                <a:cubicBezTo>
                  <a:pt x="5695" y="13853"/>
                  <a:pt x="5699" y="13834"/>
                  <a:pt x="5702" y="13823"/>
                </a:cubicBezTo>
                <a:cubicBezTo>
                  <a:pt x="5738" y="13715"/>
                  <a:pt x="5869" y="13466"/>
                  <a:pt x="5987" y="13264"/>
                </a:cubicBezTo>
                <a:cubicBezTo>
                  <a:pt x="6067" y="13126"/>
                  <a:pt x="6139" y="12982"/>
                  <a:pt x="6184" y="12879"/>
                </a:cubicBezTo>
                <a:cubicBezTo>
                  <a:pt x="6189" y="12866"/>
                  <a:pt x="6197" y="12848"/>
                  <a:pt x="6201" y="12837"/>
                </a:cubicBezTo>
                <a:cubicBezTo>
                  <a:pt x="6213" y="12808"/>
                  <a:pt x="6220" y="12779"/>
                  <a:pt x="6223" y="12763"/>
                </a:cubicBezTo>
                <a:cubicBezTo>
                  <a:pt x="6238" y="12691"/>
                  <a:pt x="6293" y="12576"/>
                  <a:pt x="6343" y="12504"/>
                </a:cubicBezTo>
                <a:cubicBezTo>
                  <a:pt x="6359" y="12482"/>
                  <a:pt x="6375" y="12459"/>
                  <a:pt x="6387" y="12436"/>
                </a:cubicBezTo>
                <a:cubicBezTo>
                  <a:pt x="6393" y="12424"/>
                  <a:pt x="6394" y="12411"/>
                  <a:pt x="6398" y="12399"/>
                </a:cubicBezTo>
                <a:cubicBezTo>
                  <a:pt x="6404" y="12384"/>
                  <a:pt x="6410" y="12367"/>
                  <a:pt x="6414" y="12351"/>
                </a:cubicBezTo>
                <a:cubicBezTo>
                  <a:pt x="6426" y="12305"/>
                  <a:pt x="6433" y="12254"/>
                  <a:pt x="6431" y="12198"/>
                </a:cubicBezTo>
                <a:cubicBezTo>
                  <a:pt x="6429" y="12080"/>
                  <a:pt x="6455" y="11999"/>
                  <a:pt x="6491" y="11971"/>
                </a:cubicBezTo>
                <a:cubicBezTo>
                  <a:pt x="6494" y="11969"/>
                  <a:pt x="6498" y="11967"/>
                  <a:pt x="6502" y="11966"/>
                </a:cubicBezTo>
                <a:cubicBezTo>
                  <a:pt x="6505" y="11964"/>
                  <a:pt x="6510" y="11962"/>
                  <a:pt x="6513" y="11961"/>
                </a:cubicBezTo>
                <a:cubicBezTo>
                  <a:pt x="6519" y="11960"/>
                  <a:pt x="6528" y="11964"/>
                  <a:pt x="6535" y="11966"/>
                </a:cubicBezTo>
                <a:cubicBezTo>
                  <a:pt x="6543" y="11969"/>
                  <a:pt x="6549" y="11970"/>
                  <a:pt x="6557" y="11977"/>
                </a:cubicBezTo>
                <a:cubicBezTo>
                  <a:pt x="6558" y="11978"/>
                  <a:pt x="6561" y="11981"/>
                  <a:pt x="6562" y="11982"/>
                </a:cubicBezTo>
                <a:cubicBezTo>
                  <a:pt x="6563" y="11983"/>
                  <a:pt x="6562" y="11986"/>
                  <a:pt x="6562" y="11987"/>
                </a:cubicBezTo>
                <a:cubicBezTo>
                  <a:pt x="6589" y="12018"/>
                  <a:pt x="6588" y="12170"/>
                  <a:pt x="6557" y="12472"/>
                </a:cubicBezTo>
                <a:cubicBezTo>
                  <a:pt x="6518" y="12864"/>
                  <a:pt x="6521" y="12944"/>
                  <a:pt x="6578" y="13111"/>
                </a:cubicBezTo>
                <a:cubicBezTo>
                  <a:pt x="6653" y="13333"/>
                  <a:pt x="6660" y="13302"/>
                  <a:pt x="6305" y="13807"/>
                </a:cubicBezTo>
                <a:cubicBezTo>
                  <a:pt x="6109" y="14085"/>
                  <a:pt x="6022" y="14261"/>
                  <a:pt x="5910" y="14593"/>
                </a:cubicBezTo>
                <a:cubicBezTo>
                  <a:pt x="5862" y="14734"/>
                  <a:pt x="5781" y="14943"/>
                  <a:pt x="5691" y="15158"/>
                </a:cubicBezTo>
                <a:cubicBezTo>
                  <a:pt x="5683" y="15176"/>
                  <a:pt x="5672" y="15203"/>
                  <a:pt x="5664" y="15221"/>
                </a:cubicBezTo>
                <a:cubicBezTo>
                  <a:pt x="5613" y="15343"/>
                  <a:pt x="5560" y="15472"/>
                  <a:pt x="5511" y="15575"/>
                </a:cubicBezTo>
                <a:cubicBezTo>
                  <a:pt x="5370" y="15879"/>
                  <a:pt x="5254" y="16150"/>
                  <a:pt x="5253" y="16182"/>
                </a:cubicBezTo>
                <a:cubicBezTo>
                  <a:pt x="5251" y="16214"/>
                  <a:pt x="5211" y="16340"/>
                  <a:pt x="5166" y="16461"/>
                </a:cubicBezTo>
                <a:cubicBezTo>
                  <a:pt x="5145" y="16516"/>
                  <a:pt x="5132" y="16562"/>
                  <a:pt x="5122" y="16604"/>
                </a:cubicBezTo>
                <a:cubicBezTo>
                  <a:pt x="5112" y="16679"/>
                  <a:pt x="5111" y="16753"/>
                  <a:pt x="5116" y="16815"/>
                </a:cubicBezTo>
                <a:cubicBezTo>
                  <a:pt x="5117" y="16820"/>
                  <a:pt x="5115" y="16820"/>
                  <a:pt x="5116" y="16825"/>
                </a:cubicBezTo>
                <a:cubicBezTo>
                  <a:pt x="5137" y="16920"/>
                  <a:pt x="5171" y="16975"/>
                  <a:pt x="5220" y="16983"/>
                </a:cubicBezTo>
                <a:cubicBezTo>
                  <a:pt x="5224" y="16983"/>
                  <a:pt x="5227" y="16983"/>
                  <a:pt x="5231" y="16983"/>
                </a:cubicBezTo>
                <a:cubicBezTo>
                  <a:pt x="5238" y="16983"/>
                  <a:pt x="5245" y="16980"/>
                  <a:pt x="5253" y="16978"/>
                </a:cubicBezTo>
                <a:cubicBezTo>
                  <a:pt x="5256" y="16978"/>
                  <a:pt x="5256" y="16974"/>
                  <a:pt x="5259" y="16973"/>
                </a:cubicBezTo>
                <a:cubicBezTo>
                  <a:pt x="5377" y="16941"/>
                  <a:pt x="5571" y="16720"/>
                  <a:pt x="5878" y="16277"/>
                </a:cubicBezTo>
                <a:cubicBezTo>
                  <a:pt x="6111" y="15938"/>
                  <a:pt x="6264" y="15672"/>
                  <a:pt x="6321" y="15501"/>
                </a:cubicBezTo>
                <a:cubicBezTo>
                  <a:pt x="6370" y="15358"/>
                  <a:pt x="6450" y="15157"/>
                  <a:pt x="6502" y="15052"/>
                </a:cubicBezTo>
                <a:cubicBezTo>
                  <a:pt x="6553" y="14946"/>
                  <a:pt x="6608" y="14768"/>
                  <a:pt x="6622" y="14657"/>
                </a:cubicBezTo>
                <a:cubicBezTo>
                  <a:pt x="6637" y="14546"/>
                  <a:pt x="6665" y="14445"/>
                  <a:pt x="6683" y="14435"/>
                </a:cubicBezTo>
                <a:cubicBezTo>
                  <a:pt x="6713" y="14417"/>
                  <a:pt x="6755" y="14467"/>
                  <a:pt x="6792" y="14546"/>
                </a:cubicBezTo>
                <a:cubicBezTo>
                  <a:pt x="6815" y="14571"/>
                  <a:pt x="6830" y="14603"/>
                  <a:pt x="6825" y="14625"/>
                </a:cubicBezTo>
                <a:cubicBezTo>
                  <a:pt x="6838" y="14667"/>
                  <a:pt x="6851" y="14711"/>
                  <a:pt x="6858" y="14757"/>
                </a:cubicBezTo>
                <a:cubicBezTo>
                  <a:pt x="6871" y="14840"/>
                  <a:pt x="6895" y="14932"/>
                  <a:pt x="6918" y="14984"/>
                </a:cubicBezTo>
                <a:cubicBezTo>
                  <a:pt x="6928" y="15007"/>
                  <a:pt x="6935" y="15033"/>
                  <a:pt x="6945" y="15047"/>
                </a:cubicBezTo>
                <a:cubicBezTo>
                  <a:pt x="6968" y="15084"/>
                  <a:pt x="6989" y="15144"/>
                  <a:pt x="6995" y="15237"/>
                </a:cubicBezTo>
                <a:cubicBezTo>
                  <a:pt x="6996" y="15241"/>
                  <a:pt x="6995" y="15244"/>
                  <a:pt x="6995" y="15248"/>
                </a:cubicBezTo>
                <a:cubicBezTo>
                  <a:pt x="7015" y="15379"/>
                  <a:pt x="7015" y="15518"/>
                  <a:pt x="6989" y="15591"/>
                </a:cubicBezTo>
                <a:cubicBezTo>
                  <a:pt x="6988" y="15624"/>
                  <a:pt x="6991" y="15649"/>
                  <a:pt x="6989" y="15686"/>
                </a:cubicBezTo>
                <a:lnTo>
                  <a:pt x="6984" y="15786"/>
                </a:lnTo>
                <a:cubicBezTo>
                  <a:pt x="6985" y="15790"/>
                  <a:pt x="6982" y="15793"/>
                  <a:pt x="6984" y="15796"/>
                </a:cubicBezTo>
                <a:cubicBezTo>
                  <a:pt x="7010" y="15865"/>
                  <a:pt x="7015" y="15903"/>
                  <a:pt x="6973" y="15949"/>
                </a:cubicBezTo>
                <a:lnTo>
                  <a:pt x="6973" y="15970"/>
                </a:lnTo>
                <a:lnTo>
                  <a:pt x="6885" y="16018"/>
                </a:lnTo>
                <a:cubicBezTo>
                  <a:pt x="6837" y="16048"/>
                  <a:pt x="6775" y="16084"/>
                  <a:pt x="6688" y="16129"/>
                </a:cubicBezTo>
                <a:cubicBezTo>
                  <a:pt x="6600" y="16174"/>
                  <a:pt x="6536" y="16218"/>
                  <a:pt x="6502" y="16250"/>
                </a:cubicBezTo>
                <a:cubicBezTo>
                  <a:pt x="6491" y="16260"/>
                  <a:pt x="6480" y="16267"/>
                  <a:pt x="6474" y="16277"/>
                </a:cubicBezTo>
                <a:cubicBezTo>
                  <a:pt x="6467" y="16293"/>
                  <a:pt x="6482" y="16296"/>
                  <a:pt x="6524" y="16287"/>
                </a:cubicBezTo>
                <a:cubicBezTo>
                  <a:pt x="6549" y="16282"/>
                  <a:pt x="6580" y="16299"/>
                  <a:pt x="6589" y="16324"/>
                </a:cubicBezTo>
                <a:cubicBezTo>
                  <a:pt x="6599" y="16350"/>
                  <a:pt x="6538" y="16401"/>
                  <a:pt x="6453" y="16435"/>
                </a:cubicBezTo>
                <a:cubicBezTo>
                  <a:pt x="6350" y="16477"/>
                  <a:pt x="6179" y="16605"/>
                  <a:pt x="6080" y="16704"/>
                </a:cubicBezTo>
                <a:cubicBezTo>
                  <a:pt x="6038" y="16762"/>
                  <a:pt x="5995" y="16833"/>
                  <a:pt x="5943" y="16941"/>
                </a:cubicBezTo>
                <a:cubicBezTo>
                  <a:pt x="5942" y="16942"/>
                  <a:pt x="5943" y="16945"/>
                  <a:pt x="5943" y="16947"/>
                </a:cubicBezTo>
                <a:cubicBezTo>
                  <a:pt x="5940" y="16951"/>
                  <a:pt x="5934" y="16957"/>
                  <a:pt x="5932" y="16962"/>
                </a:cubicBezTo>
                <a:cubicBezTo>
                  <a:pt x="5897" y="17034"/>
                  <a:pt x="5856" y="17120"/>
                  <a:pt x="5806" y="17216"/>
                </a:cubicBezTo>
                <a:cubicBezTo>
                  <a:pt x="5549" y="17713"/>
                  <a:pt x="5404" y="18220"/>
                  <a:pt x="5357" y="18762"/>
                </a:cubicBezTo>
                <a:cubicBezTo>
                  <a:pt x="5353" y="18879"/>
                  <a:pt x="5345" y="19012"/>
                  <a:pt x="5346" y="19210"/>
                </a:cubicBezTo>
                <a:cubicBezTo>
                  <a:pt x="5346" y="19389"/>
                  <a:pt x="5358" y="19514"/>
                  <a:pt x="5363" y="19632"/>
                </a:cubicBezTo>
                <a:cubicBezTo>
                  <a:pt x="5375" y="19796"/>
                  <a:pt x="5387" y="19923"/>
                  <a:pt x="5396" y="19949"/>
                </a:cubicBezTo>
                <a:cubicBezTo>
                  <a:pt x="5396" y="19949"/>
                  <a:pt x="5395" y="19953"/>
                  <a:pt x="5396" y="19954"/>
                </a:cubicBezTo>
                <a:cubicBezTo>
                  <a:pt x="5416" y="19973"/>
                  <a:pt x="5421" y="20042"/>
                  <a:pt x="5418" y="20128"/>
                </a:cubicBezTo>
                <a:cubicBezTo>
                  <a:pt x="5421" y="20173"/>
                  <a:pt x="5422" y="20223"/>
                  <a:pt x="5423" y="20276"/>
                </a:cubicBezTo>
                <a:cubicBezTo>
                  <a:pt x="5426" y="20430"/>
                  <a:pt x="5441" y="20528"/>
                  <a:pt x="5483" y="20640"/>
                </a:cubicBezTo>
                <a:cubicBezTo>
                  <a:pt x="5485" y="20644"/>
                  <a:pt x="5488" y="20652"/>
                  <a:pt x="5489" y="20656"/>
                </a:cubicBezTo>
                <a:cubicBezTo>
                  <a:pt x="5503" y="20693"/>
                  <a:pt x="5523" y="20730"/>
                  <a:pt x="5544" y="20772"/>
                </a:cubicBezTo>
                <a:lnTo>
                  <a:pt x="5653" y="20993"/>
                </a:lnTo>
                <a:lnTo>
                  <a:pt x="5697" y="20872"/>
                </a:lnTo>
                <a:cubicBezTo>
                  <a:pt x="5710" y="20814"/>
                  <a:pt x="5731" y="20755"/>
                  <a:pt x="5757" y="20708"/>
                </a:cubicBezTo>
                <a:cubicBezTo>
                  <a:pt x="5834" y="20500"/>
                  <a:pt x="5881" y="20431"/>
                  <a:pt x="5932" y="20481"/>
                </a:cubicBezTo>
                <a:cubicBezTo>
                  <a:pt x="5958" y="20506"/>
                  <a:pt x="5946" y="20588"/>
                  <a:pt x="5889" y="20714"/>
                </a:cubicBezTo>
                <a:cubicBezTo>
                  <a:pt x="5863" y="20774"/>
                  <a:pt x="5842" y="20826"/>
                  <a:pt x="5828" y="20877"/>
                </a:cubicBezTo>
                <a:cubicBezTo>
                  <a:pt x="5812" y="20952"/>
                  <a:pt x="5806" y="21034"/>
                  <a:pt x="5817" y="21078"/>
                </a:cubicBezTo>
                <a:cubicBezTo>
                  <a:pt x="5835" y="21145"/>
                  <a:pt x="5880" y="21176"/>
                  <a:pt x="5927" y="21178"/>
                </a:cubicBezTo>
                <a:cubicBezTo>
                  <a:pt x="5950" y="21177"/>
                  <a:pt x="5969" y="21170"/>
                  <a:pt x="5987" y="21162"/>
                </a:cubicBezTo>
                <a:cubicBezTo>
                  <a:pt x="5989" y="21160"/>
                  <a:pt x="5991" y="21163"/>
                  <a:pt x="5993" y="21162"/>
                </a:cubicBezTo>
                <a:cubicBezTo>
                  <a:pt x="6051" y="21129"/>
                  <a:pt x="6084" y="21053"/>
                  <a:pt x="6075" y="20946"/>
                </a:cubicBezTo>
                <a:cubicBezTo>
                  <a:pt x="6067" y="20843"/>
                  <a:pt x="6075" y="20815"/>
                  <a:pt x="6129" y="20824"/>
                </a:cubicBezTo>
                <a:cubicBezTo>
                  <a:pt x="6166" y="20830"/>
                  <a:pt x="6195" y="20796"/>
                  <a:pt x="6239" y="20682"/>
                </a:cubicBezTo>
                <a:cubicBezTo>
                  <a:pt x="6247" y="20659"/>
                  <a:pt x="6257" y="20628"/>
                  <a:pt x="6266" y="20603"/>
                </a:cubicBezTo>
                <a:cubicBezTo>
                  <a:pt x="6276" y="20573"/>
                  <a:pt x="6287" y="20545"/>
                  <a:pt x="6299" y="20508"/>
                </a:cubicBezTo>
                <a:cubicBezTo>
                  <a:pt x="6355" y="20330"/>
                  <a:pt x="6398" y="20134"/>
                  <a:pt x="6398" y="20070"/>
                </a:cubicBezTo>
                <a:cubicBezTo>
                  <a:pt x="6398" y="20006"/>
                  <a:pt x="6426" y="19907"/>
                  <a:pt x="6458" y="19848"/>
                </a:cubicBezTo>
                <a:cubicBezTo>
                  <a:pt x="6473" y="19820"/>
                  <a:pt x="6488" y="19779"/>
                  <a:pt x="6502" y="19738"/>
                </a:cubicBezTo>
                <a:cubicBezTo>
                  <a:pt x="6513" y="19684"/>
                  <a:pt x="6529" y="19634"/>
                  <a:pt x="6540" y="19579"/>
                </a:cubicBezTo>
                <a:cubicBezTo>
                  <a:pt x="6545" y="19554"/>
                  <a:pt x="6558" y="19522"/>
                  <a:pt x="6578" y="19490"/>
                </a:cubicBezTo>
                <a:cubicBezTo>
                  <a:pt x="6603" y="19442"/>
                  <a:pt x="6644" y="19392"/>
                  <a:pt x="6693" y="19342"/>
                </a:cubicBezTo>
                <a:cubicBezTo>
                  <a:pt x="6702" y="19334"/>
                  <a:pt x="6706" y="19323"/>
                  <a:pt x="6715" y="19315"/>
                </a:cubicBezTo>
                <a:cubicBezTo>
                  <a:pt x="6737" y="19294"/>
                  <a:pt x="6757" y="19288"/>
                  <a:pt x="6776" y="19273"/>
                </a:cubicBezTo>
                <a:cubicBezTo>
                  <a:pt x="6784" y="19267"/>
                  <a:pt x="6791" y="19261"/>
                  <a:pt x="6798" y="19257"/>
                </a:cubicBezTo>
                <a:cubicBezTo>
                  <a:pt x="6925" y="19165"/>
                  <a:pt x="6989" y="19192"/>
                  <a:pt x="6863" y="19337"/>
                </a:cubicBezTo>
                <a:cubicBezTo>
                  <a:pt x="6746" y="19471"/>
                  <a:pt x="6687" y="19656"/>
                  <a:pt x="6688" y="19848"/>
                </a:cubicBezTo>
                <a:cubicBezTo>
                  <a:pt x="6689" y="19873"/>
                  <a:pt x="6691" y="19892"/>
                  <a:pt x="6693" y="19922"/>
                </a:cubicBezTo>
                <a:cubicBezTo>
                  <a:pt x="6699" y="19981"/>
                  <a:pt x="6710" y="20033"/>
                  <a:pt x="6721" y="20086"/>
                </a:cubicBezTo>
                <a:cubicBezTo>
                  <a:pt x="6739" y="20154"/>
                  <a:pt x="6763" y="20224"/>
                  <a:pt x="6798" y="20286"/>
                </a:cubicBezTo>
                <a:cubicBezTo>
                  <a:pt x="6807" y="20303"/>
                  <a:pt x="6816" y="20317"/>
                  <a:pt x="6825" y="20334"/>
                </a:cubicBezTo>
                <a:cubicBezTo>
                  <a:pt x="6827" y="20339"/>
                  <a:pt x="6827" y="20345"/>
                  <a:pt x="6830" y="20350"/>
                </a:cubicBezTo>
                <a:cubicBezTo>
                  <a:pt x="6851" y="20394"/>
                  <a:pt x="6863" y="20428"/>
                  <a:pt x="6869" y="20450"/>
                </a:cubicBezTo>
                <a:cubicBezTo>
                  <a:pt x="6871" y="20456"/>
                  <a:pt x="6878" y="20465"/>
                  <a:pt x="6880" y="20471"/>
                </a:cubicBezTo>
                <a:cubicBezTo>
                  <a:pt x="6893" y="20510"/>
                  <a:pt x="6911" y="20547"/>
                  <a:pt x="6929" y="20587"/>
                </a:cubicBezTo>
                <a:cubicBezTo>
                  <a:pt x="7025" y="20763"/>
                  <a:pt x="7231" y="21065"/>
                  <a:pt x="7362" y="21210"/>
                </a:cubicBezTo>
                <a:cubicBezTo>
                  <a:pt x="7414" y="21263"/>
                  <a:pt x="7466" y="21308"/>
                  <a:pt x="7520" y="21352"/>
                </a:cubicBezTo>
                <a:cubicBezTo>
                  <a:pt x="7603" y="21415"/>
                  <a:pt x="7700" y="21478"/>
                  <a:pt x="7772" y="21510"/>
                </a:cubicBezTo>
                <a:cubicBezTo>
                  <a:pt x="7882" y="21559"/>
                  <a:pt x="8017" y="21598"/>
                  <a:pt x="8079" y="21600"/>
                </a:cubicBezTo>
                <a:cubicBezTo>
                  <a:pt x="8089" y="21600"/>
                  <a:pt x="8096" y="21596"/>
                  <a:pt x="8106" y="21595"/>
                </a:cubicBezTo>
                <a:cubicBezTo>
                  <a:pt x="8235" y="21579"/>
                  <a:pt x="8332" y="21444"/>
                  <a:pt x="8298" y="21305"/>
                </a:cubicBezTo>
                <a:cubicBezTo>
                  <a:pt x="8253" y="21120"/>
                  <a:pt x="8252" y="21084"/>
                  <a:pt x="8303" y="21094"/>
                </a:cubicBezTo>
                <a:cubicBezTo>
                  <a:pt x="8314" y="21096"/>
                  <a:pt x="8323" y="21092"/>
                  <a:pt x="8331" y="21088"/>
                </a:cubicBezTo>
                <a:cubicBezTo>
                  <a:pt x="8340" y="21038"/>
                  <a:pt x="8328" y="20916"/>
                  <a:pt x="8298" y="20761"/>
                </a:cubicBezTo>
                <a:cubicBezTo>
                  <a:pt x="8223" y="20422"/>
                  <a:pt x="8083" y="19913"/>
                  <a:pt x="8024" y="19769"/>
                </a:cubicBezTo>
                <a:cubicBezTo>
                  <a:pt x="8001" y="19711"/>
                  <a:pt x="7976" y="19573"/>
                  <a:pt x="7969" y="19468"/>
                </a:cubicBezTo>
                <a:cubicBezTo>
                  <a:pt x="7961" y="19362"/>
                  <a:pt x="7928" y="19062"/>
                  <a:pt x="7893" y="18798"/>
                </a:cubicBezTo>
                <a:cubicBezTo>
                  <a:pt x="7862" y="18569"/>
                  <a:pt x="7853" y="18501"/>
                  <a:pt x="7843" y="18408"/>
                </a:cubicBezTo>
                <a:cubicBezTo>
                  <a:pt x="7838" y="18382"/>
                  <a:pt x="7835" y="18335"/>
                  <a:pt x="7832" y="18324"/>
                </a:cubicBezTo>
                <a:cubicBezTo>
                  <a:pt x="7815" y="18273"/>
                  <a:pt x="7814" y="18244"/>
                  <a:pt x="7827" y="18223"/>
                </a:cubicBezTo>
                <a:cubicBezTo>
                  <a:pt x="7826" y="18160"/>
                  <a:pt x="7841" y="18170"/>
                  <a:pt x="7871" y="18176"/>
                </a:cubicBezTo>
                <a:cubicBezTo>
                  <a:pt x="7917" y="18186"/>
                  <a:pt x="7921" y="18117"/>
                  <a:pt x="7904" y="17785"/>
                </a:cubicBezTo>
                <a:cubicBezTo>
                  <a:pt x="7892" y="17562"/>
                  <a:pt x="7862" y="17387"/>
                  <a:pt x="7805" y="17231"/>
                </a:cubicBezTo>
                <a:cubicBezTo>
                  <a:pt x="7768" y="17144"/>
                  <a:pt x="7719" y="17043"/>
                  <a:pt x="7668" y="16957"/>
                </a:cubicBezTo>
                <a:cubicBezTo>
                  <a:pt x="7628" y="16895"/>
                  <a:pt x="7584" y="16835"/>
                  <a:pt x="7531" y="16772"/>
                </a:cubicBezTo>
                <a:cubicBezTo>
                  <a:pt x="7386" y="16601"/>
                  <a:pt x="7378" y="16469"/>
                  <a:pt x="7520" y="16593"/>
                </a:cubicBezTo>
                <a:cubicBezTo>
                  <a:pt x="7689" y="16741"/>
                  <a:pt x="7561" y="16487"/>
                  <a:pt x="7367" y="16292"/>
                </a:cubicBezTo>
                <a:cubicBezTo>
                  <a:pt x="7196" y="16119"/>
                  <a:pt x="7250" y="16077"/>
                  <a:pt x="7498" y="16182"/>
                </a:cubicBezTo>
                <a:cubicBezTo>
                  <a:pt x="7615" y="16232"/>
                  <a:pt x="7655" y="16242"/>
                  <a:pt x="7646" y="16224"/>
                </a:cubicBezTo>
                <a:cubicBezTo>
                  <a:pt x="7645" y="16224"/>
                  <a:pt x="7646" y="16218"/>
                  <a:pt x="7646" y="16218"/>
                </a:cubicBezTo>
                <a:cubicBezTo>
                  <a:pt x="7635" y="16207"/>
                  <a:pt x="7618" y="16197"/>
                  <a:pt x="7597" y="16182"/>
                </a:cubicBezTo>
                <a:cubicBezTo>
                  <a:pt x="7586" y="16175"/>
                  <a:pt x="7579" y="16164"/>
                  <a:pt x="7564" y="16155"/>
                </a:cubicBezTo>
                <a:cubicBezTo>
                  <a:pt x="7521" y="16129"/>
                  <a:pt x="7465" y="16099"/>
                  <a:pt x="7394" y="16065"/>
                </a:cubicBezTo>
                <a:cubicBezTo>
                  <a:pt x="7160" y="15950"/>
                  <a:pt x="7157" y="15952"/>
                  <a:pt x="7219" y="15860"/>
                </a:cubicBezTo>
                <a:cubicBezTo>
                  <a:pt x="7239" y="15831"/>
                  <a:pt x="7250" y="15799"/>
                  <a:pt x="7257" y="15765"/>
                </a:cubicBezTo>
                <a:cubicBezTo>
                  <a:pt x="7259" y="15756"/>
                  <a:pt x="7262" y="15748"/>
                  <a:pt x="7263" y="15738"/>
                </a:cubicBezTo>
                <a:cubicBezTo>
                  <a:pt x="7264" y="15731"/>
                  <a:pt x="7263" y="15724"/>
                  <a:pt x="7263" y="15717"/>
                </a:cubicBezTo>
                <a:cubicBezTo>
                  <a:pt x="7264" y="15690"/>
                  <a:pt x="7260" y="15654"/>
                  <a:pt x="7257" y="15622"/>
                </a:cubicBezTo>
                <a:cubicBezTo>
                  <a:pt x="7256" y="15612"/>
                  <a:pt x="7259" y="15606"/>
                  <a:pt x="7257" y="15596"/>
                </a:cubicBezTo>
                <a:cubicBezTo>
                  <a:pt x="7252" y="15561"/>
                  <a:pt x="7252" y="15525"/>
                  <a:pt x="7252" y="15490"/>
                </a:cubicBezTo>
                <a:cubicBezTo>
                  <a:pt x="7248" y="15421"/>
                  <a:pt x="7248" y="15364"/>
                  <a:pt x="7263" y="15337"/>
                </a:cubicBezTo>
                <a:cubicBezTo>
                  <a:pt x="7267" y="15319"/>
                  <a:pt x="7272" y="15296"/>
                  <a:pt x="7279" y="15279"/>
                </a:cubicBezTo>
                <a:cubicBezTo>
                  <a:pt x="7284" y="15265"/>
                  <a:pt x="7292" y="15255"/>
                  <a:pt x="7296" y="15242"/>
                </a:cubicBezTo>
                <a:cubicBezTo>
                  <a:pt x="7303" y="15199"/>
                  <a:pt x="7299" y="15141"/>
                  <a:pt x="7301" y="15079"/>
                </a:cubicBezTo>
                <a:cubicBezTo>
                  <a:pt x="7298" y="15066"/>
                  <a:pt x="7301" y="15056"/>
                  <a:pt x="7296" y="15042"/>
                </a:cubicBezTo>
                <a:cubicBezTo>
                  <a:pt x="7267" y="14965"/>
                  <a:pt x="7282" y="14817"/>
                  <a:pt x="7323" y="14725"/>
                </a:cubicBezTo>
                <a:cubicBezTo>
                  <a:pt x="7330" y="14702"/>
                  <a:pt x="7339" y="14692"/>
                  <a:pt x="7351" y="14688"/>
                </a:cubicBezTo>
                <a:cubicBezTo>
                  <a:pt x="7356" y="14681"/>
                  <a:pt x="7357" y="14668"/>
                  <a:pt x="7362" y="14662"/>
                </a:cubicBezTo>
                <a:cubicBezTo>
                  <a:pt x="7376" y="14649"/>
                  <a:pt x="7450" y="14750"/>
                  <a:pt x="7520" y="14884"/>
                </a:cubicBezTo>
                <a:cubicBezTo>
                  <a:pt x="7732" y="15291"/>
                  <a:pt x="7911" y="15541"/>
                  <a:pt x="7975" y="15517"/>
                </a:cubicBezTo>
                <a:cubicBezTo>
                  <a:pt x="8014" y="15502"/>
                  <a:pt x="8056" y="15550"/>
                  <a:pt x="8112" y="15675"/>
                </a:cubicBezTo>
                <a:cubicBezTo>
                  <a:pt x="8168" y="15801"/>
                  <a:pt x="8312" y="15950"/>
                  <a:pt x="8511" y="16102"/>
                </a:cubicBezTo>
                <a:cubicBezTo>
                  <a:pt x="8644" y="16199"/>
                  <a:pt x="8794" y="16293"/>
                  <a:pt x="8928" y="16371"/>
                </a:cubicBezTo>
                <a:cubicBezTo>
                  <a:pt x="9112" y="16472"/>
                  <a:pt x="9276" y="16542"/>
                  <a:pt x="9245" y="16493"/>
                </a:cubicBezTo>
                <a:cubicBezTo>
                  <a:pt x="9230" y="16470"/>
                  <a:pt x="9241" y="16423"/>
                  <a:pt x="9267" y="16393"/>
                </a:cubicBezTo>
                <a:cubicBezTo>
                  <a:pt x="9276" y="16382"/>
                  <a:pt x="9279" y="16371"/>
                  <a:pt x="9278" y="16350"/>
                </a:cubicBezTo>
                <a:cubicBezTo>
                  <a:pt x="9278" y="16349"/>
                  <a:pt x="9278" y="16345"/>
                  <a:pt x="9278" y="16345"/>
                </a:cubicBezTo>
                <a:cubicBezTo>
                  <a:pt x="9277" y="16328"/>
                  <a:pt x="9271" y="16305"/>
                  <a:pt x="9262" y="16277"/>
                </a:cubicBezTo>
                <a:cubicBezTo>
                  <a:pt x="9257" y="16263"/>
                  <a:pt x="9251" y="16245"/>
                  <a:pt x="9245" y="16229"/>
                </a:cubicBezTo>
                <a:cubicBezTo>
                  <a:pt x="9233" y="16198"/>
                  <a:pt x="9221" y="16166"/>
                  <a:pt x="9201" y="16123"/>
                </a:cubicBezTo>
                <a:cubicBezTo>
                  <a:pt x="9200" y="16120"/>
                  <a:pt x="9197" y="16116"/>
                  <a:pt x="9196" y="16113"/>
                </a:cubicBezTo>
                <a:cubicBezTo>
                  <a:pt x="9194" y="16109"/>
                  <a:pt x="9192" y="16100"/>
                  <a:pt x="9190" y="16097"/>
                </a:cubicBezTo>
                <a:cubicBezTo>
                  <a:pt x="9162" y="16038"/>
                  <a:pt x="9129" y="15971"/>
                  <a:pt x="9086" y="15886"/>
                </a:cubicBezTo>
                <a:cubicBezTo>
                  <a:pt x="8844" y="15409"/>
                  <a:pt x="8644" y="15090"/>
                  <a:pt x="8407" y="14820"/>
                </a:cubicBezTo>
                <a:cubicBezTo>
                  <a:pt x="8361" y="14769"/>
                  <a:pt x="8315" y="14717"/>
                  <a:pt x="8265" y="14667"/>
                </a:cubicBezTo>
                <a:cubicBezTo>
                  <a:pt x="8248" y="14650"/>
                  <a:pt x="8234" y="14637"/>
                  <a:pt x="8216" y="14620"/>
                </a:cubicBezTo>
                <a:cubicBezTo>
                  <a:pt x="8169" y="14575"/>
                  <a:pt x="8113" y="14532"/>
                  <a:pt x="8062" y="14488"/>
                </a:cubicBezTo>
                <a:cubicBezTo>
                  <a:pt x="7961" y="14402"/>
                  <a:pt x="7853" y="14315"/>
                  <a:pt x="7728" y="14224"/>
                </a:cubicBezTo>
                <a:cubicBezTo>
                  <a:pt x="7343" y="13946"/>
                  <a:pt x="7182" y="13779"/>
                  <a:pt x="7225" y="13712"/>
                </a:cubicBezTo>
                <a:cubicBezTo>
                  <a:pt x="7229" y="13706"/>
                  <a:pt x="7232" y="13695"/>
                  <a:pt x="7236" y="13686"/>
                </a:cubicBezTo>
                <a:cubicBezTo>
                  <a:pt x="7245" y="13669"/>
                  <a:pt x="7249" y="13645"/>
                  <a:pt x="7257" y="13623"/>
                </a:cubicBezTo>
                <a:cubicBezTo>
                  <a:pt x="7286" y="13510"/>
                  <a:pt x="7297" y="13345"/>
                  <a:pt x="7268" y="13311"/>
                </a:cubicBezTo>
                <a:cubicBezTo>
                  <a:pt x="7246" y="13285"/>
                  <a:pt x="7234" y="13138"/>
                  <a:pt x="7236" y="12984"/>
                </a:cubicBezTo>
                <a:cubicBezTo>
                  <a:pt x="7236" y="12979"/>
                  <a:pt x="7236" y="12978"/>
                  <a:pt x="7236" y="12974"/>
                </a:cubicBezTo>
                <a:cubicBezTo>
                  <a:pt x="7237" y="12917"/>
                  <a:pt x="7239" y="12860"/>
                  <a:pt x="7247" y="12805"/>
                </a:cubicBezTo>
                <a:cubicBezTo>
                  <a:pt x="7251" y="12784"/>
                  <a:pt x="7259" y="12764"/>
                  <a:pt x="7263" y="12742"/>
                </a:cubicBezTo>
                <a:cubicBezTo>
                  <a:pt x="7270" y="12711"/>
                  <a:pt x="7270" y="12677"/>
                  <a:pt x="7279" y="12647"/>
                </a:cubicBezTo>
                <a:cubicBezTo>
                  <a:pt x="7383" y="12306"/>
                  <a:pt x="7660" y="12017"/>
                  <a:pt x="8156" y="11697"/>
                </a:cubicBezTo>
                <a:cubicBezTo>
                  <a:pt x="8288" y="11610"/>
                  <a:pt x="8459" y="11533"/>
                  <a:pt x="8654" y="11465"/>
                </a:cubicBezTo>
                <a:cubicBezTo>
                  <a:pt x="8669" y="11459"/>
                  <a:pt x="8682" y="11454"/>
                  <a:pt x="8698" y="11449"/>
                </a:cubicBezTo>
                <a:cubicBezTo>
                  <a:pt x="8743" y="11434"/>
                  <a:pt x="8793" y="11421"/>
                  <a:pt x="8840" y="11407"/>
                </a:cubicBezTo>
                <a:cubicBezTo>
                  <a:pt x="8866" y="11400"/>
                  <a:pt x="8890" y="11393"/>
                  <a:pt x="8917" y="11386"/>
                </a:cubicBezTo>
                <a:cubicBezTo>
                  <a:pt x="9187" y="11312"/>
                  <a:pt x="9489" y="11253"/>
                  <a:pt x="9793" y="11217"/>
                </a:cubicBezTo>
                <a:cubicBezTo>
                  <a:pt x="10115" y="11168"/>
                  <a:pt x="10291" y="11153"/>
                  <a:pt x="10362" y="11175"/>
                </a:cubicBezTo>
                <a:cubicBezTo>
                  <a:pt x="10700" y="11166"/>
                  <a:pt x="11024" y="11187"/>
                  <a:pt x="11293" y="11243"/>
                </a:cubicBezTo>
                <a:cubicBezTo>
                  <a:pt x="11671" y="11323"/>
                  <a:pt x="12342" y="11594"/>
                  <a:pt x="12788" y="11850"/>
                </a:cubicBezTo>
                <a:cubicBezTo>
                  <a:pt x="13049" y="12000"/>
                  <a:pt x="13122" y="12060"/>
                  <a:pt x="13188" y="12177"/>
                </a:cubicBezTo>
                <a:cubicBezTo>
                  <a:pt x="13193" y="12186"/>
                  <a:pt x="13204" y="12193"/>
                  <a:pt x="13210" y="12203"/>
                </a:cubicBezTo>
                <a:cubicBezTo>
                  <a:pt x="13219" y="12221"/>
                  <a:pt x="13222" y="12235"/>
                  <a:pt x="13232" y="12256"/>
                </a:cubicBezTo>
                <a:cubicBezTo>
                  <a:pt x="13297" y="12397"/>
                  <a:pt x="13334" y="12568"/>
                  <a:pt x="13352" y="12805"/>
                </a:cubicBezTo>
                <a:cubicBezTo>
                  <a:pt x="13365" y="12994"/>
                  <a:pt x="13388" y="13147"/>
                  <a:pt x="13401" y="13148"/>
                </a:cubicBezTo>
                <a:lnTo>
                  <a:pt x="13407" y="13148"/>
                </a:lnTo>
                <a:cubicBezTo>
                  <a:pt x="13422" y="13147"/>
                  <a:pt x="13483" y="13125"/>
                  <a:pt x="13544" y="13095"/>
                </a:cubicBezTo>
                <a:cubicBezTo>
                  <a:pt x="13669" y="13032"/>
                  <a:pt x="13647" y="13009"/>
                  <a:pt x="13735" y="13369"/>
                </a:cubicBezTo>
                <a:lnTo>
                  <a:pt x="13796" y="13607"/>
                </a:lnTo>
                <a:lnTo>
                  <a:pt x="13489" y="14039"/>
                </a:lnTo>
                <a:cubicBezTo>
                  <a:pt x="13379" y="14195"/>
                  <a:pt x="13294" y="14334"/>
                  <a:pt x="13215" y="14477"/>
                </a:cubicBezTo>
                <a:cubicBezTo>
                  <a:pt x="13213" y="14482"/>
                  <a:pt x="13212" y="14487"/>
                  <a:pt x="13210" y="14493"/>
                </a:cubicBezTo>
                <a:cubicBezTo>
                  <a:pt x="13129" y="14640"/>
                  <a:pt x="13057" y="14797"/>
                  <a:pt x="12980" y="14984"/>
                </a:cubicBezTo>
                <a:cubicBezTo>
                  <a:pt x="12835" y="15338"/>
                  <a:pt x="12764" y="15559"/>
                  <a:pt x="12772" y="15659"/>
                </a:cubicBezTo>
                <a:cubicBezTo>
                  <a:pt x="12772" y="15660"/>
                  <a:pt x="12777" y="15663"/>
                  <a:pt x="12777" y="15664"/>
                </a:cubicBezTo>
                <a:cubicBezTo>
                  <a:pt x="12778" y="15674"/>
                  <a:pt x="12780" y="15684"/>
                  <a:pt x="12783" y="15691"/>
                </a:cubicBezTo>
                <a:cubicBezTo>
                  <a:pt x="12805" y="15736"/>
                  <a:pt x="12864" y="15717"/>
                  <a:pt x="12958" y="15649"/>
                </a:cubicBezTo>
                <a:cubicBezTo>
                  <a:pt x="13022" y="15601"/>
                  <a:pt x="13101" y="15533"/>
                  <a:pt x="13199" y="15432"/>
                </a:cubicBezTo>
                <a:cubicBezTo>
                  <a:pt x="13408" y="15218"/>
                  <a:pt x="13511" y="15075"/>
                  <a:pt x="13598" y="14873"/>
                </a:cubicBezTo>
                <a:cubicBezTo>
                  <a:pt x="13663" y="14724"/>
                  <a:pt x="13732" y="14608"/>
                  <a:pt x="13752" y="14615"/>
                </a:cubicBezTo>
                <a:cubicBezTo>
                  <a:pt x="13770" y="14621"/>
                  <a:pt x="13783" y="14713"/>
                  <a:pt x="13785" y="14820"/>
                </a:cubicBezTo>
                <a:cubicBezTo>
                  <a:pt x="13786" y="14826"/>
                  <a:pt x="13784" y="14830"/>
                  <a:pt x="13785" y="14836"/>
                </a:cubicBezTo>
                <a:cubicBezTo>
                  <a:pt x="13785" y="14837"/>
                  <a:pt x="13785" y="14839"/>
                  <a:pt x="13785" y="14841"/>
                </a:cubicBezTo>
                <a:cubicBezTo>
                  <a:pt x="13785" y="14955"/>
                  <a:pt x="13802" y="15070"/>
                  <a:pt x="13818" y="15095"/>
                </a:cubicBezTo>
                <a:cubicBezTo>
                  <a:pt x="13827" y="15108"/>
                  <a:pt x="13827" y="15131"/>
                  <a:pt x="13823" y="15158"/>
                </a:cubicBezTo>
                <a:cubicBezTo>
                  <a:pt x="13824" y="15173"/>
                  <a:pt x="13820" y="15187"/>
                  <a:pt x="13812" y="15195"/>
                </a:cubicBezTo>
                <a:cubicBezTo>
                  <a:pt x="13808" y="15209"/>
                  <a:pt x="13807" y="15224"/>
                  <a:pt x="13801" y="15237"/>
                </a:cubicBezTo>
                <a:cubicBezTo>
                  <a:pt x="13773" y="15296"/>
                  <a:pt x="13771" y="15377"/>
                  <a:pt x="13790" y="15443"/>
                </a:cubicBezTo>
                <a:cubicBezTo>
                  <a:pt x="13791" y="15446"/>
                  <a:pt x="13789" y="15445"/>
                  <a:pt x="13790" y="15448"/>
                </a:cubicBezTo>
                <a:cubicBezTo>
                  <a:pt x="13795" y="15462"/>
                  <a:pt x="13795" y="15479"/>
                  <a:pt x="13801" y="15490"/>
                </a:cubicBezTo>
                <a:cubicBezTo>
                  <a:pt x="13821" y="15520"/>
                  <a:pt x="13824" y="15552"/>
                  <a:pt x="13807" y="15580"/>
                </a:cubicBezTo>
                <a:cubicBezTo>
                  <a:pt x="13807" y="15581"/>
                  <a:pt x="13808" y="15590"/>
                  <a:pt x="13807" y="15591"/>
                </a:cubicBezTo>
                <a:cubicBezTo>
                  <a:pt x="13800" y="15612"/>
                  <a:pt x="13789" y="15670"/>
                  <a:pt x="13785" y="15723"/>
                </a:cubicBezTo>
                <a:cubicBezTo>
                  <a:pt x="13783" y="15747"/>
                  <a:pt x="13785" y="15762"/>
                  <a:pt x="13779" y="15775"/>
                </a:cubicBezTo>
                <a:cubicBezTo>
                  <a:pt x="13776" y="15801"/>
                  <a:pt x="13750" y="15807"/>
                  <a:pt x="13697" y="15807"/>
                </a:cubicBezTo>
                <a:cubicBezTo>
                  <a:pt x="13671" y="15807"/>
                  <a:pt x="13644" y="15810"/>
                  <a:pt x="13598" y="15807"/>
                </a:cubicBezTo>
                <a:cubicBezTo>
                  <a:pt x="13549" y="15804"/>
                  <a:pt x="13496" y="15802"/>
                  <a:pt x="13451" y="15807"/>
                </a:cubicBezTo>
                <a:cubicBezTo>
                  <a:pt x="13448" y="15807"/>
                  <a:pt x="13444" y="15806"/>
                  <a:pt x="13440" y="15807"/>
                </a:cubicBezTo>
                <a:cubicBezTo>
                  <a:pt x="13398" y="15811"/>
                  <a:pt x="13360" y="15818"/>
                  <a:pt x="13341" y="15828"/>
                </a:cubicBezTo>
                <a:cubicBezTo>
                  <a:pt x="13339" y="15829"/>
                  <a:pt x="13343" y="15832"/>
                  <a:pt x="13341" y="15833"/>
                </a:cubicBezTo>
                <a:cubicBezTo>
                  <a:pt x="13279" y="15867"/>
                  <a:pt x="13281" y="15871"/>
                  <a:pt x="13379" y="15907"/>
                </a:cubicBezTo>
                <a:cubicBezTo>
                  <a:pt x="13384" y="15909"/>
                  <a:pt x="13385" y="15917"/>
                  <a:pt x="13390" y="15918"/>
                </a:cubicBezTo>
                <a:cubicBezTo>
                  <a:pt x="13432" y="15922"/>
                  <a:pt x="13455" y="15937"/>
                  <a:pt x="13462" y="15960"/>
                </a:cubicBezTo>
                <a:cubicBezTo>
                  <a:pt x="13474" y="15970"/>
                  <a:pt x="13489" y="15974"/>
                  <a:pt x="13489" y="15981"/>
                </a:cubicBezTo>
                <a:cubicBezTo>
                  <a:pt x="13489" y="15997"/>
                  <a:pt x="13430" y="16059"/>
                  <a:pt x="13363" y="16123"/>
                </a:cubicBezTo>
                <a:cubicBezTo>
                  <a:pt x="13353" y="16135"/>
                  <a:pt x="13349" y="16142"/>
                  <a:pt x="13336" y="16155"/>
                </a:cubicBezTo>
                <a:cubicBezTo>
                  <a:pt x="13254" y="16237"/>
                  <a:pt x="13175" y="16337"/>
                  <a:pt x="13144" y="16387"/>
                </a:cubicBezTo>
                <a:cubicBezTo>
                  <a:pt x="13101" y="16469"/>
                  <a:pt x="13107" y="16469"/>
                  <a:pt x="13248" y="16456"/>
                </a:cubicBezTo>
                <a:cubicBezTo>
                  <a:pt x="13461" y="16436"/>
                  <a:pt x="13485" y="16514"/>
                  <a:pt x="13292" y="16609"/>
                </a:cubicBezTo>
                <a:cubicBezTo>
                  <a:pt x="13120" y="16694"/>
                  <a:pt x="13014" y="16859"/>
                  <a:pt x="13089" y="16931"/>
                </a:cubicBezTo>
                <a:cubicBezTo>
                  <a:pt x="13118" y="16959"/>
                  <a:pt x="13101" y="16992"/>
                  <a:pt x="13034" y="17047"/>
                </a:cubicBezTo>
                <a:cubicBezTo>
                  <a:pt x="12952" y="17114"/>
                  <a:pt x="12828" y="17438"/>
                  <a:pt x="12733" y="17764"/>
                </a:cubicBezTo>
                <a:cubicBezTo>
                  <a:pt x="12641" y="18097"/>
                  <a:pt x="12572" y="18431"/>
                  <a:pt x="12607" y="18503"/>
                </a:cubicBezTo>
                <a:cubicBezTo>
                  <a:pt x="12609" y="18506"/>
                  <a:pt x="12615" y="18506"/>
                  <a:pt x="12618" y="18508"/>
                </a:cubicBezTo>
                <a:cubicBezTo>
                  <a:pt x="12626" y="18513"/>
                  <a:pt x="12629" y="18526"/>
                  <a:pt x="12629" y="18535"/>
                </a:cubicBezTo>
                <a:cubicBezTo>
                  <a:pt x="12638" y="18555"/>
                  <a:pt x="12630" y="18571"/>
                  <a:pt x="12607" y="18587"/>
                </a:cubicBezTo>
                <a:cubicBezTo>
                  <a:pt x="12603" y="18593"/>
                  <a:pt x="12602" y="18592"/>
                  <a:pt x="12596" y="18598"/>
                </a:cubicBezTo>
                <a:cubicBezTo>
                  <a:pt x="12518" y="18681"/>
                  <a:pt x="12472" y="19048"/>
                  <a:pt x="12460" y="19395"/>
                </a:cubicBezTo>
                <a:cubicBezTo>
                  <a:pt x="12460" y="19415"/>
                  <a:pt x="12454" y="19432"/>
                  <a:pt x="12454" y="19453"/>
                </a:cubicBezTo>
                <a:cubicBezTo>
                  <a:pt x="12453" y="19490"/>
                  <a:pt x="12454" y="19522"/>
                  <a:pt x="12454" y="19558"/>
                </a:cubicBezTo>
                <a:cubicBezTo>
                  <a:pt x="12455" y="19615"/>
                  <a:pt x="12458" y="19674"/>
                  <a:pt x="12460" y="19722"/>
                </a:cubicBezTo>
                <a:cubicBezTo>
                  <a:pt x="12470" y="19936"/>
                  <a:pt x="12500" y="20090"/>
                  <a:pt x="12553" y="20075"/>
                </a:cubicBezTo>
                <a:cubicBezTo>
                  <a:pt x="12574" y="20067"/>
                  <a:pt x="12584" y="20068"/>
                  <a:pt x="12596" y="20075"/>
                </a:cubicBezTo>
                <a:cubicBezTo>
                  <a:pt x="12600" y="20076"/>
                  <a:pt x="12603" y="20079"/>
                  <a:pt x="12607" y="20081"/>
                </a:cubicBezTo>
                <a:cubicBezTo>
                  <a:pt x="12610" y="20085"/>
                  <a:pt x="12616" y="20087"/>
                  <a:pt x="12618" y="20091"/>
                </a:cubicBezTo>
                <a:cubicBezTo>
                  <a:pt x="12634" y="20113"/>
                  <a:pt x="12630" y="20149"/>
                  <a:pt x="12591" y="20181"/>
                </a:cubicBezTo>
                <a:cubicBezTo>
                  <a:pt x="12544" y="20231"/>
                  <a:pt x="12530" y="20280"/>
                  <a:pt x="12547" y="20376"/>
                </a:cubicBezTo>
                <a:cubicBezTo>
                  <a:pt x="12556" y="20417"/>
                  <a:pt x="12572" y="20466"/>
                  <a:pt x="12596" y="20524"/>
                </a:cubicBezTo>
                <a:cubicBezTo>
                  <a:pt x="12631" y="20607"/>
                  <a:pt x="12662" y="20649"/>
                  <a:pt x="12700" y="20666"/>
                </a:cubicBezTo>
                <a:cubicBezTo>
                  <a:pt x="12716" y="20671"/>
                  <a:pt x="12731" y="20676"/>
                  <a:pt x="12750" y="20677"/>
                </a:cubicBezTo>
                <a:cubicBezTo>
                  <a:pt x="12862" y="20673"/>
                  <a:pt x="12996" y="20579"/>
                  <a:pt x="13106" y="20460"/>
                </a:cubicBezTo>
                <a:cubicBezTo>
                  <a:pt x="13133" y="20427"/>
                  <a:pt x="13158" y="20397"/>
                  <a:pt x="13188" y="20355"/>
                </a:cubicBezTo>
                <a:cubicBezTo>
                  <a:pt x="13211" y="20323"/>
                  <a:pt x="13226" y="20301"/>
                  <a:pt x="13243" y="20276"/>
                </a:cubicBezTo>
                <a:cubicBezTo>
                  <a:pt x="13296" y="20181"/>
                  <a:pt x="13328" y="20087"/>
                  <a:pt x="13314" y="20012"/>
                </a:cubicBezTo>
                <a:cubicBezTo>
                  <a:pt x="13297" y="19926"/>
                  <a:pt x="13301" y="19869"/>
                  <a:pt x="13325" y="19854"/>
                </a:cubicBezTo>
                <a:cubicBezTo>
                  <a:pt x="13339" y="19844"/>
                  <a:pt x="13361" y="19846"/>
                  <a:pt x="13390" y="19869"/>
                </a:cubicBezTo>
                <a:cubicBezTo>
                  <a:pt x="13396" y="19874"/>
                  <a:pt x="13401" y="19881"/>
                  <a:pt x="13407" y="19880"/>
                </a:cubicBezTo>
                <a:cubicBezTo>
                  <a:pt x="13412" y="19880"/>
                  <a:pt x="13417" y="19879"/>
                  <a:pt x="13423" y="19875"/>
                </a:cubicBezTo>
                <a:cubicBezTo>
                  <a:pt x="13459" y="19849"/>
                  <a:pt x="13510" y="19739"/>
                  <a:pt x="13604" y="19505"/>
                </a:cubicBezTo>
                <a:cubicBezTo>
                  <a:pt x="13759" y="19117"/>
                  <a:pt x="13796" y="18932"/>
                  <a:pt x="13735" y="18730"/>
                </a:cubicBezTo>
                <a:cubicBezTo>
                  <a:pt x="13727" y="18701"/>
                  <a:pt x="13716" y="18671"/>
                  <a:pt x="13703" y="18640"/>
                </a:cubicBezTo>
                <a:cubicBezTo>
                  <a:pt x="13651" y="18514"/>
                  <a:pt x="13657" y="18433"/>
                  <a:pt x="13697" y="18429"/>
                </a:cubicBezTo>
                <a:cubicBezTo>
                  <a:pt x="13709" y="18420"/>
                  <a:pt x="13725" y="18432"/>
                  <a:pt x="13752" y="18461"/>
                </a:cubicBezTo>
                <a:cubicBezTo>
                  <a:pt x="13765" y="18473"/>
                  <a:pt x="13780" y="18489"/>
                  <a:pt x="13796" y="18508"/>
                </a:cubicBezTo>
                <a:cubicBezTo>
                  <a:pt x="13838" y="18560"/>
                  <a:pt x="13862" y="18577"/>
                  <a:pt x="13878" y="18572"/>
                </a:cubicBezTo>
                <a:cubicBezTo>
                  <a:pt x="13884" y="18566"/>
                  <a:pt x="13888" y="18561"/>
                  <a:pt x="13894" y="18550"/>
                </a:cubicBezTo>
                <a:cubicBezTo>
                  <a:pt x="13900" y="18541"/>
                  <a:pt x="13909" y="18531"/>
                  <a:pt x="13916" y="18524"/>
                </a:cubicBezTo>
                <a:cubicBezTo>
                  <a:pt x="13932" y="18505"/>
                  <a:pt x="13950" y="18494"/>
                  <a:pt x="13971" y="18498"/>
                </a:cubicBezTo>
                <a:cubicBezTo>
                  <a:pt x="14004" y="18504"/>
                  <a:pt x="14055" y="18388"/>
                  <a:pt x="14113" y="18165"/>
                </a:cubicBezTo>
                <a:cubicBezTo>
                  <a:pt x="14162" y="17976"/>
                  <a:pt x="14220" y="17809"/>
                  <a:pt x="14239" y="17791"/>
                </a:cubicBezTo>
                <a:cubicBezTo>
                  <a:pt x="14244" y="17786"/>
                  <a:pt x="14257" y="17792"/>
                  <a:pt x="14277" y="17812"/>
                </a:cubicBezTo>
                <a:cubicBezTo>
                  <a:pt x="14278" y="17813"/>
                  <a:pt x="14282" y="17811"/>
                  <a:pt x="14283" y="17812"/>
                </a:cubicBezTo>
                <a:cubicBezTo>
                  <a:pt x="14286" y="17814"/>
                  <a:pt x="14298" y="17841"/>
                  <a:pt x="14305" y="17849"/>
                </a:cubicBezTo>
                <a:cubicBezTo>
                  <a:pt x="14320" y="17867"/>
                  <a:pt x="14342" y="17892"/>
                  <a:pt x="14360" y="17917"/>
                </a:cubicBezTo>
                <a:cubicBezTo>
                  <a:pt x="14363" y="17921"/>
                  <a:pt x="14358" y="17920"/>
                  <a:pt x="14360" y="17923"/>
                </a:cubicBezTo>
                <a:cubicBezTo>
                  <a:pt x="14362" y="17926"/>
                  <a:pt x="14369" y="17930"/>
                  <a:pt x="14371" y="17933"/>
                </a:cubicBezTo>
                <a:cubicBezTo>
                  <a:pt x="14413" y="17991"/>
                  <a:pt x="14453" y="18053"/>
                  <a:pt x="14502" y="18134"/>
                </a:cubicBezTo>
                <a:cubicBezTo>
                  <a:pt x="14929" y="18825"/>
                  <a:pt x="15211" y="19130"/>
                  <a:pt x="15592" y="19326"/>
                </a:cubicBezTo>
                <a:cubicBezTo>
                  <a:pt x="15709" y="19386"/>
                  <a:pt x="15788" y="19424"/>
                  <a:pt x="15844" y="19437"/>
                </a:cubicBezTo>
                <a:cubicBezTo>
                  <a:pt x="15882" y="19442"/>
                  <a:pt x="15916" y="19441"/>
                  <a:pt x="15942" y="19432"/>
                </a:cubicBezTo>
                <a:cubicBezTo>
                  <a:pt x="15956" y="19422"/>
                  <a:pt x="15966" y="19401"/>
                  <a:pt x="15975" y="19379"/>
                </a:cubicBezTo>
                <a:cubicBezTo>
                  <a:pt x="15999" y="19319"/>
                  <a:pt x="16006" y="19321"/>
                  <a:pt x="16068" y="19400"/>
                </a:cubicBezTo>
                <a:cubicBezTo>
                  <a:pt x="16146" y="19500"/>
                  <a:pt x="16520" y="19611"/>
                  <a:pt x="16638" y="19569"/>
                </a:cubicBezTo>
                <a:cubicBezTo>
                  <a:pt x="16707" y="19544"/>
                  <a:pt x="16703" y="19536"/>
                  <a:pt x="16594" y="19474"/>
                </a:cubicBezTo>
                <a:cubicBezTo>
                  <a:pt x="16524" y="19434"/>
                  <a:pt x="16495" y="19400"/>
                  <a:pt x="16501" y="19374"/>
                </a:cubicBezTo>
                <a:cubicBezTo>
                  <a:pt x="16503" y="19358"/>
                  <a:pt x="16517" y="19346"/>
                  <a:pt x="16544" y="19342"/>
                </a:cubicBezTo>
                <a:cubicBezTo>
                  <a:pt x="16563" y="19337"/>
                  <a:pt x="16586" y="19337"/>
                  <a:pt x="16616" y="19337"/>
                </a:cubicBezTo>
                <a:cubicBezTo>
                  <a:pt x="16669" y="19337"/>
                  <a:pt x="16714" y="19324"/>
                  <a:pt x="16714" y="19315"/>
                </a:cubicBezTo>
                <a:cubicBezTo>
                  <a:pt x="16714" y="19303"/>
                  <a:pt x="16709" y="19288"/>
                  <a:pt x="16703" y="19268"/>
                </a:cubicBezTo>
                <a:cubicBezTo>
                  <a:pt x="16699" y="19255"/>
                  <a:pt x="16688" y="19241"/>
                  <a:pt x="16681" y="19226"/>
                </a:cubicBezTo>
                <a:cubicBezTo>
                  <a:pt x="16678" y="19218"/>
                  <a:pt x="16680" y="19208"/>
                  <a:pt x="16676" y="19199"/>
                </a:cubicBezTo>
                <a:cubicBezTo>
                  <a:pt x="16603" y="19044"/>
                  <a:pt x="16445" y="18794"/>
                  <a:pt x="16314" y="18640"/>
                </a:cubicBezTo>
                <a:cubicBezTo>
                  <a:pt x="15810" y="18046"/>
                  <a:pt x="15504" y="17726"/>
                  <a:pt x="15427" y="17706"/>
                </a:cubicBezTo>
                <a:cubicBezTo>
                  <a:pt x="15365" y="17691"/>
                  <a:pt x="15356" y="17670"/>
                  <a:pt x="15389" y="17632"/>
                </a:cubicBezTo>
                <a:cubicBezTo>
                  <a:pt x="15422" y="17594"/>
                  <a:pt x="15402" y="17541"/>
                  <a:pt x="15301" y="17411"/>
                </a:cubicBezTo>
                <a:cubicBezTo>
                  <a:pt x="15198" y="17278"/>
                  <a:pt x="15125" y="17223"/>
                  <a:pt x="15000" y="17200"/>
                </a:cubicBezTo>
                <a:cubicBezTo>
                  <a:pt x="14958" y="17192"/>
                  <a:pt x="14914" y="17190"/>
                  <a:pt x="14858" y="17189"/>
                </a:cubicBezTo>
                <a:cubicBezTo>
                  <a:pt x="14692" y="17184"/>
                  <a:pt x="14651" y="17120"/>
                  <a:pt x="14781" y="17063"/>
                </a:cubicBezTo>
                <a:cubicBezTo>
                  <a:pt x="14902" y="17010"/>
                  <a:pt x="14839" y="16940"/>
                  <a:pt x="14699" y="16973"/>
                </a:cubicBezTo>
                <a:cubicBezTo>
                  <a:pt x="14569" y="17005"/>
                  <a:pt x="14551" y="16934"/>
                  <a:pt x="14672" y="16857"/>
                </a:cubicBezTo>
                <a:lnTo>
                  <a:pt x="14781" y="16788"/>
                </a:lnTo>
                <a:lnTo>
                  <a:pt x="14683" y="16751"/>
                </a:lnTo>
                <a:cubicBezTo>
                  <a:pt x="14610" y="16725"/>
                  <a:pt x="14602" y="16710"/>
                  <a:pt x="14639" y="16667"/>
                </a:cubicBezTo>
                <a:cubicBezTo>
                  <a:pt x="14654" y="16649"/>
                  <a:pt x="14657" y="16633"/>
                  <a:pt x="14650" y="16614"/>
                </a:cubicBezTo>
                <a:lnTo>
                  <a:pt x="14622" y="16583"/>
                </a:lnTo>
                <a:cubicBezTo>
                  <a:pt x="14596" y="16556"/>
                  <a:pt x="14570" y="16534"/>
                  <a:pt x="14546" y="16509"/>
                </a:cubicBezTo>
                <a:cubicBezTo>
                  <a:pt x="14545" y="16508"/>
                  <a:pt x="14547" y="16504"/>
                  <a:pt x="14546" y="16503"/>
                </a:cubicBezTo>
                <a:cubicBezTo>
                  <a:pt x="14468" y="16443"/>
                  <a:pt x="14403" y="16373"/>
                  <a:pt x="14403" y="16350"/>
                </a:cubicBezTo>
                <a:cubicBezTo>
                  <a:pt x="14403" y="16339"/>
                  <a:pt x="14394" y="16321"/>
                  <a:pt x="14382" y="16298"/>
                </a:cubicBezTo>
                <a:cubicBezTo>
                  <a:pt x="14376" y="16289"/>
                  <a:pt x="14370" y="16279"/>
                  <a:pt x="14365" y="16271"/>
                </a:cubicBezTo>
                <a:cubicBezTo>
                  <a:pt x="14352" y="16250"/>
                  <a:pt x="14338" y="16229"/>
                  <a:pt x="14321" y="16208"/>
                </a:cubicBezTo>
                <a:cubicBezTo>
                  <a:pt x="14231" y="16097"/>
                  <a:pt x="14277" y="16043"/>
                  <a:pt x="14403" y="16108"/>
                </a:cubicBezTo>
                <a:cubicBezTo>
                  <a:pt x="14466" y="16140"/>
                  <a:pt x="14486" y="16138"/>
                  <a:pt x="14486" y="16097"/>
                </a:cubicBezTo>
                <a:cubicBezTo>
                  <a:pt x="14486" y="16068"/>
                  <a:pt x="14437" y="16021"/>
                  <a:pt x="14382" y="15997"/>
                </a:cubicBezTo>
                <a:cubicBezTo>
                  <a:pt x="14370" y="15992"/>
                  <a:pt x="14364" y="15988"/>
                  <a:pt x="14354" y="15981"/>
                </a:cubicBezTo>
                <a:cubicBezTo>
                  <a:pt x="14319" y="15967"/>
                  <a:pt x="14305" y="15955"/>
                  <a:pt x="14305" y="15939"/>
                </a:cubicBezTo>
                <a:cubicBezTo>
                  <a:pt x="14298" y="15928"/>
                  <a:pt x="14292" y="15916"/>
                  <a:pt x="14294" y="15907"/>
                </a:cubicBezTo>
                <a:cubicBezTo>
                  <a:pt x="14300" y="15881"/>
                  <a:pt x="14265" y="15851"/>
                  <a:pt x="14217" y="15844"/>
                </a:cubicBezTo>
                <a:cubicBezTo>
                  <a:pt x="14169" y="15837"/>
                  <a:pt x="14111" y="15811"/>
                  <a:pt x="14091" y="15786"/>
                </a:cubicBezTo>
                <a:cubicBezTo>
                  <a:pt x="14028" y="15709"/>
                  <a:pt x="14002" y="15539"/>
                  <a:pt x="14047" y="15511"/>
                </a:cubicBezTo>
                <a:cubicBezTo>
                  <a:pt x="14048" y="15511"/>
                  <a:pt x="14046" y="15506"/>
                  <a:pt x="14047" y="15506"/>
                </a:cubicBezTo>
                <a:cubicBezTo>
                  <a:pt x="14048" y="15501"/>
                  <a:pt x="14051" y="15495"/>
                  <a:pt x="14053" y="15490"/>
                </a:cubicBezTo>
                <a:cubicBezTo>
                  <a:pt x="14057" y="15477"/>
                  <a:pt x="14071" y="15404"/>
                  <a:pt x="14080" y="15369"/>
                </a:cubicBezTo>
                <a:cubicBezTo>
                  <a:pt x="14077" y="15315"/>
                  <a:pt x="14086" y="15250"/>
                  <a:pt x="14097" y="15221"/>
                </a:cubicBezTo>
                <a:cubicBezTo>
                  <a:pt x="14125" y="15143"/>
                  <a:pt x="14195" y="14798"/>
                  <a:pt x="14245" y="14483"/>
                </a:cubicBezTo>
                <a:cubicBezTo>
                  <a:pt x="14263" y="14370"/>
                  <a:pt x="14286" y="14210"/>
                  <a:pt x="14310" y="14076"/>
                </a:cubicBezTo>
                <a:cubicBezTo>
                  <a:pt x="14331" y="13927"/>
                  <a:pt x="14347" y="13787"/>
                  <a:pt x="14354" y="13675"/>
                </a:cubicBezTo>
                <a:cubicBezTo>
                  <a:pt x="14354" y="13635"/>
                  <a:pt x="14357" y="13591"/>
                  <a:pt x="14354" y="13565"/>
                </a:cubicBezTo>
                <a:cubicBezTo>
                  <a:pt x="14334" y="13422"/>
                  <a:pt x="14378" y="13207"/>
                  <a:pt x="14442" y="13137"/>
                </a:cubicBezTo>
                <a:cubicBezTo>
                  <a:pt x="14445" y="13134"/>
                  <a:pt x="14456" y="13141"/>
                  <a:pt x="14464" y="13148"/>
                </a:cubicBezTo>
                <a:cubicBezTo>
                  <a:pt x="14464" y="13148"/>
                  <a:pt x="14464" y="13153"/>
                  <a:pt x="14464" y="13153"/>
                </a:cubicBezTo>
                <a:cubicBezTo>
                  <a:pt x="14465" y="13153"/>
                  <a:pt x="14464" y="13158"/>
                  <a:pt x="14464" y="13158"/>
                </a:cubicBezTo>
                <a:cubicBezTo>
                  <a:pt x="14477" y="13173"/>
                  <a:pt x="14499" y="13197"/>
                  <a:pt x="14518" y="13227"/>
                </a:cubicBezTo>
                <a:cubicBezTo>
                  <a:pt x="14554" y="13283"/>
                  <a:pt x="14598" y="13354"/>
                  <a:pt x="14644" y="13443"/>
                </a:cubicBezTo>
                <a:cubicBezTo>
                  <a:pt x="14674" y="13501"/>
                  <a:pt x="14699" y="13554"/>
                  <a:pt x="14726" y="13602"/>
                </a:cubicBezTo>
                <a:cubicBezTo>
                  <a:pt x="14736" y="13617"/>
                  <a:pt x="14749" y="13629"/>
                  <a:pt x="14759" y="13644"/>
                </a:cubicBezTo>
                <a:cubicBezTo>
                  <a:pt x="14783" y="13682"/>
                  <a:pt x="14812" y="13722"/>
                  <a:pt x="14841" y="13760"/>
                </a:cubicBezTo>
                <a:cubicBezTo>
                  <a:pt x="14855" y="13779"/>
                  <a:pt x="14870" y="13799"/>
                  <a:pt x="14885" y="13818"/>
                </a:cubicBezTo>
                <a:cubicBezTo>
                  <a:pt x="14982" y="13936"/>
                  <a:pt x="15113" y="14071"/>
                  <a:pt x="15329" y="14282"/>
                </a:cubicBezTo>
                <a:cubicBezTo>
                  <a:pt x="15609" y="14555"/>
                  <a:pt x="15838" y="14789"/>
                  <a:pt x="15838" y="14804"/>
                </a:cubicBezTo>
                <a:cubicBezTo>
                  <a:pt x="15838" y="14819"/>
                  <a:pt x="15913" y="14924"/>
                  <a:pt x="16008" y="15037"/>
                </a:cubicBezTo>
                <a:cubicBezTo>
                  <a:pt x="16061" y="15100"/>
                  <a:pt x="16145" y="15211"/>
                  <a:pt x="16232" y="15327"/>
                </a:cubicBezTo>
                <a:cubicBezTo>
                  <a:pt x="16300" y="15419"/>
                  <a:pt x="16374" y="15515"/>
                  <a:pt x="16435" y="15601"/>
                </a:cubicBezTo>
                <a:cubicBezTo>
                  <a:pt x="16605" y="15844"/>
                  <a:pt x="16758" y="16015"/>
                  <a:pt x="16922" y="16150"/>
                </a:cubicBezTo>
                <a:cubicBezTo>
                  <a:pt x="16953" y="16175"/>
                  <a:pt x="16984" y="16202"/>
                  <a:pt x="17015" y="16224"/>
                </a:cubicBezTo>
                <a:cubicBezTo>
                  <a:pt x="17059" y="16255"/>
                  <a:pt x="17100" y="16280"/>
                  <a:pt x="17147" y="16308"/>
                </a:cubicBezTo>
                <a:cubicBezTo>
                  <a:pt x="17158" y="16314"/>
                  <a:pt x="17169" y="16323"/>
                  <a:pt x="17180" y="16329"/>
                </a:cubicBezTo>
                <a:cubicBezTo>
                  <a:pt x="17212" y="16347"/>
                  <a:pt x="17244" y="16365"/>
                  <a:pt x="17278" y="16382"/>
                </a:cubicBezTo>
                <a:cubicBezTo>
                  <a:pt x="17340" y="16412"/>
                  <a:pt x="17386" y="16434"/>
                  <a:pt x="17426" y="16451"/>
                </a:cubicBezTo>
                <a:cubicBezTo>
                  <a:pt x="17491" y="16475"/>
                  <a:pt x="17530" y="16476"/>
                  <a:pt x="17563" y="16466"/>
                </a:cubicBezTo>
                <a:cubicBezTo>
                  <a:pt x="17567" y="16455"/>
                  <a:pt x="17570" y="16442"/>
                  <a:pt x="17563" y="16419"/>
                </a:cubicBezTo>
                <a:cubicBezTo>
                  <a:pt x="17528" y="16290"/>
                  <a:pt x="17628" y="16285"/>
                  <a:pt x="17678" y="16414"/>
                </a:cubicBezTo>
                <a:cubicBezTo>
                  <a:pt x="17699" y="16467"/>
                  <a:pt x="17712" y="16494"/>
                  <a:pt x="17738" y="16509"/>
                </a:cubicBezTo>
                <a:cubicBezTo>
                  <a:pt x="17742" y="16511"/>
                  <a:pt x="17751" y="16513"/>
                  <a:pt x="17755" y="16514"/>
                </a:cubicBezTo>
                <a:cubicBezTo>
                  <a:pt x="17757" y="16514"/>
                  <a:pt x="17759" y="16514"/>
                  <a:pt x="17760" y="16514"/>
                </a:cubicBezTo>
                <a:cubicBezTo>
                  <a:pt x="17779" y="16519"/>
                  <a:pt x="17804" y="16522"/>
                  <a:pt x="17831" y="16524"/>
                </a:cubicBezTo>
                <a:cubicBezTo>
                  <a:pt x="17848" y="16524"/>
                  <a:pt x="17864" y="16520"/>
                  <a:pt x="17886" y="16519"/>
                </a:cubicBezTo>
                <a:lnTo>
                  <a:pt x="18045" y="16509"/>
                </a:lnTo>
                <a:lnTo>
                  <a:pt x="18045" y="16292"/>
                </a:lnTo>
                <a:cubicBezTo>
                  <a:pt x="18045" y="16230"/>
                  <a:pt x="18042" y="16179"/>
                  <a:pt x="18034" y="16134"/>
                </a:cubicBezTo>
                <a:cubicBezTo>
                  <a:pt x="18025" y="16099"/>
                  <a:pt x="18008" y="16061"/>
                  <a:pt x="17996" y="16023"/>
                </a:cubicBezTo>
                <a:cubicBezTo>
                  <a:pt x="17992" y="16017"/>
                  <a:pt x="17990" y="16012"/>
                  <a:pt x="17985" y="16007"/>
                </a:cubicBezTo>
                <a:cubicBezTo>
                  <a:pt x="17950" y="15968"/>
                  <a:pt x="17926" y="15911"/>
                  <a:pt x="17935" y="15886"/>
                </a:cubicBezTo>
                <a:cubicBezTo>
                  <a:pt x="17938" y="15879"/>
                  <a:pt x="17936" y="15872"/>
                  <a:pt x="17935" y="15860"/>
                </a:cubicBezTo>
                <a:cubicBezTo>
                  <a:pt x="17875" y="15714"/>
                  <a:pt x="17795" y="15565"/>
                  <a:pt x="17705" y="15417"/>
                </a:cubicBezTo>
                <a:cubicBezTo>
                  <a:pt x="17444" y="15019"/>
                  <a:pt x="16988" y="14414"/>
                  <a:pt x="16424" y="13749"/>
                </a:cubicBezTo>
                <a:cubicBezTo>
                  <a:pt x="16172" y="13451"/>
                  <a:pt x="16303" y="13473"/>
                  <a:pt x="16670" y="13786"/>
                </a:cubicBezTo>
                <a:cubicBezTo>
                  <a:pt x="16854" y="13944"/>
                  <a:pt x="17035" y="14067"/>
                  <a:pt x="17070" y="14061"/>
                </a:cubicBezTo>
                <a:cubicBezTo>
                  <a:pt x="17108" y="14055"/>
                  <a:pt x="17134" y="14083"/>
                  <a:pt x="17141" y="14129"/>
                </a:cubicBezTo>
                <a:cubicBezTo>
                  <a:pt x="17154" y="14212"/>
                  <a:pt x="17416" y="14407"/>
                  <a:pt x="17727" y="14583"/>
                </a:cubicBezTo>
                <a:cubicBezTo>
                  <a:pt x="17831" y="14642"/>
                  <a:pt x="17937" y="14696"/>
                  <a:pt x="18045" y="14746"/>
                </a:cubicBezTo>
                <a:cubicBezTo>
                  <a:pt x="18209" y="14821"/>
                  <a:pt x="18338" y="14870"/>
                  <a:pt x="18401" y="14889"/>
                </a:cubicBezTo>
                <a:cubicBezTo>
                  <a:pt x="18401" y="14889"/>
                  <a:pt x="18400" y="14894"/>
                  <a:pt x="18401" y="14894"/>
                </a:cubicBezTo>
                <a:cubicBezTo>
                  <a:pt x="18430" y="14897"/>
                  <a:pt x="18468" y="14909"/>
                  <a:pt x="18505" y="14921"/>
                </a:cubicBezTo>
                <a:cubicBezTo>
                  <a:pt x="18538" y="14930"/>
                  <a:pt x="18579" y="14943"/>
                  <a:pt x="18625" y="14963"/>
                </a:cubicBezTo>
                <a:cubicBezTo>
                  <a:pt x="18883" y="15072"/>
                  <a:pt x="19188" y="15153"/>
                  <a:pt x="19244" y="15132"/>
                </a:cubicBezTo>
                <a:cubicBezTo>
                  <a:pt x="19274" y="15121"/>
                  <a:pt x="19316" y="15137"/>
                  <a:pt x="19343" y="15169"/>
                </a:cubicBezTo>
                <a:cubicBezTo>
                  <a:pt x="19349" y="15176"/>
                  <a:pt x="19357" y="15178"/>
                  <a:pt x="19365" y="15184"/>
                </a:cubicBezTo>
                <a:cubicBezTo>
                  <a:pt x="19370" y="15188"/>
                  <a:pt x="19378" y="15192"/>
                  <a:pt x="19386" y="15195"/>
                </a:cubicBezTo>
                <a:cubicBezTo>
                  <a:pt x="19393" y="15198"/>
                  <a:pt x="19400" y="15203"/>
                  <a:pt x="19408" y="15205"/>
                </a:cubicBezTo>
                <a:cubicBezTo>
                  <a:pt x="19414" y="15207"/>
                  <a:pt x="19424" y="15210"/>
                  <a:pt x="19430" y="15211"/>
                </a:cubicBezTo>
                <a:cubicBezTo>
                  <a:pt x="19464" y="15218"/>
                  <a:pt x="19505" y="15220"/>
                  <a:pt x="19556" y="15216"/>
                </a:cubicBezTo>
                <a:cubicBezTo>
                  <a:pt x="19589" y="15214"/>
                  <a:pt x="19617" y="15209"/>
                  <a:pt x="19638" y="15205"/>
                </a:cubicBezTo>
                <a:cubicBezTo>
                  <a:pt x="19646" y="15204"/>
                  <a:pt x="19648" y="15202"/>
                  <a:pt x="19655" y="15200"/>
                </a:cubicBezTo>
                <a:cubicBezTo>
                  <a:pt x="19669" y="15196"/>
                  <a:pt x="19683" y="15191"/>
                  <a:pt x="19693" y="15184"/>
                </a:cubicBezTo>
                <a:cubicBezTo>
                  <a:pt x="19694" y="15184"/>
                  <a:pt x="19699" y="15184"/>
                  <a:pt x="19699" y="15184"/>
                </a:cubicBezTo>
                <a:cubicBezTo>
                  <a:pt x="19707" y="15178"/>
                  <a:pt x="19709" y="15166"/>
                  <a:pt x="19715" y="15158"/>
                </a:cubicBezTo>
                <a:cubicBezTo>
                  <a:pt x="19719" y="15148"/>
                  <a:pt x="19720" y="15139"/>
                  <a:pt x="19720" y="15126"/>
                </a:cubicBezTo>
                <a:cubicBezTo>
                  <a:pt x="19721" y="15083"/>
                  <a:pt x="19736" y="15026"/>
                  <a:pt x="19753" y="15000"/>
                </a:cubicBezTo>
                <a:cubicBezTo>
                  <a:pt x="19761" y="14988"/>
                  <a:pt x="19763" y="14972"/>
                  <a:pt x="19759" y="14947"/>
                </a:cubicBezTo>
                <a:cubicBezTo>
                  <a:pt x="19758" y="14943"/>
                  <a:pt x="19754" y="14934"/>
                  <a:pt x="19753" y="14931"/>
                </a:cubicBezTo>
                <a:cubicBezTo>
                  <a:pt x="19748" y="14904"/>
                  <a:pt x="19741" y="14875"/>
                  <a:pt x="19726" y="14847"/>
                </a:cubicBezTo>
                <a:cubicBezTo>
                  <a:pt x="19694" y="14789"/>
                  <a:pt x="19621" y="14646"/>
                  <a:pt x="19562" y="14530"/>
                </a:cubicBezTo>
                <a:cubicBezTo>
                  <a:pt x="19405" y="14219"/>
                  <a:pt x="19228" y="14070"/>
                  <a:pt x="18587" y="13681"/>
                </a:cubicBezTo>
                <a:cubicBezTo>
                  <a:pt x="18269" y="13488"/>
                  <a:pt x="17968" y="13290"/>
                  <a:pt x="17919" y="13248"/>
                </a:cubicBezTo>
                <a:cubicBezTo>
                  <a:pt x="17889" y="13222"/>
                  <a:pt x="17868" y="13205"/>
                  <a:pt x="17859" y="13185"/>
                </a:cubicBezTo>
                <a:cubicBezTo>
                  <a:pt x="17851" y="13166"/>
                  <a:pt x="17854" y="13148"/>
                  <a:pt x="17864" y="13137"/>
                </a:cubicBezTo>
                <a:cubicBezTo>
                  <a:pt x="17868" y="13134"/>
                  <a:pt x="17876" y="13134"/>
                  <a:pt x="17881" y="13132"/>
                </a:cubicBezTo>
                <a:cubicBezTo>
                  <a:pt x="17898" y="13124"/>
                  <a:pt x="17922" y="13121"/>
                  <a:pt x="17957" y="13127"/>
                </a:cubicBezTo>
                <a:cubicBezTo>
                  <a:pt x="17976" y="13130"/>
                  <a:pt x="17999" y="13135"/>
                  <a:pt x="18023" y="13143"/>
                </a:cubicBezTo>
                <a:cubicBezTo>
                  <a:pt x="18084" y="13164"/>
                  <a:pt x="18125" y="13164"/>
                  <a:pt x="18154" y="13153"/>
                </a:cubicBezTo>
                <a:cubicBezTo>
                  <a:pt x="18160" y="13150"/>
                  <a:pt x="18168" y="13148"/>
                  <a:pt x="18171" y="13143"/>
                </a:cubicBezTo>
                <a:cubicBezTo>
                  <a:pt x="18174" y="13138"/>
                  <a:pt x="18180" y="13133"/>
                  <a:pt x="18187" y="13132"/>
                </a:cubicBezTo>
                <a:cubicBezTo>
                  <a:pt x="18211" y="13120"/>
                  <a:pt x="18238" y="13137"/>
                  <a:pt x="18269" y="13179"/>
                </a:cubicBezTo>
                <a:cubicBezTo>
                  <a:pt x="18273" y="13184"/>
                  <a:pt x="18286" y="13189"/>
                  <a:pt x="18291" y="13195"/>
                </a:cubicBezTo>
                <a:cubicBezTo>
                  <a:pt x="18302" y="13203"/>
                  <a:pt x="18312" y="13205"/>
                  <a:pt x="18324" y="13216"/>
                </a:cubicBezTo>
                <a:cubicBezTo>
                  <a:pt x="18390" y="13277"/>
                  <a:pt x="18455" y="13329"/>
                  <a:pt x="18532" y="13375"/>
                </a:cubicBezTo>
                <a:cubicBezTo>
                  <a:pt x="18638" y="13431"/>
                  <a:pt x="18770" y="13483"/>
                  <a:pt x="18899" y="13522"/>
                </a:cubicBezTo>
                <a:cubicBezTo>
                  <a:pt x="18906" y="13524"/>
                  <a:pt x="18909" y="13527"/>
                  <a:pt x="18916" y="13528"/>
                </a:cubicBezTo>
                <a:cubicBezTo>
                  <a:pt x="19169" y="13593"/>
                  <a:pt x="19497" y="13623"/>
                  <a:pt x="19956" y="13633"/>
                </a:cubicBezTo>
                <a:cubicBezTo>
                  <a:pt x="20351" y="13642"/>
                  <a:pt x="20734" y="13640"/>
                  <a:pt x="20805" y="13628"/>
                </a:cubicBezTo>
                <a:cubicBezTo>
                  <a:pt x="20865" y="13617"/>
                  <a:pt x="20897" y="13609"/>
                  <a:pt x="20914" y="13586"/>
                </a:cubicBezTo>
                <a:cubicBezTo>
                  <a:pt x="20919" y="13581"/>
                  <a:pt x="20922" y="13573"/>
                  <a:pt x="20925" y="13565"/>
                </a:cubicBezTo>
                <a:cubicBezTo>
                  <a:pt x="20928" y="13556"/>
                  <a:pt x="20929" y="13545"/>
                  <a:pt x="20931" y="13533"/>
                </a:cubicBezTo>
                <a:cubicBezTo>
                  <a:pt x="20932" y="13525"/>
                  <a:pt x="20930" y="13516"/>
                  <a:pt x="20931" y="13507"/>
                </a:cubicBezTo>
                <a:cubicBezTo>
                  <a:pt x="20932" y="13493"/>
                  <a:pt x="20931" y="13481"/>
                  <a:pt x="20931" y="13464"/>
                </a:cubicBezTo>
                <a:cubicBezTo>
                  <a:pt x="20931" y="13454"/>
                  <a:pt x="20931" y="13447"/>
                  <a:pt x="20931" y="13438"/>
                </a:cubicBezTo>
                <a:cubicBezTo>
                  <a:pt x="20927" y="13370"/>
                  <a:pt x="20902" y="13308"/>
                  <a:pt x="20848" y="13238"/>
                </a:cubicBezTo>
                <a:cubicBezTo>
                  <a:pt x="20834" y="13229"/>
                  <a:pt x="20824" y="13218"/>
                  <a:pt x="20805" y="13211"/>
                </a:cubicBezTo>
                <a:cubicBezTo>
                  <a:pt x="20767" y="13198"/>
                  <a:pt x="20738" y="13173"/>
                  <a:pt x="20744" y="13153"/>
                </a:cubicBezTo>
                <a:cubicBezTo>
                  <a:pt x="20759" y="13103"/>
                  <a:pt x="20481" y="12912"/>
                  <a:pt x="19879" y="12562"/>
                </a:cubicBezTo>
                <a:cubicBezTo>
                  <a:pt x="19627" y="12416"/>
                  <a:pt x="19443" y="12323"/>
                  <a:pt x="19282" y="12251"/>
                </a:cubicBezTo>
                <a:cubicBezTo>
                  <a:pt x="19218" y="12224"/>
                  <a:pt x="19153" y="12192"/>
                  <a:pt x="19096" y="12172"/>
                </a:cubicBezTo>
                <a:cubicBezTo>
                  <a:pt x="19028" y="12149"/>
                  <a:pt x="18966" y="12134"/>
                  <a:pt x="18905" y="12119"/>
                </a:cubicBezTo>
                <a:cubicBezTo>
                  <a:pt x="18839" y="12107"/>
                  <a:pt x="18774" y="12101"/>
                  <a:pt x="18707" y="12098"/>
                </a:cubicBezTo>
                <a:cubicBezTo>
                  <a:pt x="18532" y="12091"/>
                  <a:pt x="18491" y="12076"/>
                  <a:pt x="18499" y="12029"/>
                </a:cubicBezTo>
                <a:cubicBezTo>
                  <a:pt x="18504" y="11998"/>
                  <a:pt x="18390" y="11935"/>
                  <a:pt x="18242" y="11871"/>
                </a:cubicBezTo>
                <a:cubicBezTo>
                  <a:pt x="18171" y="11843"/>
                  <a:pt x="18100" y="11812"/>
                  <a:pt x="18023" y="11787"/>
                </a:cubicBezTo>
                <a:cubicBezTo>
                  <a:pt x="17988" y="11775"/>
                  <a:pt x="17979" y="11772"/>
                  <a:pt x="17946" y="11760"/>
                </a:cubicBezTo>
                <a:cubicBezTo>
                  <a:pt x="17876" y="11738"/>
                  <a:pt x="17810" y="11719"/>
                  <a:pt x="17749" y="11707"/>
                </a:cubicBezTo>
                <a:cubicBezTo>
                  <a:pt x="17415" y="11640"/>
                  <a:pt x="17453" y="11533"/>
                  <a:pt x="17815" y="11533"/>
                </a:cubicBezTo>
                <a:lnTo>
                  <a:pt x="17837" y="11533"/>
                </a:lnTo>
                <a:lnTo>
                  <a:pt x="18083" y="11533"/>
                </a:lnTo>
                <a:lnTo>
                  <a:pt x="18028" y="11481"/>
                </a:lnTo>
                <a:lnTo>
                  <a:pt x="17979" y="11428"/>
                </a:lnTo>
                <a:cubicBezTo>
                  <a:pt x="17724" y="11164"/>
                  <a:pt x="17744" y="10978"/>
                  <a:pt x="18001" y="11217"/>
                </a:cubicBezTo>
                <a:cubicBezTo>
                  <a:pt x="18073" y="11284"/>
                  <a:pt x="18132" y="11336"/>
                  <a:pt x="18187" y="11375"/>
                </a:cubicBezTo>
                <a:cubicBezTo>
                  <a:pt x="18243" y="11413"/>
                  <a:pt x="18292" y="11444"/>
                  <a:pt x="18351" y="11460"/>
                </a:cubicBezTo>
                <a:cubicBezTo>
                  <a:pt x="18469" y="11493"/>
                  <a:pt x="18621" y="11483"/>
                  <a:pt x="18877" y="11460"/>
                </a:cubicBezTo>
                <a:cubicBezTo>
                  <a:pt x="19485" y="11404"/>
                  <a:pt x="19550" y="11385"/>
                  <a:pt x="19523" y="11306"/>
                </a:cubicBezTo>
                <a:cubicBezTo>
                  <a:pt x="19500" y="11238"/>
                  <a:pt x="19484" y="11173"/>
                  <a:pt x="19463" y="11101"/>
                </a:cubicBezTo>
                <a:cubicBezTo>
                  <a:pt x="19407" y="10933"/>
                  <a:pt x="19349" y="10711"/>
                  <a:pt x="19365" y="10684"/>
                </a:cubicBezTo>
                <a:cubicBezTo>
                  <a:pt x="19368" y="10679"/>
                  <a:pt x="19372" y="10676"/>
                  <a:pt x="19375" y="10673"/>
                </a:cubicBezTo>
                <a:cubicBezTo>
                  <a:pt x="19384" y="10667"/>
                  <a:pt x="19394" y="10664"/>
                  <a:pt x="19408" y="10668"/>
                </a:cubicBezTo>
                <a:cubicBezTo>
                  <a:pt x="19451" y="10678"/>
                  <a:pt x="19515" y="10730"/>
                  <a:pt x="19578" y="10805"/>
                </a:cubicBezTo>
                <a:cubicBezTo>
                  <a:pt x="19611" y="10843"/>
                  <a:pt x="19646" y="10890"/>
                  <a:pt x="19682" y="10942"/>
                </a:cubicBezTo>
                <a:cubicBezTo>
                  <a:pt x="19728" y="11009"/>
                  <a:pt x="19775" y="11070"/>
                  <a:pt x="19819" y="11117"/>
                </a:cubicBezTo>
                <a:cubicBezTo>
                  <a:pt x="19821" y="11119"/>
                  <a:pt x="19828" y="11119"/>
                  <a:pt x="19830" y="11122"/>
                </a:cubicBezTo>
                <a:cubicBezTo>
                  <a:pt x="19867" y="11161"/>
                  <a:pt x="19896" y="11187"/>
                  <a:pt x="19923" y="11206"/>
                </a:cubicBezTo>
                <a:cubicBezTo>
                  <a:pt x="19933" y="11212"/>
                  <a:pt x="19942" y="11217"/>
                  <a:pt x="19950" y="11222"/>
                </a:cubicBezTo>
                <a:cubicBezTo>
                  <a:pt x="19999" y="11246"/>
                  <a:pt x="20014" y="11218"/>
                  <a:pt x="19956" y="11111"/>
                </a:cubicBezTo>
                <a:cubicBezTo>
                  <a:pt x="19932" y="11065"/>
                  <a:pt x="19916" y="11026"/>
                  <a:pt x="19912" y="11000"/>
                </a:cubicBezTo>
                <a:cubicBezTo>
                  <a:pt x="19909" y="10987"/>
                  <a:pt x="19910" y="10977"/>
                  <a:pt x="19912" y="10969"/>
                </a:cubicBezTo>
                <a:cubicBezTo>
                  <a:pt x="19918" y="10944"/>
                  <a:pt x="19948" y="10943"/>
                  <a:pt x="19989" y="10969"/>
                </a:cubicBezTo>
                <a:cubicBezTo>
                  <a:pt x="20018" y="10985"/>
                  <a:pt x="20053" y="11011"/>
                  <a:pt x="20098" y="11053"/>
                </a:cubicBezTo>
                <a:lnTo>
                  <a:pt x="20219" y="11164"/>
                </a:lnTo>
                <a:cubicBezTo>
                  <a:pt x="20258" y="11182"/>
                  <a:pt x="20295" y="11181"/>
                  <a:pt x="20361" y="11169"/>
                </a:cubicBezTo>
                <a:lnTo>
                  <a:pt x="20443" y="11148"/>
                </a:lnTo>
                <a:cubicBezTo>
                  <a:pt x="20515" y="11129"/>
                  <a:pt x="20594" y="11107"/>
                  <a:pt x="20668" y="11080"/>
                </a:cubicBezTo>
                <a:cubicBezTo>
                  <a:pt x="20685" y="11074"/>
                  <a:pt x="20700" y="11070"/>
                  <a:pt x="20717" y="11064"/>
                </a:cubicBezTo>
                <a:cubicBezTo>
                  <a:pt x="20768" y="11044"/>
                  <a:pt x="20819" y="11021"/>
                  <a:pt x="20865" y="11000"/>
                </a:cubicBezTo>
                <a:cubicBezTo>
                  <a:pt x="20901" y="10985"/>
                  <a:pt x="20927" y="10968"/>
                  <a:pt x="20958" y="10953"/>
                </a:cubicBezTo>
                <a:cubicBezTo>
                  <a:pt x="20997" y="10933"/>
                  <a:pt x="21036" y="10917"/>
                  <a:pt x="21062" y="10900"/>
                </a:cubicBezTo>
                <a:cubicBezTo>
                  <a:pt x="21102" y="10874"/>
                  <a:pt x="21131" y="10851"/>
                  <a:pt x="21128" y="10837"/>
                </a:cubicBezTo>
                <a:cubicBezTo>
                  <a:pt x="21123" y="10814"/>
                  <a:pt x="21146" y="10799"/>
                  <a:pt x="21182" y="10795"/>
                </a:cubicBezTo>
                <a:cubicBezTo>
                  <a:pt x="21203" y="10786"/>
                  <a:pt x="21222" y="10789"/>
                  <a:pt x="21248" y="10795"/>
                </a:cubicBezTo>
                <a:cubicBezTo>
                  <a:pt x="21253" y="10796"/>
                  <a:pt x="21260" y="10795"/>
                  <a:pt x="21265" y="10795"/>
                </a:cubicBezTo>
                <a:cubicBezTo>
                  <a:pt x="21291" y="10794"/>
                  <a:pt x="21315" y="10787"/>
                  <a:pt x="21341" y="10779"/>
                </a:cubicBezTo>
                <a:cubicBezTo>
                  <a:pt x="21368" y="10770"/>
                  <a:pt x="21401" y="10757"/>
                  <a:pt x="21429" y="10742"/>
                </a:cubicBezTo>
                <a:cubicBezTo>
                  <a:pt x="21441" y="10734"/>
                  <a:pt x="21454" y="10726"/>
                  <a:pt x="21467" y="10716"/>
                </a:cubicBezTo>
                <a:cubicBezTo>
                  <a:pt x="21557" y="10644"/>
                  <a:pt x="21593" y="10603"/>
                  <a:pt x="21522" y="10541"/>
                </a:cubicBezTo>
                <a:cubicBezTo>
                  <a:pt x="21519" y="10539"/>
                  <a:pt x="21520" y="10533"/>
                  <a:pt x="21517" y="10531"/>
                </a:cubicBezTo>
                <a:cubicBezTo>
                  <a:pt x="21453" y="10479"/>
                  <a:pt x="21282" y="10405"/>
                  <a:pt x="21029" y="10294"/>
                </a:cubicBezTo>
                <a:cubicBezTo>
                  <a:pt x="20989" y="10282"/>
                  <a:pt x="20939" y="10259"/>
                  <a:pt x="20887" y="10230"/>
                </a:cubicBezTo>
                <a:cubicBezTo>
                  <a:pt x="20879" y="10225"/>
                  <a:pt x="20860" y="10219"/>
                  <a:pt x="20848" y="10214"/>
                </a:cubicBezTo>
                <a:cubicBezTo>
                  <a:pt x="20752" y="10174"/>
                  <a:pt x="20566" y="10128"/>
                  <a:pt x="20416" y="10104"/>
                </a:cubicBezTo>
                <a:cubicBezTo>
                  <a:pt x="20404" y="10102"/>
                  <a:pt x="20395" y="10095"/>
                  <a:pt x="20383" y="10093"/>
                </a:cubicBezTo>
                <a:cubicBezTo>
                  <a:pt x="20320" y="10082"/>
                  <a:pt x="20269" y="10071"/>
                  <a:pt x="20230" y="10061"/>
                </a:cubicBezTo>
                <a:cubicBezTo>
                  <a:pt x="20190" y="10051"/>
                  <a:pt x="20159" y="10043"/>
                  <a:pt x="20142" y="10035"/>
                </a:cubicBezTo>
                <a:cubicBezTo>
                  <a:pt x="20139" y="10033"/>
                  <a:pt x="20133" y="10031"/>
                  <a:pt x="20131" y="10030"/>
                </a:cubicBezTo>
                <a:cubicBezTo>
                  <a:pt x="20129" y="10028"/>
                  <a:pt x="20126" y="10025"/>
                  <a:pt x="20126" y="10024"/>
                </a:cubicBezTo>
                <a:cubicBezTo>
                  <a:pt x="20106" y="10005"/>
                  <a:pt x="20125" y="9983"/>
                  <a:pt x="20186" y="9961"/>
                </a:cubicBezTo>
                <a:cubicBezTo>
                  <a:pt x="20197" y="9957"/>
                  <a:pt x="20217" y="9951"/>
                  <a:pt x="20230" y="9945"/>
                </a:cubicBezTo>
                <a:cubicBezTo>
                  <a:pt x="20268" y="9921"/>
                  <a:pt x="20305" y="9894"/>
                  <a:pt x="20356" y="9866"/>
                </a:cubicBezTo>
                <a:cubicBezTo>
                  <a:pt x="20516" y="9781"/>
                  <a:pt x="20596" y="9719"/>
                  <a:pt x="20597" y="9671"/>
                </a:cubicBezTo>
                <a:cubicBezTo>
                  <a:pt x="20598" y="9622"/>
                  <a:pt x="20620" y="9597"/>
                  <a:pt x="20673" y="9602"/>
                </a:cubicBezTo>
                <a:cubicBezTo>
                  <a:pt x="20716" y="9606"/>
                  <a:pt x="20842" y="9583"/>
                  <a:pt x="20947" y="9550"/>
                </a:cubicBezTo>
                <a:cubicBezTo>
                  <a:pt x="21097" y="9502"/>
                  <a:pt x="21124" y="9480"/>
                  <a:pt x="21089" y="9439"/>
                </a:cubicBezTo>
                <a:cubicBezTo>
                  <a:pt x="21050" y="9394"/>
                  <a:pt x="21052" y="9359"/>
                  <a:pt x="21084" y="9339"/>
                </a:cubicBezTo>
                <a:cubicBezTo>
                  <a:pt x="21094" y="9330"/>
                  <a:pt x="21114" y="9324"/>
                  <a:pt x="21144" y="9323"/>
                </a:cubicBezTo>
                <a:cubicBezTo>
                  <a:pt x="21177" y="9319"/>
                  <a:pt x="21214" y="9320"/>
                  <a:pt x="21265" y="9328"/>
                </a:cubicBezTo>
                <a:cubicBezTo>
                  <a:pt x="21333" y="9339"/>
                  <a:pt x="21388" y="9340"/>
                  <a:pt x="21402" y="9333"/>
                </a:cubicBezTo>
                <a:cubicBezTo>
                  <a:pt x="21406" y="9331"/>
                  <a:pt x="21405" y="9327"/>
                  <a:pt x="21402" y="9323"/>
                </a:cubicBezTo>
                <a:cubicBezTo>
                  <a:pt x="21394" y="9314"/>
                  <a:pt x="21396" y="9300"/>
                  <a:pt x="21402" y="9281"/>
                </a:cubicBezTo>
                <a:cubicBezTo>
                  <a:pt x="21409" y="9264"/>
                  <a:pt x="21417" y="9246"/>
                  <a:pt x="21434" y="9228"/>
                </a:cubicBezTo>
                <a:cubicBezTo>
                  <a:pt x="21442" y="9220"/>
                  <a:pt x="21445" y="9209"/>
                  <a:pt x="21451" y="9201"/>
                </a:cubicBezTo>
                <a:cubicBezTo>
                  <a:pt x="21456" y="9195"/>
                  <a:pt x="21464" y="9191"/>
                  <a:pt x="21467" y="9186"/>
                </a:cubicBezTo>
                <a:cubicBezTo>
                  <a:pt x="21468" y="9184"/>
                  <a:pt x="21467" y="9181"/>
                  <a:pt x="21467" y="9180"/>
                </a:cubicBezTo>
                <a:cubicBezTo>
                  <a:pt x="21509" y="9103"/>
                  <a:pt x="21416" y="9071"/>
                  <a:pt x="21210" y="9096"/>
                </a:cubicBezTo>
                <a:cubicBezTo>
                  <a:pt x="21116" y="9108"/>
                  <a:pt x="21049" y="9105"/>
                  <a:pt x="21018" y="9091"/>
                </a:cubicBezTo>
                <a:cubicBezTo>
                  <a:pt x="21012" y="9089"/>
                  <a:pt x="21004" y="9093"/>
                  <a:pt x="21002" y="9091"/>
                </a:cubicBezTo>
                <a:cubicBezTo>
                  <a:pt x="20999" y="9088"/>
                  <a:pt x="20999" y="9078"/>
                  <a:pt x="21002" y="9069"/>
                </a:cubicBezTo>
                <a:cubicBezTo>
                  <a:pt x="20995" y="9045"/>
                  <a:pt x="21016" y="9011"/>
                  <a:pt x="21078" y="8964"/>
                </a:cubicBezTo>
                <a:cubicBezTo>
                  <a:pt x="21136" y="8920"/>
                  <a:pt x="21178" y="8870"/>
                  <a:pt x="21166" y="8858"/>
                </a:cubicBezTo>
                <a:cubicBezTo>
                  <a:pt x="21149" y="8842"/>
                  <a:pt x="20921" y="8822"/>
                  <a:pt x="20673" y="8806"/>
                </a:cubicBezTo>
                <a:cubicBezTo>
                  <a:pt x="20410" y="8796"/>
                  <a:pt x="20088" y="8792"/>
                  <a:pt x="19841" y="8795"/>
                </a:cubicBezTo>
                <a:cubicBezTo>
                  <a:pt x="19734" y="8808"/>
                  <a:pt x="19616" y="8808"/>
                  <a:pt x="19534" y="8795"/>
                </a:cubicBezTo>
                <a:cubicBezTo>
                  <a:pt x="19493" y="8791"/>
                  <a:pt x="19467" y="8786"/>
                  <a:pt x="19458" y="8774"/>
                </a:cubicBezTo>
                <a:cubicBezTo>
                  <a:pt x="19455" y="8772"/>
                  <a:pt x="19443" y="8771"/>
                  <a:pt x="19441" y="8769"/>
                </a:cubicBezTo>
                <a:cubicBezTo>
                  <a:pt x="19418" y="8747"/>
                  <a:pt x="19481" y="8698"/>
                  <a:pt x="19600" y="8647"/>
                </a:cubicBezTo>
                <a:lnTo>
                  <a:pt x="19710" y="8600"/>
                </a:lnTo>
                <a:cubicBezTo>
                  <a:pt x="19735" y="8586"/>
                  <a:pt x="19760" y="8575"/>
                  <a:pt x="19775" y="8563"/>
                </a:cubicBezTo>
                <a:lnTo>
                  <a:pt x="19627" y="8500"/>
                </a:lnTo>
                <a:cubicBezTo>
                  <a:pt x="19540" y="8462"/>
                  <a:pt x="19461" y="8411"/>
                  <a:pt x="19447" y="8389"/>
                </a:cubicBezTo>
                <a:cubicBezTo>
                  <a:pt x="19401" y="8317"/>
                  <a:pt x="19494" y="8301"/>
                  <a:pt x="19616" y="8362"/>
                </a:cubicBezTo>
                <a:cubicBezTo>
                  <a:pt x="19682" y="8395"/>
                  <a:pt x="19822" y="8434"/>
                  <a:pt x="19923" y="8447"/>
                </a:cubicBezTo>
                <a:lnTo>
                  <a:pt x="20044" y="8463"/>
                </a:lnTo>
                <a:cubicBezTo>
                  <a:pt x="20092" y="8451"/>
                  <a:pt x="20138" y="8427"/>
                  <a:pt x="20180" y="8399"/>
                </a:cubicBezTo>
                <a:lnTo>
                  <a:pt x="20339" y="8241"/>
                </a:lnTo>
                <a:cubicBezTo>
                  <a:pt x="20378" y="8186"/>
                  <a:pt x="20471" y="8096"/>
                  <a:pt x="20575" y="8009"/>
                </a:cubicBezTo>
                <a:cubicBezTo>
                  <a:pt x="20660" y="7930"/>
                  <a:pt x="20746" y="7856"/>
                  <a:pt x="20805" y="7809"/>
                </a:cubicBezTo>
                <a:cubicBezTo>
                  <a:pt x="20931" y="7703"/>
                  <a:pt x="21024" y="7592"/>
                  <a:pt x="21040" y="7524"/>
                </a:cubicBezTo>
                <a:cubicBezTo>
                  <a:pt x="21043" y="7513"/>
                  <a:pt x="21044" y="7506"/>
                  <a:pt x="21046" y="7497"/>
                </a:cubicBezTo>
                <a:cubicBezTo>
                  <a:pt x="21040" y="7474"/>
                  <a:pt x="21029" y="7453"/>
                  <a:pt x="21007" y="7434"/>
                </a:cubicBezTo>
                <a:cubicBezTo>
                  <a:pt x="21005" y="7435"/>
                  <a:pt x="21004" y="7434"/>
                  <a:pt x="21002" y="7434"/>
                </a:cubicBezTo>
                <a:cubicBezTo>
                  <a:pt x="20963" y="7449"/>
                  <a:pt x="20921" y="7436"/>
                  <a:pt x="20898" y="7397"/>
                </a:cubicBezTo>
                <a:cubicBezTo>
                  <a:pt x="20892" y="7387"/>
                  <a:pt x="20887" y="7376"/>
                  <a:pt x="20881" y="7371"/>
                </a:cubicBezTo>
                <a:cubicBezTo>
                  <a:pt x="20860" y="7365"/>
                  <a:pt x="20841" y="7367"/>
                  <a:pt x="20821" y="7371"/>
                </a:cubicBezTo>
                <a:cubicBezTo>
                  <a:pt x="20795" y="7384"/>
                  <a:pt x="20760" y="7408"/>
                  <a:pt x="20706" y="7450"/>
                </a:cubicBezTo>
                <a:cubicBezTo>
                  <a:pt x="20593" y="7538"/>
                  <a:pt x="20491" y="7586"/>
                  <a:pt x="20421" y="7603"/>
                </a:cubicBezTo>
                <a:cubicBezTo>
                  <a:pt x="20414" y="7606"/>
                  <a:pt x="20398" y="7613"/>
                  <a:pt x="20394" y="7613"/>
                </a:cubicBezTo>
                <a:cubicBezTo>
                  <a:pt x="20384" y="7613"/>
                  <a:pt x="20380" y="7614"/>
                  <a:pt x="20372" y="7613"/>
                </a:cubicBezTo>
                <a:cubicBezTo>
                  <a:pt x="20364" y="7613"/>
                  <a:pt x="20362" y="7610"/>
                  <a:pt x="20356" y="7608"/>
                </a:cubicBezTo>
                <a:cubicBezTo>
                  <a:pt x="20308" y="7592"/>
                  <a:pt x="20320" y="7546"/>
                  <a:pt x="20389" y="7476"/>
                </a:cubicBezTo>
                <a:cubicBezTo>
                  <a:pt x="20399" y="7464"/>
                  <a:pt x="20407" y="7453"/>
                  <a:pt x="20421" y="7439"/>
                </a:cubicBezTo>
                <a:lnTo>
                  <a:pt x="20553" y="7307"/>
                </a:lnTo>
                <a:lnTo>
                  <a:pt x="20520" y="7307"/>
                </a:lnTo>
                <a:lnTo>
                  <a:pt x="20197" y="7313"/>
                </a:lnTo>
                <a:cubicBezTo>
                  <a:pt x="20001" y="7317"/>
                  <a:pt x="19790" y="7333"/>
                  <a:pt x="19731" y="7349"/>
                </a:cubicBezTo>
                <a:cubicBezTo>
                  <a:pt x="19717" y="7353"/>
                  <a:pt x="19711" y="7353"/>
                  <a:pt x="19699" y="7355"/>
                </a:cubicBezTo>
                <a:cubicBezTo>
                  <a:pt x="19645" y="7370"/>
                  <a:pt x="19606" y="7361"/>
                  <a:pt x="19578" y="7328"/>
                </a:cubicBezTo>
                <a:cubicBezTo>
                  <a:pt x="19569" y="7318"/>
                  <a:pt x="19567" y="7305"/>
                  <a:pt x="19567" y="7291"/>
                </a:cubicBezTo>
                <a:cubicBezTo>
                  <a:pt x="19568" y="7246"/>
                  <a:pt x="19620" y="7171"/>
                  <a:pt x="19742" y="7022"/>
                </a:cubicBezTo>
                <a:cubicBezTo>
                  <a:pt x="19873" y="6861"/>
                  <a:pt x="19939" y="6745"/>
                  <a:pt x="19923" y="6706"/>
                </a:cubicBezTo>
                <a:cubicBezTo>
                  <a:pt x="19910" y="6673"/>
                  <a:pt x="19923" y="6652"/>
                  <a:pt x="19956" y="6637"/>
                </a:cubicBezTo>
                <a:cubicBezTo>
                  <a:pt x="19963" y="6632"/>
                  <a:pt x="19969" y="6624"/>
                  <a:pt x="19978" y="6621"/>
                </a:cubicBezTo>
                <a:cubicBezTo>
                  <a:pt x="19994" y="6615"/>
                  <a:pt x="20025" y="6584"/>
                  <a:pt x="20065" y="6542"/>
                </a:cubicBezTo>
                <a:cubicBezTo>
                  <a:pt x="20078" y="6528"/>
                  <a:pt x="20090" y="6522"/>
                  <a:pt x="20104" y="6505"/>
                </a:cubicBezTo>
                <a:cubicBezTo>
                  <a:pt x="20105" y="6504"/>
                  <a:pt x="20104" y="6501"/>
                  <a:pt x="20104" y="6500"/>
                </a:cubicBezTo>
                <a:cubicBezTo>
                  <a:pt x="20166" y="6428"/>
                  <a:pt x="20244" y="6331"/>
                  <a:pt x="20317" y="6226"/>
                </a:cubicBezTo>
                <a:cubicBezTo>
                  <a:pt x="20526" y="5925"/>
                  <a:pt x="20572" y="5835"/>
                  <a:pt x="20536" y="5793"/>
                </a:cubicBezTo>
                <a:cubicBezTo>
                  <a:pt x="20527" y="5783"/>
                  <a:pt x="20524" y="5775"/>
                  <a:pt x="20520" y="5767"/>
                </a:cubicBezTo>
                <a:cubicBezTo>
                  <a:pt x="20513" y="5750"/>
                  <a:pt x="20516" y="5732"/>
                  <a:pt x="20531" y="5719"/>
                </a:cubicBezTo>
                <a:cubicBezTo>
                  <a:pt x="20538" y="5713"/>
                  <a:pt x="20546" y="5709"/>
                  <a:pt x="20558" y="5703"/>
                </a:cubicBezTo>
                <a:cubicBezTo>
                  <a:pt x="20612" y="5674"/>
                  <a:pt x="20617" y="5645"/>
                  <a:pt x="20586" y="5556"/>
                </a:cubicBezTo>
                <a:cubicBezTo>
                  <a:pt x="20533" y="5401"/>
                  <a:pt x="20440" y="5400"/>
                  <a:pt x="20345" y="5550"/>
                </a:cubicBezTo>
                <a:cubicBezTo>
                  <a:pt x="20260" y="5684"/>
                  <a:pt x="19880" y="5912"/>
                  <a:pt x="19841" y="5851"/>
                </a:cubicBezTo>
                <a:cubicBezTo>
                  <a:pt x="19840" y="5851"/>
                  <a:pt x="19841" y="5847"/>
                  <a:pt x="19841" y="5846"/>
                </a:cubicBezTo>
                <a:cubicBezTo>
                  <a:pt x="19840" y="5846"/>
                  <a:pt x="19835" y="5846"/>
                  <a:pt x="19835" y="5846"/>
                </a:cubicBezTo>
                <a:cubicBezTo>
                  <a:pt x="19832" y="5842"/>
                  <a:pt x="19834" y="5838"/>
                  <a:pt x="19835" y="5830"/>
                </a:cubicBezTo>
                <a:cubicBezTo>
                  <a:pt x="19835" y="5828"/>
                  <a:pt x="19835" y="5820"/>
                  <a:pt x="19835" y="5819"/>
                </a:cubicBezTo>
                <a:cubicBezTo>
                  <a:pt x="19835" y="5817"/>
                  <a:pt x="19834" y="5816"/>
                  <a:pt x="19835" y="5814"/>
                </a:cubicBezTo>
                <a:cubicBezTo>
                  <a:pt x="19837" y="5779"/>
                  <a:pt x="19855" y="5727"/>
                  <a:pt x="19879" y="5672"/>
                </a:cubicBezTo>
                <a:cubicBezTo>
                  <a:pt x="19912" y="5594"/>
                  <a:pt x="19939" y="5522"/>
                  <a:pt x="19939" y="5513"/>
                </a:cubicBezTo>
                <a:cubicBezTo>
                  <a:pt x="19939" y="5491"/>
                  <a:pt x="19631" y="5541"/>
                  <a:pt x="19365" y="5603"/>
                </a:cubicBezTo>
                <a:cubicBezTo>
                  <a:pt x="19019" y="5683"/>
                  <a:pt x="18927" y="5760"/>
                  <a:pt x="18866" y="6025"/>
                </a:cubicBezTo>
                <a:cubicBezTo>
                  <a:pt x="18796" y="6330"/>
                  <a:pt x="18717" y="6511"/>
                  <a:pt x="18664" y="6479"/>
                </a:cubicBezTo>
                <a:cubicBezTo>
                  <a:pt x="18614" y="6450"/>
                  <a:pt x="18645" y="6223"/>
                  <a:pt x="18729" y="5994"/>
                </a:cubicBezTo>
                <a:cubicBezTo>
                  <a:pt x="18757" y="5918"/>
                  <a:pt x="18760" y="5877"/>
                  <a:pt x="18751" y="5862"/>
                </a:cubicBezTo>
                <a:cubicBezTo>
                  <a:pt x="18746" y="5860"/>
                  <a:pt x="18745" y="5856"/>
                  <a:pt x="18740" y="5856"/>
                </a:cubicBezTo>
                <a:cubicBezTo>
                  <a:pt x="18734" y="5857"/>
                  <a:pt x="18727" y="5857"/>
                  <a:pt x="18718" y="5862"/>
                </a:cubicBezTo>
                <a:cubicBezTo>
                  <a:pt x="18704" y="5871"/>
                  <a:pt x="18680" y="5895"/>
                  <a:pt x="18658" y="5914"/>
                </a:cubicBezTo>
                <a:cubicBezTo>
                  <a:pt x="18656" y="5916"/>
                  <a:pt x="18655" y="5912"/>
                  <a:pt x="18653" y="5914"/>
                </a:cubicBezTo>
                <a:lnTo>
                  <a:pt x="18565" y="5994"/>
                </a:lnTo>
                <a:lnTo>
                  <a:pt x="18516" y="5957"/>
                </a:lnTo>
                <a:cubicBezTo>
                  <a:pt x="18491" y="5946"/>
                  <a:pt x="18462" y="5927"/>
                  <a:pt x="18417" y="5899"/>
                </a:cubicBezTo>
                <a:cubicBezTo>
                  <a:pt x="18256" y="5799"/>
                  <a:pt x="18247" y="5718"/>
                  <a:pt x="18406" y="5756"/>
                </a:cubicBezTo>
                <a:cubicBezTo>
                  <a:pt x="18454" y="5768"/>
                  <a:pt x="18525" y="5769"/>
                  <a:pt x="18576" y="5761"/>
                </a:cubicBezTo>
                <a:cubicBezTo>
                  <a:pt x="18586" y="5759"/>
                  <a:pt x="18599" y="5754"/>
                  <a:pt x="18609" y="5751"/>
                </a:cubicBezTo>
                <a:cubicBezTo>
                  <a:pt x="18713" y="5708"/>
                  <a:pt x="19092" y="5267"/>
                  <a:pt x="19293" y="4981"/>
                </a:cubicBezTo>
                <a:cubicBezTo>
                  <a:pt x="19300" y="4972"/>
                  <a:pt x="19309" y="4957"/>
                  <a:pt x="19315" y="4949"/>
                </a:cubicBezTo>
                <a:cubicBezTo>
                  <a:pt x="19378" y="4858"/>
                  <a:pt x="19419" y="4788"/>
                  <a:pt x="19419" y="4759"/>
                </a:cubicBezTo>
                <a:cubicBezTo>
                  <a:pt x="19419" y="4746"/>
                  <a:pt x="19363" y="4733"/>
                  <a:pt x="19288" y="4733"/>
                </a:cubicBezTo>
                <a:cubicBezTo>
                  <a:pt x="19166" y="4733"/>
                  <a:pt x="19111" y="4707"/>
                  <a:pt x="19118" y="4675"/>
                </a:cubicBezTo>
                <a:cubicBezTo>
                  <a:pt x="19119" y="4673"/>
                  <a:pt x="19117" y="4671"/>
                  <a:pt x="19118" y="4669"/>
                </a:cubicBezTo>
                <a:cubicBezTo>
                  <a:pt x="19119" y="4668"/>
                  <a:pt x="19123" y="4671"/>
                  <a:pt x="19124" y="4669"/>
                </a:cubicBezTo>
                <a:cubicBezTo>
                  <a:pt x="19133" y="4652"/>
                  <a:pt x="19155" y="4631"/>
                  <a:pt x="19195" y="4611"/>
                </a:cubicBezTo>
                <a:cubicBezTo>
                  <a:pt x="19238" y="4590"/>
                  <a:pt x="19296" y="4569"/>
                  <a:pt x="19370" y="4548"/>
                </a:cubicBezTo>
                <a:cubicBezTo>
                  <a:pt x="19433" y="4531"/>
                  <a:pt x="19474" y="4514"/>
                  <a:pt x="19501" y="4495"/>
                </a:cubicBezTo>
                <a:cubicBezTo>
                  <a:pt x="19509" y="4489"/>
                  <a:pt x="19518" y="4481"/>
                  <a:pt x="19523" y="4474"/>
                </a:cubicBezTo>
                <a:cubicBezTo>
                  <a:pt x="19526" y="4470"/>
                  <a:pt x="19527" y="4468"/>
                  <a:pt x="19529" y="4464"/>
                </a:cubicBezTo>
                <a:cubicBezTo>
                  <a:pt x="19529" y="4464"/>
                  <a:pt x="19529" y="4458"/>
                  <a:pt x="19529" y="4458"/>
                </a:cubicBezTo>
                <a:cubicBezTo>
                  <a:pt x="19531" y="4455"/>
                  <a:pt x="19533" y="4456"/>
                  <a:pt x="19534" y="4453"/>
                </a:cubicBezTo>
                <a:cubicBezTo>
                  <a:pt x="19537" y="4444"/>
                  <a:pt x="19540" y="4431"/>
                  <a:pt x="19540" y="4421"/>
                </a:cubicBezTo>
                <a:cubicBezTo>
                  <a:pt x="19539" y="4377"/>
                  <a:pt x="19526" y="4360"/>
                  <a:pt x="19474" y="4353"/>
                </a:cubicBezTo>
                <a:cubicBezTo>
                  <a:pt x="19471" y="4353"/>
                  <a:pt x="19465" y="4353"/>
                  <a:pt x="19463" y="4353"/>
                </a:cubicBezTo>
                <a:cubicBezTo>
                  <a:pt x="19456" y="4352"/>
                  <a:pt x="19449" y="4354"/>
                  <a:pt x="19441" y="4353"/>
                </a:cubicBezTo>
                <a:cubicBezTo>
                  <a:pt x="19417" y="4353"/>
                  <a:pt x="19391" y="4355"/>
                  <a:pt x="19354" y="4358"/>
                </a:cubicBezTo>
                <a:cubicBezTo>
                  <a:pt x="19339" y="4359"/>
                  <a:pt x="19328" y="4357"/>
                  <a:pt x="19315" y="4358"/>
                </a:cubicBezTo>
                <a:cubicBezTo>
                  <a:pt x="19261" y="4370"/>
                  <a:pt x="19240" y="4401"/>
                  <a:pt x="19206" y="4479"/>
                </a:cubicBezTo>
                <a:cubicBezTo>
                  <a:pt x="19175" y="4549"/>
                  <a:pt x="19119" y="4626"/>
                  <a:pt x="19085" y="4653"/>
                </a:cubicBezTo>
                <a:cubicBezTo>
                  <a:pt x="18990" y="4730"/>
                  <a:pt x="18962" y="4612"/>
                  <a:pt x="19041" y="4464"/>
                </a:cubicBezTo>
                <a:cubicBezTo>
                  <a:pt x="19106" y="4342"/>
                  <a:pt x="19112" y="4342"/>
                  <a:pt x="19020" y="4369"/>
                </a:cubicBezTo>
                <a:cubicBezTo>
                  <a:pt x="18969" y="4384"/>
                  <a:pt x="18865" y="4429"/>
                  <a:pt x="18795" y="4469"/>
                </a:cubicBezTo>
                <a:cubicBezTo>
                  <a:pt x="18725" y="4510"/>
                  <a:pt x="18569" y="4583"/>
                  <a:pt x="18445" y="4632"/>
                </a:cubicBezTo>
                <a:cubicBezTo>
                  <a:pt x="18239" y="4712"/>
                  <a:pt x="18209" y="4719"/>
                  <a:pt x="18105" y="4669"/>
                </a:cubicBezTo>
                <a:cubicBezTo>
                  <a:pt x="18042" y="4639"/>
                  <a:pt x="17990" y="4605"/>
                  <a:pt x="17990" y="4595"/>
                </a:cubicBezTo>
                <a:cubicBezTo>
                  <a:pt x="17990" y="4585"/>
                  <a:pt x="18051" y="4553"/>
                  <a:pt x="18127" y="4522"/>
                </a:cubicBezTo>
                <a:cubicBezTo>
                  <a:pt x="18227" y="4482"/>
                  <a:pt x="18294" y="4415"/>
                  <a:pt x="18362" y="4284"/>
                </a:cubicBezTo>
                <a:cubicBezTo>
                  <a:pt x="18517" y="3986"/>
                  <a:pt x="18561" y="3816"/>
                  <a:pt x="18505" y="3751"/>
                </a:cubicBezTo>
                <a:cubicBezTo>
                  <a:pt x="18467" y="3706"/>
                  <a:pt x="18470" y="3696"/>
                  <a:pt x="18521" y="3677"/>
                </a:cubicBezTo>
                <a:cubicBezTo>
                  <a:pt x="18557" y="3664"/>
                  <a:pt x="18609" y="3563"/>
                  <a:pt x="18642" y="3456"/>
                </a:cubicBezTo>
                <a:cubicBezTo>
                  <a:pt x="18658" y="3404"/>
                  <a:pt x="18671" y="3361"/>
                  <a:pt x="18680" y="3324"/>
                </a:cubicBezTo>
                <a:cubicBezTo>
                  <a:pt x="18689" y="3278"/>
                  <a:pt x="18694" y="3234"/>
                  <a:pt x="18696" y="3197"/>
                </a:cubicBezTo>
                <a:cubicBezTo>
                  <a:pt x="18695" y="3151"/>
                  <a:pt x="18688" y="3116"/>
                  <a:pt x="18664" y="3081"/>
                </a:cubicBezTo>
                <a:cubicBezTo>
                  <a:pt x="18634" y="3034"/>
                  <a:pt x="18585" y="3064"/>
                  <a:pt x="18406" y="3234"/>
                </a:cubicBezTo>
                <a:cubicBezTo>
                  <a:pt x="18308" y="3328"/>
                  <a:pt x="18254" y="3374"/>
                  <a:pt x="18220" y="3392"/>
                </a:cubicBezTo>
                <a:cubicBezTo>
                  <a:pt x="18204" y="3400"/>
                  <a:pt x="18190" y="3402"/>
                  <a:pt x="18182" y="3398"/>
                </a:cubicBezTo>
                <a:cubicBezTo>
                  <a:pt x="18172" y="3394"/>
                  <a:pt x="18166" y="3386"/>
                  <a:pt x="18160" y="3371"/>
                </a:cubicBezTo>
                <a:cubicBezTo>
                  <a:pt x="18160" y="3369"/>
                  <a:pt x="18161" y="3368"/>
                  <a:pt x="18160" y="3366"/>
                </a:cubicBezTo>
                <a:cubicBezTo>
                  <a:pt x="18147" y="3327"/>
                  <a:pt x="18153" y="3249"/>
                  <a:pt x="18176" y="3192"/>
                </a:cubicBezTo>
                <a:cubicBezTo>
                  <a:pt x="18197" y="3136"/>
                  <a:pt x="18208" y="3099"/>
                  <a:pt x="18198" y="3097"/>
                </a:cubicBezTo>
                <a:lnTo>
                  <a:pt x="18149" y="3118"/>
                </a:lnTo>
                <a:cubicBezTo>
                  <a:pt x="18104" y="3142"/>
                  <a:pt x="17931" y="3239"/>
                  <a:pt x="17694" y="3371"/>
                </a:cubicBezTo>
                <a:cubicBezTo>
                  <a:pt x="17517" y="3470"/>
                  <a:pt x="17406" y="3541"/>
                  <a:pt x="17317" y="3604"/>
                </a:cubicBezTo>
                <a:cubicBezTo>
                  <a:pt x="17210" y="3693"/>
                  <a:pt x="17145" y="3780"/>
                  <a:pt x="17108" y="3873"/>
                </a:cubicBezTo>
                <a:cubicBezTo>
                  <a:pt x="17104" y="3891"/>
                  <a:pt x="17093" y="3907"/>
                  <a:pt x="17081" y="3925"/>
                </a:cubicBezTo>
                <a:cubicBezTo>
                  <a:pt x="17072" y="3954"/>
                  <a:pt x="17070" y="3967"/>
                  <a:pt x="17059" y="3962"/>
                </a:cubicBezTo>
                <a:cubicBezTo>
                  <a:pt x="17059" y="3962"/>
                  <a:pt x="17055" y="3962"/>
                  <a:pt x="17054" y="3962"/>
                </a:cubicBezTo>
                <a:cubicBezTo>
                  <a:pt x="17010" y="3998"/>
                  <a:pt x="16992" y="3995"/>
                  <a:pt x="16961" y="3941"/>
                </a:cubicBezTo>
                <a:cubicBezTo>
                  <a:pt x="16923" y="3875"/>
                  <a:pt x="16916" y="3874"/>
                  <a:pt x="16840" y="3941"/>
                </a:cubicBezTo>
                <a:cubicBezTo>
                  <a:pt x="16794" y="3980"/>
                  <a:pt x="16750" y="3990"/>
                  <a:pt x="16736" y="3968"/>
                </a:cubicBezTo>
                <a:cubicBezTo>
                  <a:pt x="16721" y="3945"/>
                  <a:pt x="16662" y="3951"/>
                  <a:pt x="16572" y="3978"/>
                </a:cubicBezTo>
                <a:cubicBezTo>
                  <a:pt x="16474" y="4007"/>
                  <a:pt x="16423" y="4006"/>
                  <a:pt x="16391" y="3978"/>
                </a:cubicBezTo>
                <a:cubicBezTo>
                  <a:pt x="16362" y="3947"/>
                  <a:pt x="16398" y="3910"/>
                  <a:pt x="16528" y="3851"/>
                </a:cubicBezTo>
                <a:cubicBezTo>
                  <a:pt x="16627" y="3806"/>
                  <a:pt x="16732" y="3740"/>
                  <a:pt x="16764" y="3704"/>
                </a:cubicBezTo>
                <a:cubicBezTo>
                  <a:pt x="16831" y="3631"/>
                  <a:pt x="16984" y="3157"/>
                  <a:pt x="17065" y="2833"/>
                </a:cubicBezTo>
                <a:cubicBezTo>
                  <a:pt x="17073" y="2799"/>
                  <a:pt x="17081" y="2757"/>
                  <a:pt x="17087" y="2728"/>
                </a:cubicBezTo>
                <a:cubicBezTo>
                  <a:pt x="17111" y="2618"/>
                  <a:pt x="17127" y="2544"/>
                  <a:pt x="17114" y="2532"/>
                </a:cubicBezTo>
                <a:cubicBezTo>
                  <a:pt x="17101" y="2520"/>
                  <a:pt x="17101" y="2493"/>
                  <a:pt x="17114" y="2464"/>
                </a:cubicBezTo>
                <a:cubicBezTo>
                  <a:pt x="17123" y="2434"/>
                  <a:pt x="17141" y="2393"/>
                  <a:pt x="17163" y="2353"/>
                </a:cubicBezTo>
                <a:cubicBezTo>
                  <a:pt x="17264" y="2176"/>
                  <a:pt x="17242" y="2125"/>
                  <a:pt x="17098" y="2216"/>
                </a:cubicBezTo>
                <a:cubicBezTo>
                  <a:pt x="17039" y="2254"/>
                  <a:pt x="16962" y="2273"/>
                  <a:pt x="16922" y="2258"/>
                </a:cubicBezTo>
                <a:cubicBezTo>
                  <a:pt x="16857" y="2233"/>
                  <a:pt x="16859" y="2225"/>
                  <a:pt x="16933" y="2174"/>
                </a:cubicBezTo>
                <a:cubicBezTo>
                  <a:pt x="17087" y="2068"/>
                  <a:pt x="17188" y="1960"/>
                  <a:pt x="17191" y="1899"/>
                </a:cubicBezTo>
                <a:cubicBezTo>
                  <a:pt x="17190" y="1894"/>
                  <a:pt x="17186" y="1893"/>
                  <a:pt x="17185" y="1889"/>
                </a:cubicBezTo>
                <a:cubicBezTo>
                  <a:pt x="17183" y="1886"/>
                  <a:pt x="17183" y="1879"/>
                  <a:pt x="17180" y="1878"/>
                </a:cubicBezTo>
                <a:cubicBezTo>
                  <a:pt x="17161" y="1873"/>
                  <a:pt x="17114" y="1911"/>
                  <a:pt x="17037" y="1984"/>
                </a:cubicBezTo>
                <a:cubicBezTo>
                  <a:pt x="17035" y="1985"/>
                  <a:pt x="17033" y="1987"/>
                  <a:pt x="17032" y="1989"/>
                </a:cubicBezTo>
                <a:cubicBezTo>
                  <a:pt x="16898" y="2115"/>
                  <a:pt x="16873" y="2124"/>
                  <a:pt x="16851" y="2068"/>
                </a:cubicBezTo>
                <a:cubicBezTo>
                  <a:pt x="16850" y="2067"/>
                  <a:pt x="16846" y="2060"/>
                  <a:pt x="16846" y="2058"/>
                </a:cubicBezTo>
                <a:cubicBezTo>
                  <a:pt x="16840" y="2041"/>
                  <a:pt x="16840" y="2013"/>
                  <a:pt x="16840" y="1979"/>
                </a:cubicBezTo>
                <a:cubicBezTo>
                  <a:pt x="16839" y="1929"/>
                  <a:pt x="16843" y="1870"/>
                  <a:pt x="16851" y="1810"/>
                </a:cubicBezTo>
                <a:cubicBezTo>
                  <a:pt x="16868" y="1687"/>
                  <a:pt x="16862" y="1627"/>
                  <a:pt x="16835" y="1625"/>
                </a:cubicBezTo>
                <a:lnTo>
                  <a:pt x="16769" y="1636"/>
                </a:lnTo>
                <a:cubicBezTo>
                  <a:pt x="16755" y="1639"/>
                  <a:pt x="16737" y="1651"/>
                  <a:pt x="16720" y="1657"/>
                </a:cubicBezTo>
                <a:cubicBezTo>
                  <a:pt x="16602" y="1711"/>
                  <a:pt x="16443" y="1818"/>
                  <a:pt x="16347" y="1920"/>
                </a:cubicBezTo>
                <a:cubicBezTo>
                  <a:pt x="16239" y="2035"/>
                  <a:pt x="16175" y="2142"/>
                  <a:pt x="16145" y="2269"/>
                </a:cubicBezTo>
                <a:cubicBezTo>
                  <a:pt x="16140" y="2342"/>
                  <a:pt x="16136" y="2430"/>
                  <a:pt x="16134" y="2522"/>
                </a:cubicBezTo>
                <a:cubicBezTo>
                  <a:pt x="16133" y="2556"/>
                  <a:pt x="16135" y="2557"/>
                  <a:pt x="16134" y="2585"/>
                </a:cubicBezTo>
                <a:cubicBezTo>
                  <a:pt x="16135" y="2593"/>
                  <a:pt x="16133" y="2598"/>
                  <a:pt x="16134" y="2606"/>
                </a:cubicBezTo>
                <a:cubicBezTo>
                  <a:pt x="16150" y="2758"/>
                  <a:pt x="16143" y="2855"/>
                  <a:pt x="16117" y="2870"/>
                </a:cubicBezTo>
                <a:cubicBezTo>
                  <a:pt x="16108" y="2895"/>
                  <a:pt x="16092" y="2883"/>
                  <a:pt x="16068" y="2860"/>
                </a:cubicBezTo>
                <a:cubicBezTo>
                  <a:pt x="16059" y="2851"/>
                  <a:pt x="16047" y="2820"/>
                  <a:pt x="16035" y="2791"/>
                </a:cubicBezTo>
                <a:cubicBezTo>
                  <a:pt x="15993" y="2713"/>
                  <a:pt x="15959" y="2598"/>
                  <a:pt x="15959" y="2506"/>
                </a:cubicBezTo>
                <a:lnTo>
                  <a:pt x="15959" y="2496"/>
                </a:lnTo>
                <a:lnTo>
                  <a:pt x="15937" y="2411"/>
                </a:lnTo>
                <a:lnTo>
                  <a:pt x="15827" y="2548"/>
                </a:lnTo>
                <a:cubicBezTo>
                  <a:pt x="15755" y="2640"/>
                  <a:pt x="15636" y="2800"/>
                  <a:pt x="15564" y="2902"/>
                </a:cubicBezTo>
                <a:cubicBezTo>
                  <a:pt x="15478" y="3023"/>
                  <a:pt x="15421" y="3075"/>
                  <a:pt x="15395" y="3050"/>
                </a:cubicBezTo>
                <a:cubicBezTo>
                  <a:pt x="15370" y="3026"/>
                  <a:pt x="15374" y="2969"/>
                  <a:pt x="15416" y="2891"/>
                </a:cubicBezTo>
                <a:cubicBezTo>
                  <a:pt x="15422" y="2879"/>
                  <a:pt x="15432" y="2863"/>
                  <a:pt x="15438" y="2849"/>
                </a:cubicBezTo>
                <a:cubicBezTo>
                  <a:pt x="15443" y="2834"/>
                  <a:pt x="15443" y="2824"/>
                  <a:pt x="15449" y="2807"/>
                </a:cubicBezTo>
                <a:cubicBezTo>
                  <a:pt x="15483" y="2711"/>
                  <a:pt x="15499" y="2665"/>
                  <a:pt x="15520" y="2601"/>
                </a:cubicBezTo>
                <a:cubicBezTo>
                  <a:pt x="15545" y="2505"/>
                  <a:pt x="15566" y="2401"/>
                  <a:pt x="15586" y="2279"/>
                </a:cubicBezTo>
                <a:cubicBezTo>
                  <a:pt x="15591" y="2251"/>
                  <a:pt x="15596" y="2228"/>
                  <a:pt x="15597" y="2211"/>
                </a:cubicBezTo>
                <a:cubicBezTo>
                  <a:pt x="15597" y="2208"/>
                  <a:pt x="15592" y="2208"/>
                  <a:pt x="15592" y="2205"/>
                </a:cubicBezTo>
                <a:cubicBezTo>
                  <a:pt x="15587" y="2181"/>
                  <a:pt x="15582" y="2169"/>
                  <a:pt x="15559" y="2168"/>
                </a:cubicBezTo>
                <a:cubicBezTo>
                  <a:pt x="15552" y="2169"/>
                  <a:pt x="15540" y="2171"/>
                  <a:pt x="15531" y="2174"/>
                </a:cubicBezTo>
                <a:cubicBezTo>
                  <a:pt x="15244" y="2281"/>
                  <a:pt x="15104" y="2208"/>
                  <a:pt x="15356" y="2084"/>
                </a:cubicBezTo>
                <a:cubicBezTo>
                  <a:pt x="15484" y="2021"/>
                  <a:pt x="15589" y="1922"/>
                  <a:pt x="15641" y="1831"/>
                </a:cubicBezTo>
                <a:cubicBezTo>
                  <a:pt x="15659" y="1793"/>
                  <a:pt x="15672" y="1756"/>
                  <a:pt x="15674" y="1715"/>
                </a:cubicBezTo>
                <a:cubicBezTo>
                  <a:pt x="15672" y="1696"/>
                  <a:pt x="15672" y="1678"/>
                  <a:pt x="15668" y="1657"/>
                </a:cubicBezTo>
                <a:cubicBezTo>
                  <a:pt x="15668" y="1655"/>
                  <a:pt x="15668" y="1652"/>
                  <a:pt x="15668" y="1651"/>
                </a:cubicBezTo>
                <a:cubicBezTo>
                  <a:pt x="15667" y="1649"/>
                  <a:pt x="15668" y="1644"/>
                  <a:pt x="15668" y="1641"/>
                </a:cubicBezTo>
                <a:cubicBezTo>
                  <a:pt x="15632" y="1470"/>
                  <a:pt x="15514" y="1247"/>
                  <a:pt x="15449" y="1213"/>
                </a:cubicBezTo>
                <a:cubicBezTo>
                  <a:pt x="15432" y="1221"/>
                  <a:pt x="15420" y="1235"/>
                  <a:pt x="15395" y="1256"/>
                </a:cubicBezTo>
                <a:cubicBezTo>
                  <a:pt x="15380" y="1282"/>
                  <a:pt x="15363" y="1306"/>
                  <a:pt x="15340" y="1335"/>
                </a:cubicBezTo>
                <a:cubicBezTo>
                  <a:pt x="15303" y="1380"/>
                  <a:pt x="15289" y="1395"/>
                  <a:pt x="15269" y="1382"/>
                </a:cubicBezTo>
                <a:lnTo>
                  <a:pt x="15241" y="1409"/>
                </a:lnTo>
                <a:lnTo>
                  <a:pt x="15219" y="1335"/>
                </a:lnTo>
                <a:cubicBezTo>
                  <a:pt x="15170" y="1275"/>
                  <a:pt x="15146" y="1271"/>
                  <a:pt x="15061" y="1308"/>
                </a:cubicBezTo>
                <a:cubicBezTo>
                  <a:pt x="15043" y="1317"/>
                  <a:pt x="15024" y="1330"/>
                  <a:pt x="15006" y="1345"/>
                </a:cubicBezTo>
                <a:cubicBezTo>
                  <a:pt x="14967" y="1381"/>
                  <a:pt x="14934" y="1420"/>
                  <a:pt x="14924" y="1446"/>
                </a:cubicBezTo>
                <a:cubicBezTo>
                  <a:pt x="14924" y="1447"/>
                  <a:pt x="14924" y="1451"/>
                  <a:pt x="14924" y="1451"/>
                </a:cubicBezTo>
                <a:cubicBezTo>
                  <a:pt x="14902" y="1506"/>
                  <a:pt x="14861" y="1536"/>
                  <a:pt x="14831" y="1525"/>
                </a:cubicBezTo>
                <a:cubicBezTo>
                  <a:pt x="14829" y="1525"/>
                  <a:pt x="14827" y="1525"/>
                  <a:pt x="14825" y="1525"/>
                </a:cubicBezTo>
                <a:cubicBezTo>
                  <a:pt x="14814" y="1525"/>
                  <a:pt x="14803" y="1529"/>
                  <a:pt x="14787" y="1535"/>
                </a:cubicBezTo>
                <a:cubicBezTo>
                  <a:pt x="14676" y="1588"/>
                  <a:pt x="14424" y="1801"/>
                  <a:pt x="14310" y="1942"/>
                </a:cubicBezTo>
                <a:cubicBezTo>
                  <a:pt x="14302" y="1953"/>
                  <a:pt x="14294" y="1962"/>
                  <a:pt x="14288" y="1973"/>
                </a:cubicBezTo>
                <a:cubicBezTo>
                  <a:pt x="14251" y="2035"/>
                  <a:pt x="14223" y="2110"/>
                  <a:pt x="14212" y="2168"/>
                </a:cubicBezTo>
                <a:cubicBezTo>
                  <a:pt x="14209" y="2188"/>
                  <a:pt x="14206" y="2210"/>
                  <a:pt x="14206" y="2226"/>
                </a:cubicBezTo>
                <a:cubicBezTo>
                  <a:pt x="14206" y="2355"/>
                  <a:pt x="14169" y="2402"/>
                  <a:pt x="14108" y="2353"/>
                </a:cubicBezTo>
                <a:cubicBezTo>
                  <a:pt x="14084" y="2334"/>
                  <a:pt x="14020" y="2314"/>
                  <a:pt x="13965" y="2306"/>
                </a:cubicBezTo>
                <a:cubicBezTo>
                  <a:pt x="13910" y="2299"/>
                  <a:pt x="13873" y="2273"/>
                  <a:pt x="13878" y="2248"/>
                </a:cubicBezTo>
                <a:cubicBezTo>
                  <a:pt x="13885" y="2219"/>
                  <a:pt x="13840" y="2200"/>
                  <a:pt x="13768" y="2200"/>
                </a:cubicBezTo>
                <a:cubicBezTo>
                  <a:pt x="13678" y="2200"/>
                  <a:pt x="13637" y="2183"/>
                  <a:pt x="13637" y="2153"/>
                </a:cubicBezTo>
                <a:cubicBezTo>
                  <a:pt x="13637" y="2145"/>
                  <a:pt x="13636" y="2135"/>
                  <a:pt x="13642" y="2126"/>
                </a:cubicBezTo>
                <a:cubicBezTo>
                  <a:pt x="13643" y="2125"/>
                  <a:pt x="13647" y="2122"/>
                  <a:pt x="13648" y="2121"/>
                </a:cubicBezTo>
                <a:cubicBezTo>
                  <a:pt x="13653" y="2113"/>
                  <a:pt x="13655" y="2104"/>
                  <a:pt x="13664" y="2095"/>
                </a:cubicBezTo>
                <a:cubicBezTo>
                  <a:pt x="13667" y="2092"/>
                  <a:pt x="13677" y="2092"/>
                  <a:pt x="13681" y="2089"/>
                </a:cubicBezTo>
                <a:cubicBezTo>
                  <a:pt x="13702" y="2071"/>
                  <a:pt x="13727" y="2053"/>
                  <a:pt x="13763" y="2031"/>
                </a:cubicBezTo>
                <a:cubicBezTo>
                  <a:pt x="13938" y="1924"/>
                  <a:pt x="13994" y="1862"/>
                  <a:pt x="14009" y="1699"/>
                </a:cubicBezTo>
                <a:cubicBezTo>
                  <a:pt x="14012" y="1628"/>
                  <a:pt x="14018" y="1544"/>
                  <a:pt x="14015" y="1456"/>
                </a:cubicBezTo>
                <a:cubicBezTo>
                  <a:pt x="14015" y="1454"/>
                  <a:pt x="14015" y="1453"/>
                  <a:pt x="14015" y="1451"/>
                </a:cubicBezTo>
                <a:cubicBezTo>
                  <a:pt x="14012" y="1376"/>
                  <a:pt x="14007" y="1321"/>
                  <a:pt x="14004" y="1277"/>
                </a:cubicBezTo>
                <a:cubicBezTo>
                  <a:pt x="14004" y="1276"/>
                  <a:pt x="14004" y="1273"/>
                  <a:pt x="14004" y="1272"/>
                </a:cubicBezTo>
                <a:cubicBezTo>
                  <a:pt x="14001" y="1227"/>
                  <a:pt x="13999" y="1198"/>
                  <a:pt x="13993" y="1177"/>
                </a:cubicBezTo>
                <a:cubicBezTo>
                  <a:pt x="13990" y="1166"/>
                  <a:pt x="13985" y="1156"/>
                  <a:pt x="13982" y="1150"/>
                </a:cubicBezTo>
                <a:cubicBezTo>
                  <a:pt x="13978" y="1144"/>
                  <a:pt x="13970" y="1142"/>
                  <a:pt x="13965" y="1140"/>
                </a:cubicBezTo>
                <a:cubicBezTo>
                  <a:pt x="13955" y="1135"/>
                  <a:pt x="13944" y="1135"/>
                  <a:pt x="13927" y="1140"/>
                </a:cubicBezTo>
                <a:cubicBezTo>
                  <a:pt x="13879" y="1155"/>
                  <a:pt x="13845" y="1147"/>
                  <a:pt x="13834" y="1129"/>
                </a:cubicBezTo>
                <a:cubicBezTo>
                  <a:pt x="13818" y="1109"/>
                  <a:pt x="13830" y="1075"/>
                  <a:pt x="13872" y="1045"/>
                </a:cubicBezTo>
                <a:cubicBezTo>
                  <a:pt x="13876" y="1041"/>
                  <a:pt x="13878" y="1043"/>
                  <a:pt x="13883" y="1039"/>
                </a:cubicBezTo>
                <a:cubicBezTo>
                  <a:pt x="13885" y="1038"/>
                  <a:pt x="13887" y="1035"/>
                  <a:pt x="13889" y="1034"/>
                </a:cubicBezTo>
                <a:cubicBezTo>
                  <a:pt x="13891" y="1033"/>
                  <a:pt x="13892" y="1030"/>
                  <a:pt x="13894" y="1029"/>
                </a:cubicBezTo>
                <a:cubicBezTo>
                  <a:pt x="13926" y="1006"/>
                  <a:pt x="13945" y="978"/>
                  <a:pt x="13954" y="939"/>
                </a:cubicBezTo>
                <a:cubicBezTo>
                  <a:pt x="13957" y="910"/>
                  <a:pt x="13958" y="872"/>
                  <a:pt x="13949" y="818"/>
                </a:cubicBezTo>
                <a:cubicBezTo>
                  <a:pt x="13924" y="677"/>
                  <a:pt x="13901" y="659"/>
                  <a:pt x="13763" y="623"/>
                </a:cubicBezTo>
                <a:cubicBezTo>
                  <a:pt x="13660" y="596"/>
                  <a:pt x="13538" y="610"/>
                  <a:pt x="13467" y="644"/>
                </a:cubicBezTo>
                <a:cubicBezTo>
                  <a:pt x="13449" y="659"/>
                  <a:pt x="13428" y="681"/>
                  <a:pt x="13407" y="702"/>
                </a:cubicBezTo>
                <a:cubicBezTo>
                  <a:pt x="13407" y="704"/>
                  <a:pt x="13407" y="705"/>
                  <a:pt x="13407" y="707"/>
                </a:cubicBezTo>
                <a:cubicBezTo>
                  <a:pt x="13407" y="725"/>
                  <a:pt x="13337" y="810"/>
                  <a:pt x="13248" y="897"/>
                </a:cubicBezTo>
                <a:cubicBezTo>
                  <a:pt x="13158" y="983"/>
                  <a:pt x="13029" y="1162"/>
                  <a:pt x="12963" y="1298"/>
                </a:cubicBezTo>
                <a:cubicBezTo>
                  <a:pt x="12819" y="1595"/>
                  <a:pt x="12769" y="1582"/>
                  <a:pt x="12695" y="1219"/>
                </a:cubicBezTo>
                <a:cubicBezTo>
                  <a:pt x="12689" y="1190"/>
                  <a:pt x="12686" y="1175"/>
                  <a:pt x="12679" y="1150"/>
                </a:cubicBezTo>
                <a:cubicBezTo>
                  <a:pt x="12657" y="1070"/>
                  <a:pt x="12627" y="1002"/>
                  <a:pt x="12607" y="987"/>
                </a:cubicBezTo>
                <a:cubicBezTo>
                  <a:pt x="12589" y="994"/>
                  <a:pt x="12559" y="982"/>
                  <a:pt x="12536" y="955"/>
                </a:cubicBezTo>
                <a:cubicBezTo>
                  <a:pt x="12502" y="916"/>
                  <a:pt x="12503" y="890"/>
                  <a:pt x="12547" y="855"/>
                </a:cubicBezTo>
                <a:cubicBezTo>
                  <a:pt x="12559" y="846"/>
                  <a:pt x="12568" y="831"/>
                  <a:pt x="12574" y="813"/>
                </a:cubicBezTo>
                <a:cubicBezTo>
                  <a:pt x="12577" y="712"/>
                  <a:pt x="12561" y="601"/>
                  <a:pt x="12531" y="496"/>
                </a:cubicBezTo>
                <a:cubicBezTo>
                  <a:pt x="12467" y="307"/>
                  <a:pt x="12355" y="106"/>
                  <a:pt x="12246" y="47"/>
                </a:cubicBezTo>
                <a:cubicBezTo>
                  <a:pt x="12204" y="24"/>
                  <a:pt x="12174" y="16"/>
                  <a:pt x="12142" y="16"/>
                </a:cubicBezTo>
                <a:cubicBezTo>
                  <a:pt x="12131" y="17"/>
                  <a:pt x="12117" y="18"/>
                  <a:pt x="12104" y="21"/>
                </a:cubicBezTo>
                <a:cubicBezTo>
                  <a:pt x="12095" y="22"/>
                  <a:pt x="12086" y="23"/>
                  <a:pt x="12076" y="26"/>
                </a:cubicBezTo>
                <a:cubicBezTo>
                  <a:pt x="12072" y="28"/>
                  <a:pt x="12065" y="31"/>
                  <a:pt x="12060" y="32"/>
                </a:cubicBezTo>
                <a:cubicBezTo>
                  <a:pt x="12036" y="40"/>
                  <a:pt x="12011" y="48"/>
                  <a:pt x="11978" y="63"/>
                </a:cubicBezTo>
                <a:cubicBezTo>
                  <a:pt x="11847" y="120"/>
                  <a:pt x="11768" y="201"/>
                  <a:pt x="11578" y="485"/>
                </a:cubicBezTo>
                <a:cubicBezTo>
                  <a:pt x="11448" y="679"/>
                  <a:pt x="11330" y="887"/>
                  <a:pt x="11315" y="944"/>
                </a:cubicBezTo>
                <a:cubicBezTo>
                  <a:pt x="11310" y="962"/>
                  <a:pt x="11298" y="990"/>
                  <a:pt x="11288" y="1018"/>
                </a:cubicBezTo>
                <a:cubicBezTo>
                  <a:pt x="11280" y="1037"/>
                  <a:pt x="11275" y="1056"/>
                  <a:pt x="11266" y="1076"/>
                </a:cubicBezTo>
                <a:cubicBezTo>
                  <a:pt x="11249" y="1115"/>
                  <a:pt x="11229" y="1153"/>
                  <a:pt x="11211" y="1187"/>
                </a:cubicBezTo>
                <a:cubicBezTo>
                  <a:pt x="11113" y="1373"/>
                  <a:pt x="11119" y="1447"/>
                  <a:pt x="11238" y="1694"/>
                </a:cubicBezTo>
                <a:cubicBezTo>
                  <a:pt x="11283" y="1786"/>
                  <a:pt x="11306" y="1862"/>
                  <a:pt x="11310" y="1910"/>
                </a:cubicBezTo>
                <a:cubicBezTo>
                  <a:pt x="11310" y="1913"/>
                  <a:pt x="11315" y="1917"/>
                  <a:pt x="11315" y="1920"/>
                </a:cubicBezTo>
                <a:cubicBezTo>
                  <a:pt x="11316" y="1931"/>
                  <a:pt x="11313" y="1940"/>
                  <a:pt x="11310" y="1947"/>
                </a:cubicBezTo>
                <a:cubicBezTo>
                  <a:pt x="11305" y="1961"/>
                  <a:pt x="11295" y="1966"/>
                  <a:pt x="11277" y="1957"/>
                </a:cubicBezTo>
                <a:cubicBezTo>
                  <a:pt x="11269" y="1952"/>
                  <a:pt x="11255" y="1942"/>
                  <a:pt x="11244" y="1931"/>
                </a:cubicBezTo>
                <a:cubicBezTo>
                  <a:pt x="11219" y="1907"/>
                  <a:pt x="11181" y="1901"/>
                  <a:pt x="11140" y="1899"/>
                </a:cubicBezTo>
                <a:cubicBezTo>
                  <a:pt x="11127" y="1898"/>
                  <a:pt x="11115" y="1892"/>
                  <a:pt x="11102" y="1894"/>
                </a:cubicBezTo>
                <a:cubicBezTo>
                  <a:pt x="11099" y="1894"/>
                  <a:pt x="11099" y="1898"/>
                  <a:pt x="11096" y="1899"/>
                </a:cubicBezTo>
                <a:cubicBezTo>
                  <a:pt x="11046" y="1908"/>
                  <a:pt x="11000" y="1931"/>
                  <a:pt x="10970" y="1973"/>
                </a:cubicBezTo>
                <a:cubicBezTo>
                  <a:pt x="10943" y="2029"/>
                  <a:pt x="10901" y="2170"/>
                  <a:pt x="10877" y="2321"/>
                </a:cubicBezTo>
                <a:cubicBezTo>
                  <a:pt x="10871" y="2357"/>
                  <a:pt x="10871" y="2357"/>
                  <a:pt x="10866" y="2390"/>
                </a:cubicBezTo>
                <a:cubicBezTo>
                  <a:pt x="10859" y="2449"/>
                  <a:pt x="10851" y="2496"/>
                  <a:pt x="10844" y="2527"/>
                </a:cubicBezTo>
                <a:cubicBezTo>
                  <a:pt x="10837" y="2565"/>
                  <a:pt x="10823" y="2651"/>
                  <a:pt x="10822" y="2654"/>
                </a:cubicBezTo>
                <a:cubicBezTo>
                  <a:pt x="10820" y="2663"/>
                  <a:pt x="10783" y="2639"/>
                  <a:pt x="10740" y="2601"/>
                </a:cubicBezTo>
                <a:cubicBezTo>
                  <a:pt x="10720" y="2583"/>
                  <a:pt x="10706" y="2567"/>
                  <a:pt x="10696" y="2548"/>
                </a:cubicBezTo>
                <a:cubicBezTo>
                  <a:pt x="10682" y="2530"/>
                  <a:pt x="10676" y="2512"/>
                  <a:pt x="10685" y="2496"/>
                </a:cubicBezTo>
                <a:cubicBezTo>
                  <a:pt x="10700" y="2471"/>
                  <a:pt x="10677" y="2478"/>
                  <a:pt x="10631" y="2517"/>
                </a:cubicBezTo>
                <a:cubicBezTo>
                  <a:pt x="10591" y="2551"/>
                  <a:pt x="10549" y="2568"/>
                  <a:pt x="10521" y="2569"/>
                </a:cubicBezTo>
                <a:cubicBezTo>
                  <a:pt x="10512" y="2569"/>
                  <a:pt x="10506" y="2567"/>
                  <a:pt x="10499" y="2564"/>
                </a:cubicBezTo>
                <a:cubicBezTo>
                  <a:pt x="10473" y="2553"/>
                  <a:pt x="10476" y="2516"/>
                  <a:pt x="10521" y="2469"/>
                </a:cubicBezTo>
                <a:cubicBezTo>
                  <a:pt x="10625" y="2358"/>
                  <a:pt x="10672" y="2232"/>
                  <a:pt x="10674" y="2058"/>
                </a:cubicBezTo>
                <a:cubicBezTo>
                  <a:pt x="10675" y="2000"/>
                  <a:pt x="10667" y="1938"/>
                  <a:pt x="10658" y="1868"/>
                </a:cubicBezTo>
                <a:cubicBezTo>
                  <a:pt x="10571" y="1244"/>
                  <a:pt x="10527" y="1006"/>
                  <a:pt x="10494" y="987"/>
                </a:cubicBezTo>
                <a:cubicBezTo>
                  <a:pt x="10475" y="975"/>
                  <a:pt x="10461" y="916"/>
                  <a:pt x="10461" y="855"/>
                </a:cubicBezTo>
                <a:cubicBezTo>
                  <a:pt x="10461" y="825"/>
                  <a:pt x="10453" y="781"/>
                  <a:pt x="10439" y="733"/>
                </a:cubicBezTo>
                <a:cubicBezTo>
                  <a:pt x="10432" y="710"/>
                  <a:pt x="10423" y="687"/>
                  <a:pt x="10412" y="660"/>
                </a:cubicBezTo>
                <a:cubicBezTo>
                  <a:pt x="10412" y="658"/>
                  <a:pt x="10412" y="656"/>
                  <a:pt x="10412" y="654"/>
                </a:cubicBezTo>
                <a:cubicBezTo>
                  <a:pt x="10411" y="653"/>
                  <a:pt x="10406" y="650"/>
                  <a:pt x="10406" y="649"/>
                </a:cubicBezTo>
                <a:cubicBezTo>
                  <a:pt x="10359" y="529"/>
                  <a:pt x="10292" y="381"/>
                  <a:pt x="10220" y="248"/>
                </a:cubicBezTo>
                <a:cubicBezTo>
                  <a:pt x="10193" y="202"/>
                  <a:pt x="10166" y="159"/>
                  <a:pt x="10138" y="116"/>
                </a:cubicBezTo>
                <a:cubicBezTo>
                  <a:pt x="10104" y="65"/>
                  <a:pt x="10074" y="29"/>
                  <a:pt x="10045" y="0"/>
                </a:cubicBezTo>
                <a:close/>
              </a:path>
            </a:pathLst>
          </a:custGeom>
          <a:ln w="12700">
            <a:miter lim="400000"/>
          </a:ln>
        </p:spPr>
      </p:pic>
      <p:pic>
        <p:nvPicPr>
          <p:cNvPr id="295" name="pasted-movie.png" descr="pasted-movie.png"/>
          <p:cNvPicPr>
            <a:picLocks noChangeAspect="1"/>
          </p:cNvPicPr>
          <p:nvPr/>
        </p:nvPicPr>
        <p:blipFill>
          <a:blip r:embed="rId3">
            <a:extLst/>
          </a:blip>
          <a:srcRect l="738" t="1188" r="3074" b="1203"/>
          <a:stretch>
            <a:fillRect/>
          </a:stretch>
        </p:blipFill>
        <p:spPr>
          <a:xfrm>
            <a:off x="2179762" y="4013158"/>
            <a:ext cx="984816" cy="1023938"/>
          </a:xfrm>
          <a:custGeom>
            <a:avLst/>
            <a:gdLst/>
            <a:ahLst/>
            <a:cxnLst>
              <a:cxn ang="0">
                <a:pos x="wd2" y="hd2"/>
              </a:cxn>
              <a:cxn ang="5400000">
                <a:pos x="wd2" y="hd2"/>
              </a:cxn>
              <a:cxn ang="10800000">
                <a:pos x="wd2" y="hd2"/>
              </a:cxn>
              <a:cxn ang="16200000">
                <a:pos x="wd2" y="hd2"/>
              </a:cxn>
            </a:cxnLst>
            <a:rect l="0" t="0" r="r" b="b"/>
            <a:pathLst>
              <a:path w="21558" h="21600" fill="norm" stroke="1" extrusionOk="0">
                <a:moveTo>
                  <a:pt x="10010" y="0"/>
                </a:moveTo>
                <a:cubicBezTo>
                  <a:pt x="9828" y="18"/>
                  <a:pt x="9653" y="50"/>
                  <a:pt x="9472" y="75"/>
                </a:cubicBezTo>
                <a:cubicBezTo>
                  <a:pt x="9427" y="97"/>
                  <a:pt x="9377" y="119"/>
                  <a:pt x="9342" y="142"/>
                </a:cubicBezTo>
                <a:cubicBezTo>
                  <a:pt x="9267" y="192"/>
                  <a:pt x="9195" y="267"/>
                  <a:pt x="9133" y="352"/>
                </a:cubicBezTo>
                <a:cubicBezTo>
                  <a:pt x="9100" y="397"/>
                  <a:pt x="9067" y="446"/>
                  <a:pt x="9037" y="502"/>
                </a:cubicBezTo>
                <a:cubicBezTo>
                  <a:pt x="9029" y="517"/>
                  <a:pt x="9027" y="538"/>
                  <a:pt x="9020" y="553"/>
                </a:cubicBezTo>
                <a:cubicBezTo>
                  <a:pt x="8998" y="597"/>
                  <a:pt x="8976" y="634"/>
                  <a:pt x="8959" y="678"/>
                </a:cubicBezTo>
                <a:cubicBezTo>
                  <a:pt x="8948" y="709"/>
                  <a:pt x="8934" y="738"/>
                  <a:pt x="8925" y="770"/>
                </a:cubicBezTo>
                <a:cubicBezTo>
                  <a:pt x="8920" y="787"/>
                  <a:pt x="8920" y="812"/>
                  <a:pt x="8916" y="829"/>
                </a:cubicBezTo>
                <a:cubicBezTo>
                  <a:pt x="8879" y="979"/>
                  <a:pt x="8866" y="1120"/>
                  <a:pt x="8898" y="1239"/>
                </a:cubicBezTo>
                <a:cubicBezTo>
                  <a:pt x="8926" y="1344"/>
                  <a:pt x="8930" y="1399"/>
                  <a:pt x="8907" y="1440"/>
                </a:cubicBezTo>
                <a:cubicBezTo>
                  <a:pt x="8901" y="1453"/>
                  <a:pt x="8893" y="1461"/>
                  <a:pt x="8881" y="1473"/>
                </a:cubicBezTo>
                <a:cubicBezTo>
                  <a:pt x="8840" y="1520"/>
                  <a:pt x="8823" y="1648"/>
                  <a:pt x="8812" y="1909"/>
                </a:cubicBezTo>
                <a:lnTo>
                  <a:pt x="8794" y="2286"/>
                </a:lnTo>
                <a:lnTo>
                  <a:pt x="8629" y="2445"/>
                </a:lnTo>
                <a:cubicBezTo>
                  <a:pt x="8512" y="2558"/>
                  <a:pt x="8461" y="2584"/>
                  <a:pt x="8429" y="2553"/>
                </a:cubicBezTo>
                <a:cubicBezTo>
                  <a:pt x="8397" y="2522"/>
                  <a:pt x="8401" y="2479"/>
                  <a:pt x="8447" y="2394"/>
                </a:cubicBezTo>
                <a:cubicBezTo>
                  <a:pt x="8481" y="2330"/>
                  <a:pt x="8500" y="2249"/>
                  <a:pt x="8507" y="2177"/>
                </a:cubicBezTo>
                <a:cubicBezTo>
                  <a:pt x="8509" y="2121"/>
                  <a:pt x="8504" y="2069"/>
                  <a:pt x="8490" y="2034"/>
                </a:cubicBezTo>
                <a:cubicBezTo>
                  <a:pt x="8481" y="2027"/>
                  <a:pt x="8469" y="2023"/>
                  <a:pt x="8455" y="2034"/>
                </a:cubicBezTo>
                <a:cubicBezTo>
                  <a:pt x="8382" y="2093"/>
                  <a:pt x="8351" y="2053"/>
                  <a:pt x="8351" y="1900"/>
                </a:cubicBezTo>
                <a:cubicBezTo>
                  <a:pt x="8351" y="1829"/>
                  <a:pt x="8312" y="1718"/>
                  <a:pt x="8264" y="1616"/>
                </a:cubicBezTo>
                <a:cubicBezTo>
                  <a:pt x="8203" y="1506"/>
                  <a:pt x="8136" y="1405"/>
                  <a:pt x="8108" y="1398"/>
                </a:cubicBezTo>
                <a:cubicBezTo>
                  <a:pt x="8095" y="1400"/>
                  <a:pt x="8075" y="1389"/>
                  <a:pt x="8064" y="1373"/>
                </a:cubicBezTo>
                <a:cubicBezTo>
                  <a:pt x="8052" y="1358"/>
                  <a:pt x="8042" y="1341"/>
                  <a:pt x="8038" y="1314"/>
                </a:cubicBezTo>
                <a:cubicBezTo>
                  <a:pt x="8031" y="1267"/>
                  <a:pt x="7984" y="1192"/>
                  <a:pt x="7934" y="1130"/>
                </a:cubicBezTo>
                <a:cubicBezTo>
                  <a:pt x="7930" y="1126"/>
                  <a:pt x="7928" y="1126"/>
                  <a:pt x="7925" y="1122"/>
                </a:cubicBezTo>
                <a:cubicBezTo>
                  <a:pt x="7924" y="1121"/>
                  <a:pt x="7926" y="1114"/>
                  <a:pt x="7925" y="1113"/>
                </a:cubicBezTo>
                <a:cubicBezTo>
                  <a:pt x="7922" y="1110"/>
                  <a:pt x="7920" y="1109"/>
                  <a:pt x="7917" y="1105"/>
                </a:cubicBezTo>
                <a:cubicBezTo>
                  <a:pt x="7863" y="1047"/>
                  <a:pt x="7808" y="1005"/>
                  <a:pt x="7769" y="1005"/>
                </a:cubicBezTo>
                <a:cubicBezTo>
                  <a:pt x="7749" y="1005"/>
                  <a:pt x="7720" y="984"/>
                  <a:pt x="7700" y="954"/>
                </a:cubicBezTo>
                <a:cubicBezTo>
                  <a:pt x="7674" y="931"/>
                  <a:pt x="7647" y="895"/>
                  <a:pt x="7621" y="862"/>
                </a:cubicBezTo>
                <a:cubicBezTo>
                  <a:pt x="7539" y="763"/>
                  <a:pt x="7446" y="707"/>
                  <a:pt x="7369" y="687"/>
                </a:cubicBezTo>
                <a:cubicBezTo>
                  <a:pt x="7366" y="686"/>
                  <a:pt x="7364" y="688"/>
                  <a:pt x="7361" y="687"/>
                </a:cubicBezTo>
                <a:cubicBezTo>
                  <a:pt x="7346" y="685"/>
                  <a:pt x="7329" y="677"/>
                  <a:pt x="7317" y="678"/>
                </a:cubicBezTo>
                <a:cubicBezTo>
                  <a:pt x="7314" y="678"/>
                  <a:pt x="7311" y="678"/>
                  <a:pt x="7309" y="678"/>
                </a:cubicBezTo>
                <a:cubicBezTo>
                  <a:pt x="7295" y="679"/>
                  <a:pt x="7284" y="681"/>
                  <a:pt x="7274" y="687"/>
                </a:cubicBezTo>
                <a:cubicBezTo>
                  <a:pt x="7271" y="688"/>
                  <a:pt x="7276" y="694"/>
                  <a:pt x="7274" y="695"/>
                </a:cubicBezTo>
                <a:cubicBezTo>
                  <a:pt x="7269" y="698"/>
                  <a:pt x="7260" y="691"/>
                  <a:pt x="7256" y="695"/>
                </a:cubicBezTo>
                <a:cubicBezTo>
                  <a:pt x="7220" y="723"/>
                  <a:pt x="7196" y="731"/>
                  <a:pt x="7178" y="703"/>
                </a:cubicBezTo>
                <a:cubicBezTo>
                  <a:pt x="7173" y="699"/>
                  <a:pt x="7165" y="691"/>
                  <a:pt x="7161" y="687"/>
                </a:cubicBezTo>
                <a:cubicBezTo>
                  <a:pt x="7158" y="683"/>
                  <a:pt x="7155" y="690"/>
                  <a:pt x="7152" y="687"/>
                </a:cubicBezTo>
                <a:cubicBezTo>
                  <a:pt x="7102" y="671"/>
                  <a:pt x="7015" y="729"/>
                  <a:pt x="6952" y="829"/>
                </a:cubicBezTo>
                <a:cubicBezTo>
                  <a:pt x="6913" y="896"/>
                  <a:pt x="6883" y="966"/>
                  <a:pt x="6892" y="996"/>
                </a:cubicBezTo>
                <a:cubicBezTo>
                  <a:pt x="6893" y="998"/>
                  <a:pt x="6899" y="1003"/>
                  <a:pt x="6900" y="1005"/>
                </a:cubicBezTo>
                <a:cubicBezTo>
                  <a:pt x="6911" y="1022"/>
                  <a:pt x="6898" y="1045"/>
                  <a:pt x="6874" y="1063"/>
                </a:cubicBezTo>
                <a:cubicBezTo>
                  <a:pt x="6870" y="1068"/>
                  <a:pt x="6869" y="1075"/>
                  <a:pt x="6865" y="1080"/>
                </a:cubicBezTo>
                <a:cubicBezTo>
                  <a:pt x="6769" y="1184"/>
                  <a:pt x="6640" y="1658"/>
                  <a:pt x="6640" y="1909"/>
                </a:cubicBezTo>
                <a:cubicBezTo>
                  <a:pt x="6640" y="1969"/>
                  <a:pt x="6635" y="2022"/>
                  <a:pt x="6631" y="2068"/>
                </a:cubicBezTo>
                <a:cubicBezTo>
                  <a:pt x="6629" y="2087"/>
                  <a:pt x="6624" y="2095"/>
                  <a:pt x="6622" y="2110"/>
                </a:cubicBezTo>
                <a:cubicBezTo>
                  <a:pt x="6620" y="2127"/>
                  <a:pt x="6617" y="2155"/>
                  <a:pt x="6614" y="2160"/>
                </a:cubicBezTo>
                <a:cubicBezTo>
                  <a:pt x="6613" y="2161"/>
                  <a:pt x="6615" y="2167"/>
                  <a:pt x="6614" y="2168"/>
                </a:cubicBezTo>
                <a:cubicBezTo>
                  <a:pt x="6600" y="2182"/>
                  <a:pt x="6476" y="2107"/>
                  <a:pt x="6335" y="2001"/>
                </a:cubicBezTo>
                <a:cubicBezTo>
                  <a:pt x="6145" y="1856"/>
                  <a:pt x="6069" y="1819"/>
                  <a:pt x="6031" y="1850"/>
                </a:cubicBezTo>
                <a:cubicBezTo>
                  <a:pt x="5967" y="1901"/>
                  <a:pt x="5918" y="1861"/>
                  <a:pt x="5918" y="1750"/>
                </a:cubicBezTo>
                <a:cubicBezTo>
                  <a:pt x="5918" y="1724"/>
                  <a:pt x="5910" y="1692"/>
                  <a:pt x="5892" y="1666"/>
                </a:cubicBezTo>
                <a:cubicBezTo>
                  <a:pt x="5837" y="1613"/>
                  <a:pt x="5797" y="1590"/>
                  <a:pt x="5753" y="1574"/>
                </a:cubicBezTo>
                <a:cubicBezTo>
                  <a:pt x="5743" y="1570"/>
                  <a:pt x="5731" y="1568"/>
                  <a:pt x="5719" y="1566"/>
                </a:cubicBezTo>
                <a:cubicBezTo>
                  <a:pt x="5699" y="1565"/>
                  <a:pt x="5681" y="1563"/>
                  <a:pt x="5667" y="1574"/>
                </a:cubicBezTo>
                <a:cubicBezTo>
                  <a:pt x="5639" y="1597"/>
                  <a:pt x="5611" y="1605"/>
                  <a:pt x="5597" y="1591"/>
                </a:cubicBezTo>
                <a:cubicBezTo>
                  <a:pt x="5584" y="1579"/>
                  <a:pt x="5531" y="1571"/>
                  <a:pt x="5484" y="1566"/>
                </a:cubicBezTo>
                <a:cubicBezTo>
                  <a:pt x="5407" y="1577"/>
                  <a:pt x="5350" y="1597"/>
                  <a:pt x="5310" y="1641"/>
                </a:cubicBezTo>
                <a:cubicBezTo>
                  <a:pt x="5272" y="1692"/>
                  <a:pt x="5241" y="1761"/>
                  <a:pt x="5223" y="1859"/>
                </a:cubicBezTo>
                <a:cubicBezTo>
                  <a:pt x="5204" y="1956"/>
                  <a:pt x="5233" y="2192"/>
                  <a:pt x="5284" y="2445"/>
                </a:cubicBezTo>
                <a:cubicBezTo>
                  <a:pt x="5284" y="2447"/>
                  <a:pt x="5283" y="2451"/>
                  <a:pt x="5284" y="2453"/>
                </a:cubicBezTo>
                <a:cubicBezTo>
                  <a:pt x="5292" y="2489"/>
                  <a:pt x="5310" y="2554"/>
                  <a:pt x="5319" y="2595"/>
                </a:cubicBezTo>
                <a:cubicBezTo>
                  <a:pt x="5374" y="2838"/>
                  <a:pt x="5442" y="3083"/>
                  <a:pt x="5510" y="3232"/>
                </a:cubicBezTo>
                <a:cubicBezTo>
                  <a:pt x="5626" y="3486"/>
                  <a:pt x="5497" y="3424"/>
                  <a:pt x="5241" y="3106"/>
                </a:cubicBezTo>
                <a:lnTo>
                  <a:pt x="4989" y="2788"/>
                </a:lnTo>
                <a:lnTo>
                  <a:pt x="4989" y="2830"/>
                </a:lnTo>
                <a:lnTo>
                  <a:pt x="4963" y="2989"/>
                </a:lnTo>
                <a:cubicBezTo>
                  <a:pt x="4934" y="3216"/>
                  <a:pt x="4886" y="3297"/>
                  <a:pt x="4850" y="3248"/>
                </a:cubicBezTo>
                <a:cubicBezTo>
                  <a:pt x="4848" y="3244"/>
                  <a:pt x="4843" y="3245"/>
                  <a:pt x="4841" y="3240"/>
                </a:cubicBezTo>
                <a:cubicBezTo>
                  <a:pt x="4836" y="3231"/>
                  <a:pt x="4828" y="3214"/>
                  <a:pt x="4824" y="3198"/>
                </a:cubicBezTo>
                <a:cubicBezTo>
                  <a:pt x="4822" y="3191"/>
                  <a:pt x="4826" y="3189"/>
                  <a:pt x="4824" y="3181"/>
                </a:cubicBezTo>
                <a:cubicBezTo>
                  <a:pt x="4823" y="3172"/>
                  <a:pt x="4816" y="3166"/>
                  <a:pt x="4815" y="3156"/>
                </a:cubicBezTo>
                <a:cubicBezTo>
                  <a:pt x="4808" y="3111"/>
                  <a:pt x="4806" y="3051"/>
                  <a:pt x="4806" y="2980"/>
                </a:cubicBezTo>
                <a:cubicBezTo>
                  <a:pt x="4806" y="2920"/>
                  <a:pt x="4804" y="2870"/>
                  <a:pt x="4798" y="2821"/>
                </a:cubicBezTo>
                <a:cubicBezTo>
                  <a:pt x="4772" y="2610"/>
                  <a:pt x="4675" y="2467"/>
                  <a:pt x="4459" y="2269"/>
                </a:cubicBezTo>
                <a:cubicBezTo>
                  <a:pt x="4358" y="2184"/>
                  <a:pt x="4238" y="2101"/>
                  <a:pt x="4137" y="2051"/>
                </a:cubicBezTo>
                <a:cubicBezTo>
                  <a:pt x="4132" y="2050"/>
                  <a:pt x="4123" y="2051"/>
                  <a:pt x="4120" y="2051"/>
                </a:cubicBezTo>
                <a:cubicBezTo>
                  <a:pt x="4083" y="2075"/>
                  <a:pt x="4054" y="2102"/>
                  <a:pt x="4016" y="2127"/>
                </a:cubicBezTo>
                <a:lnTo>
                  <a:pt x="4033" y="2244"/>
                </a:lnTo>
                <a:cubicBezTo>
                  <a:pt x="4061" y="2372"/>
                  <a:pt x="4071" y="2494"/>
                  <a:pt x="4059" y="2512"/>
                </a:cubicBezTo>
                <a:cubicBezTo>
                  <a:pt x="4038" y="2546"/>
                  <a:pt x="3916" y="2474"/>
                  <a:pt x="3816" y="2386"/>
                </a:cubicBezTo>
                <a:cubicBezTo>
                  <a:pt x="3792" y="2368"/>
                  <a:pt x="3776" y="2359"/>
                  <a:pt x="3764" y="2344"/>
                </a:cubicBezTo>
                <a:cubicBezTo>
                  <a:pt x="3743" y="2321"/>
                  <a:pt x="3742" y="2325"/>
                  <a:pt x="3729" y="2319"/>
                </a:cubicBezTo>
                <a:cubicBezTo>
                  <a:pt x="3721" y="2325"/>
                  <a:pt x="3711" y="2330"/>
                  <a:pt x="3703" y="2336"/>
                </a:cubicBezTo>
                <a:cubicBezTo>
                  <a:pt x="3705" y="2346"/>
                  <a:pt x="3700" y="2359"/>
                  <a:pt x="3703" y="2369"/>
                </a:cubicBezTo>
                <a:cubicBezTo>
                  <a:pt x="3705" y="2372"/>
                  <a:pt x="3709" y="2375"/>
                  <a:pt x="3712" y="2378"/>
                </a:cubicBezTo>
                <a:cubicBezTo>
                  <a:pt x="3745" y="2425"/>
                  <a:pt x="3791" y="2474"/>
                  <a:pt x="3842" y="2512"/>
                </a:cubicBezTo>
                <a:cubicBezTo>
                  <a:pt x="3860" y="2523"/>
                  <a:pt x="3873" y="2535"/>
                  <a:pt x="3894" y="2545"/>
                </a:cubicBezTo>
                <a:cubicBezTo>
                  <a:pt x="4053" y="2623"/>
                  <a:pt x="4072" y="2696"/>
                  <a:pt x="3929" y="2696"/>
                </a:cubicBezTo>
                <a:cubicBezTo>
                  <a:pt x="3926" y="2696"/>
                  <a:pt x="3923" y="2696"/>
                  <a:pt x="3920" y="2696"/>
                </a:cubicBezTo>
                <a:cubicBezTo>
                  <a:pt x="3916" y="2696"/>
                  <a:pt x="3907" y="2696"/>
                  <a:pt x="3903" y="2696"/>
                </a:cubicBezTo>
                <a:cubicBezTo>
                  <a:pt x="3870" y="2696"/>
                  <a:pt x="3809" y="2671"/>
                  <a:pt x="3755" y="2637"/>
                </a:cubicBezTo>
                <a:cubicBezTo>
                  <a:pt x="3696" y="2599"/>
                  <a:pt x="3669" y="2580"/>
                  <a:pt x="3660" y="2595"/>
                </a:cubicBezTo>
                <a:cubicBezTo>
                  <a:pt x="3661" y="2607"/>
                  <a:pt x="3668" y="2625"/>
                  <a:pt x="3677" y="2654"/>
                </a:cubicBezTo>
                <a:cubicBezTo>
                  <a:pt x="3688" y="2689"/>
                  <a:pt x="3690" y="2722"/>
                  <a:pt x="3703" y="2746"/>
                </a:cubicBezTo>
                <a:cubicBezTo>
                  <a:pt x="3713" y="2763"/>
                  <a:pt x="3734" y="2774"/>
                  <a:pt x="3746" y="2788"/>
                </a:cubicBezTo>
                <a:cubicBezTo>
                  <a:pt x="3760" y="2802"/>
                  <a:pt x="3773" y="2817"/>
                  <a:pt x="3790" y="2830"/>
                </a:cubicBezTo>
                <a:cubicBezTo>
                  <a:pt x="3835" y="2863"/>
                  <a:pt x="3897" y="2892"/>
                  <a:pt x="3998" y="2939"/>
                </a:cubicBezTo>
                <a:cubicBezTo>
                  <a:pt x="4166" y="3015"/>
                  <a:pt x="4207" y="3056"/>
                  <a:pt x="4172" y="3089"/>
                </a:cubicBezTo>
                <a:cubicBezTo>
                  <a:pt x="4138" y="3122"/>
                  <a:pt x="4098" y="3123"/>
                  <a:pt x="3998" y="3089"/>
                </a:cubicBezTo>
                <a:cubicBezTo>
                  <a:pt x="3926" y="3063"/>
                  <a:pt x="3855" y="3039"/>
                  <a:pt x="3842" y="3039"/>
                </a:cubicBezTo>
                <a:cubicBezTo>
                  <a:pt x="3813" y="3039"/>
                  <a:pt x="3878" y="3282"/>
                  <a:pt x="4051" y="3793"/>
                </a:cubicBezTo>
                <a:lnTo>
                  <a:pt x="4085" y="3885"/>
                </a:lnTo>
                <a:cubicBezTo>
                  <a:pt x="4136" y="4016"/>
                  <a:pt x="4183" y="4124"/>
                  <a:pt x="4216" y="4153"/>
                </a:cubicBezTo>
                <a:cubicBezTo>
                  <a:pt x="4232" y="4167"/>
                  <a:pt x="4256" y="4179"/>
                  <a:pt x="4276" y="4194"/>
                </a:cubicBezTo>
                <a:lnTo>
                  <a:pt x="4381" y="4245"/>
                </a:lnTo>
                <a:cubicBezTo>
                  <a:pt x="4477" y="4290"/>
                  <a:pt x="4559" y="4325"/>
                  <a:pt x="4615" y="4345"/>
                </a:cubicBezTo>
                <a:cubicBezTo>
                  <a:pt x="4616" y="4345"/>
                  <a:pt x="4623" y="4345"/>
                  <a:pt x="4624" y="4345"/>
                </a:cubicBezTo>
                <a:cubicBezTo>
                  <a:pt x="4653" y="4345"/>
                  <a:pt x="4685" y="4361"/>
                  <a:pt x="4702" y="4379"/>
                </a:cubicBezTo>
                <a:cubicBezTo>
                  <a:pt x="4705" y="4381"/>
                  <a:pt x="4710" y="4384"/>
                  <a:pt x="4711" y="4387"/>
                </a:cubicBezTo>
                <a:cubicBezTo>
                  <a:pt x="4715" y="4391"/>
                  <a:pt x="4712" y="4399"/>
                  <a:pt x="4711" y="4404"/>
                </a:cubicBezTo>
                <a:cubicBezTo>
                  <a:pt x="4713" y="4416"/>
                  <a:pt x="4713" y="4421"/>
                  <a:pt x="4702" y="4429"/>
                </a:cubicBezTo>
                <a:cubicBezTo>
                  <a:pt x="4681" y="4450"/>
                  <a:pt x="4636" y="4458"/>
                  <a:pt x="4581" y="4454"/>
                </a:cubicBezTo>
                <a:cubicBezTo>
                  <a:pt x="4563" y="4453"/>
                  <a:pt x="4540" y="4450"/>
                  <a:pt x="4520" y="4446"/>
                </a:cubicBezTo>
                <a:cubicBezTo>
                  <a:pt x="4501" y="4443"/>
                  <a:pt x="4492" y="4443"/>
                  <a:pt x="4468" y="4437"/>
                </a:cubicBezTo>
                <a:cubicBezTo>
                  <a:pt x="4365" y="4414"/>
                  <a:pt x="4280" y="4409"/>
                  <a:pt x="4268" y="4429"/>
                </a:cubicBezTo>
                <a:cubicBezTo>
                  <a:pt x="4256" y="4447"/>
                  <a:pt x="4202" y="4430"/>
                  <a:pt x="4146" y="4387"/>
                </a:cubicBezTo>
                <a:cubicBezTo>
                  <a:pt x="4144" y="4386"/>
                  <a:pt x="4139" y="4388"/>
                  <a:pt x="4137" y="4387"/>
                </a:cubicBezTo>
                <a:cubicBezTo>
                  <a:pt x="4095" y="4355"/>
                  <a:pt x="4061" y="4338"/>
                  <a:pt x="4033" y="4337"/>
                </a:cubicBezTo>
                <a:cubicBezTo>
                  <a:pt x="4019" y="4342"/>
                  <a:pt x="4009" y="4355"/>
                  <a:pt x="3990" y="4379"/>
                </a:cubicBezTo>
                <a:cubicBezTo>
                  <a:pt x="3942" y="4443"/>
                  <a:pt x="3937" y="4443"/>
                  <a:pt x="3912" y="4370"/>
                </a:cubicBezTo>
                <a:cubicBezTo>
                  <a:pt x="3838" y="4152"/>
                  <a:pt x="3804" y="4119"/>
                  <a:pt x="3390" y="3910"/>
                </a:cubicBezTo>
                <a:cubicBezTo>
                  <a:pt x="3154" y="3791"/>
                  <a:pt x="2932" y="3694"/>
                  <a:pt x="2895" y="3700"/>
                </a:cubicBezTo>
                <a:cubicBezTo>
                  <a:pt x="2857" y="3706"/>
                  <a:pt x="2802" y="3680"/>
                  <a:pt x="2773" y="3642"/>
                </a:cubicBezTo>
                <a:cubicBezTo>
                  <a:pt x="2765" y="3631"/>
                  <a:pt x="2744" y="3626"/>
                  <a:pt x="2730" y="3617"/>
                </a:cubicBezTo>
                <a:cubicBezTo>
                  <a:pt x="2623" y="3556"/>
                  <a:pt x="2389" y="3546"/>
                  <a:pt x="2339" y="3617"/>
                </a:cubicBezTo>
                <a:cubicBezTo>
                  <a:pt x="2315" y="3652"/>
                  <a:pt x="2298" y="3712"/>
                  <a:pt x="2304" y="3784"/>
                </a:cubicBezTo>
                <a:cubicBezTo>
                  <a:pt x="2305" y="3797"/>
                  <a:pt x="2311" y="3812"/>
                  <a:pt x="2313" y="3826"/>
                </a:cubicBezTo>
                <a:cubicBezTo>
                  <a:pt x="2316" y="3850"/>
                  <a:pt x="2317" y="3875"/>
                  <a:pt x="2322" y="3901"/>
                </a:cubicBezTo>
                <a:cubicBezTo>
                  <a:pt x="2332" y="3946"/>
                  <a:pt x="2357" y="3995"/>
                  <a:pt x="2374" y="4052"/>
                </a:cubicBezTo>
                <a:cubicBezTo>
                  <a:pt x="2434" y="4221"/>
                  <a:pt x="2519" y="4381"/>
                  <a:pt x="2608" y="4420"/>
                </a:cubicBezTo>
                <a:cubicBezTo>
                  <a:pt x="2709" y="4464"/>
                  <a:pt x="2713" y="4471"/>
                  <a:pt x="2643" y="4521"/>
                </a:cubicBezTo>
                <a:cubicBezTo>
                  <a:pt x="2573" y="4570"/>
                  <a:pt x="2572" y="4590"/>
                  <a:pt x="2730" y="4873"/>
                </a:cubicBezTo>
                <a:cubicBezTo>
                  <a:pt x="2821" y="5036"/>
                  <a:pt x="2888" y="5181"/>
                  <a:pt x="2869" y="5199"/>
                </a:cubicBezTo>
                <a:cubicBezTo>
                  <a:pt x="2845" y="5222"/>
                  <a:pt x="2650" y="5175"/>
                  <a:pt x="2461" y="5099"/>
                </a:cubicBezTo>
                <a:cubicBezTo>
                  <a:pt x="2307" y="5042"/>
                  <a:pt x="2139" y="4980"/>
                  <a:pt x="2087" y="4965"/>
                </a:cubicBezTo>
                <a:lnTo>
                  <a:pt x="1983" y="4931"/>
                </a:lnTo>
                <a:lnTo>
                  <a:pt x="1992" y="4948"/>
                </a:lnTo>
                <a:lnTo>
                  <a:pt x="2044" y="5040"/>
                </a:lnTo>
                <a:cubicBezTo>
                  <a:pt x="2061" y="5070"/>
                  <a:pt x="2072" y="5100"/>
                  <a:pt x="2078" y="5124"/>
                </a:cubicBezTo>
                <a:cubicBezTo>
                  <a:pt x="2080" y="5133"/>
                  <a:pt x="2077" y="5141"/>
                  <a:pt x="2078" y="5149"/>
                </a:cubicBezTo>
                <a:cubicBezTo>
                  <a:pt x="2079" y="5162"/>
                  <a:pt x="2080" y="5172"/>
                  <a:pt x="2078" y="5182"/>
                </a:cubicBezTo>
                <a:cubicBezTo>
                  <a:pt x="2076" y="5194"/>
                  <a:pt x="2077" y="5202"/>
                  <a:pt x="2070" y="5207"/>
                </a:cubicBezTo>
                <a:cubicBezTo>
                  <a:pt x="2060" y="5220"/>
                  <a:pt x="2040" y="5233"/>
                  <a:pt x="2018" y="5233"/>
                </a:cubicBezTo>
                <a:cubicBezTo>
                  <a:pt x="1998" y="5233"/>
                  <a:pt x="1941" y="5159"/>
                  <a:pt x="1896" y="5073"/>
                </a:cubicBezTo>
                <a:cubicBezTo>
                  <a:pt x="1879" y="5042"/>
                  <a:pt x="1874" y="5018"/>
                  <a:pt x="1861" y="4998"/>
                </a:cubicBezTo>
                <a:cubicBezTo>
                  <a:pt x="1859" y="4995"/>
                  <a:pt x="1855" y="4994"/>
                  <a:pt x="1853" y="4990"/>
                </a:cubicBezTo>
                <a:cubicBezTo>
                  <a:pt x="1846" y="4981"/>
                  <a:pt x="1833" y="4980"/>
                  <a:pt x="1826" y="4973"/>
                </a:cubicBezTo>
                <a:cubicBezTo>
                  <a:pt x="1811" y="4958"/>
                  <a:pt x="1803" y="4938"/>
                  <a:pt x="1783" y="4931"/>
                </a:cubicBezTo>
                <a:cubicBezTo>
                  <a:pt x="1760" y="4925"/>
                  <a:pt x="1726" y="4927"/>
                  <a:pt x="1687" y="4931"/>
                </a:cubicBezTo>
                <a:cubicBezTo>
                  <a:pt x="1590" y="4940"/>
                  <a:pt x="1557" y="4957"/>
                  <a:pt x="1557" y="5015"/>
                </a:cubicBezTo>
                <a:cubicBezTo>
                  <a:pt x="1557" y="5074"/>
                  <a:pt x="1603" y="5103"/>
                  <a:pt x="1731" y="5132"/>
                </a:cubicBezTo>
                <a:cubicBezTo>
                  <a:pt x="1759" y="5139"/>
                  <a:pt x="1769" y="5150"/>
                  <a:pt x="1792" y="5157"/>
                </a:cubicBezTo>
                <a:cubicBezTo>
                  <a:pt x="1846" y="5159"/>
                  <a:pt x="1899" y="5179"/>
                  <a:pt x="1931" y="5207"/>
                </a:cubicBezTo>
                <a:cubicBezTo>
                  <a:pt x="1953" y="5221"/>
                  <a:pt x="1966" y="5236"/>
                  <a:pt x="1965" y="5249"/>
                </a:cubicBezTo>
                <a:cubicBezTo>
                  <a:pt x="1967" y="5261"/>
                  <a:pt x="1968" y="5273"/>
                  <a:pt x="1957" y="5283"/>
                </a:cubicBezTo>
                <a:cubicBezTo>
                  <a:pt x="1947" y="5293"/>
                  <a:pt x="1901" y="5304"/>
                  <a:pt x="1853" y="5308"/>
                </a:cubicBezTo>
                <a:cubicBezTo>
                  <a:pt x="1829" y="5313"/>
                  <a:pt x="1798" y="5313"/>
                  <a:pt x="1766" y="5316"/>
                </a:cubicBezTo>
                <a:lnTo>
                  <a:pt x="1661" y="5325"/>
                </a:lnTo>
                <a:cubicBezTo>
                  <a:pt x="1660" y="5329"/>
                  <a:pt x="1684" y="5351"/>
                  <a:pt x="1687" y="5358"/>
                </a:cubicBezTo>
                <a:lnTo>
                  <a:pt x="1957" y="5710"/>
                </a:lnTo>
                <a:cubicBezTo>
                  <a:pt x="2362" y="6237"/>
                  <a:pt x="2497" y="6359"/>
                  <a:pt x="2652" y="6329"/>
                </a:cubicBezTo>
                <a:cubicBezTo>
                  <a:pt x="2816" y="6297"/>
                  <a:pt x="2838" y="6350"/>
                  <a:pt x="2704" y="6472"/>
                </a:cubicBezTo>
                <a:cubicBezTo>
                  <a:pt x="2593" y="6573"/>
                  <a:pt x="2583" y="6572"/>
                  <a:pt x="2513" y="6497"/>
                </a:cubicBezTo>
                <a:cubicBezTo>
                  <a:pt x="2468" y="6450"/>
                  <a:pt x="2436" y="6421"/>
                  <a:pt x="2417" y="6421"/>
                </a:cubicBezTo>
                <a:cubicBezTo>
                  <a:pt x="2401" y="6425"/>
                  <a:pt x="2398" y="6446"/>
                  <a:pt x="2409" y="6488"/>
                </a:cubicBezTo>
                <a:cubicBezTo>
                  <a:pt x="2446" y="6626"/>
                  <a:pt x="2347" y="6616"/>
                  <a:pt x="2270" y="6472"/>
                </a:cubicBezTo>
                <a:cubicBezTo>
                  <a:pt x="2245" y="6424"/>
                  <a:pt x="2214" y="6377"/>
                  <a:pt x="2183" y="6338"/>
                </a:cubicBezTo>
                <a:cubicBezTo>
                  <a:pt x="2182" y="6335"/>
                  <a:pt x="2175" y="6340"/>
                  <a:pt x="2174" y="6338"/>
                </a:cubicBezTo>
                <a:cubicBezTo>
                  <a:pt x="2145" y="6302"/>
                  <a:pt x="2120" y="6266"/>
                  <a:pt x="2087" y="6237"/>
                </a:cubicBezTo>
                <a:cubicBezTo>
                  <a:pt x="2074" y="6226"/>
                  <a:pt x="2058" y="6214"/>
                  <a:pt x="2044" y="6204"/>
                </a:cubicBezTo>
                <a:cubicBezTo>
                  <a:pt x="2021" y="6186"/>
                  <a:pt x="1999" y="6168"/>
                  <a:pt x="1974" y="6153"/>
                </a:cubicBezTo>
                <a:cubicBezTo>
                  <a:pt x="1966" y="6148"/>
                  <a:pt x="1956" y="6149"/>
                  <a:pt x="1948" y="6145"/>
                </a:cubicBezTo>
                <a:cubicBezTo>
                  <a:pt x="1912" y="6126"/>
                  <a:pt x="1874" y="6109"/>
                  <a:pt x="1835" y="6095"/>
                </a:cubicBezTo>
                <a:cubicBezTo>
                  <a:pt x="1690" y="6047"/>
                  <a:pt x="1684" y="6049"/>
                  <a:pt x="1653" y="6128"/>
                </a:cubicBezTo>
                <a:cubicBezTo>
                  <a:pt x="1621" y="6209"/>
                  <a:pt x="1616" y="6208"/>
                  <a:pt x="1531" y="6095"/>
                </a:cubicBezTo>
                <a:lnTo>
                  <a:pt x="1505" y="6053"/>
                </a:lnTo>
                <a:lnTo>
                  <a:pt x="1444" y="6003"/>
                </a:lnTo>
                <a:lnTo>
                  <a:pt x="1418" y="6220"/>
                </a:lnTo>
                <a:cubicBezTo>
                  <a:pt x="1418" y="6350"/>
                  <a:pt x="1405" y="6467"/>
                  <a:pt x="1383" y="6480"/>
                </a:cubicBezTo>
                <a:cubicBezTo>
                  <a:pt x="1376" y="6485"/>
                  <a:pt x="1370" y="6476"/>
                  <a:pt x="1357" y="6463"/>
                </a:cubicBezTo>
                <a:cubicBezTo>
                  <a:pt x="1329" y="6446"/>
                  <a:pt x="1271" y="6372"/>
                  <a:pt x="1227" y="6279"/>
                </a:cubicBezTo>
                <a:cubicBezTo>
                  <a:pt x="1125" y="6067"/>
                  <a:pt x="1084" y="6047"/>
                  <a:pt x="767" y="6053"/>
                </a:cubicBezTo>
                <a:cubicBezTo>
                  <a:pt x="692" y="6055"/>
                  <a:pt x="650" y="6053"/>
                  <a:pt x="628" y="6070"/>
                </a:cubicBezTo>
                <a:cubicBezTo>
                  <a:pt x="627" y="6071"/>
                  <a:pt x="628" y="6077"/>
                  <a:pt x="628" y="6078"/>
                </a:cubicBezTo>
                <a:cubicBezTo>
                  <a:pt x="606" y="6095"/>
                  <a:pt x="599" y="6126"/>
                  <a:pt x="593" y="6187"/>
                </a:cubicBezTo>
                <a:cubicBezTo>
                  <a:pt x="589" y="6227"/>
                  <a:pt x="595" y="6261"/>
                  <a:pt x="601" y="6287"/>
                </a:cubicBezTo>
                <a:cubicBezTo>
                  <a:pt x="602" y="6293"/>
                  <a:pt x="600" y="6299"/>
                  <a:pt x="601" y="6304"/>
                </a:cubicBezTo>
                <a:cubicBezTo>
                  <a:pt x="609" y="6328"/>
                  <a:pt x="618" y="6336"/>
                  <a:pt x="636" y="6346"/>
                </a:cubicBezTo>
                <a:cubicBezTo>
                  <a:pt x="668" y="6364"/>
                  <a:pt x="690" y="6416"/>
                  <a:pt x="680" y="6455"/>
                </a:cubicBezTo>
                <a:cubicBezTo>
                  <a:pt x="658" y="6535"/>
                  <a:pt x="1098" y="7119"/>
                  <a:pt x="1253" y="7217"/>
                </a:cubicBezTo>
                <a:cubicBezTo>
                  <a:pt x="1305" y="7250"/>
                  <a:pt x="1336" y="7289"/>
                  <a:pt x="1323" y="7309"/>
                </a:cubicBezTo>
                <a:cubicBezTo>
                  <a:pt x="1316" y="7321"/>
                  <a:pt x="1321" y="7348"/>
                  <a:pt x="1340" y="7384"/>
                </a:cubicBezTo>
                <a:cubicBezTo>
                  <a:pt x="1382" y="7456"/>
                  <a:pt x="1470" y="7578"/>
                  <a:pt x="1557" y="7669"/>
                </a:cubicBezTo>
                <a:cubicBezTo>
                  <a:pt x="1582" y="7695"/>
                  <a:pt x="1610" y="7712"/>
                  <a:pt x="1635" y="7736"/>
                </a:cubicBezTo>
                <a:cubicBezTo>
                  <a:pt x="1712" y="7806"/>
                  <a:pt x="1745" y="7858"/>
                  <a:pt x="1714" y="7887"/>
                </a:cubicBezTo>
                <a:cubicBezTo>
                  <a:pt x="1712" y="7891"/>
                  <a:pt x="1708" y="7892"/>
                  <a:pt x="1705" y="7895"/>
                </a:cubicBezTo>
                <a:cubicBezTo>
                  <a:pt x="1702" y="7897"/>
                  <a:pt x="1685" y="7901"/>
                  <a:pt x="1679" y="7903"/>
                </a:cubicBezTo>
                <a:cubicBezTo>
                  <a:pt x="1666" y="7907"/>
                  <a:pt x="1653" y="7909"/>
                  <a:pt x="1627" y="7912"/>
                </a:cubicBezTo>
                <a:cubicBezTo>
                  <a:pt x="1537" y="7927"/>
                  <a:pt x="1380" y="7933"/>
                  <a:pt x="1131" y="7928"/>
                </a:cubicBezTo>
                <a:cubicBezTo>
                  <a:pt x="842" y="7923"/>
                  <a:pt x="555" y="7935"/>
                  <a:pt x="489" y="7953"/>
                </a:cubicBezTo>
                <a:cubicBezTo>
                  <a:pt x="379" y="7983"/>
                  <a:pt x="369" y="7993"/>
                  <a:pt x="358" y="8171"/>
                </a:cubicBezTo>
                <a:cubicBezTo>
                  <a:pt x="354" y="8235"/>
                  <a:pt x="351" y="8283"/>
                  <a:pt x="358" y="8322"/>
                </a:cubicBezTo>
                <a:cubicBezTo>
                  <a:pt x="361" y="8338"/>
                  <a:pt x="370" y="8357"/>
                  <a:pt x="376" y="8372"/>
                </a:cubicBezTo>
                <a:cubicBezTo>
                  <a:pt x="396" y="8421"/>
                  <a:pt x="430" y="8468"/>
                  <a:pt x="489" y="8531"/>
                </a:cubicBezTo>
                <a:cubicBezTo>
                  <a:pt x="490" y="8533"/>
                  <a:pt x="495" y="8538"/>
                  <a:pt x="497" y="8540"/>
                </a:cubicBezTo>
                <a:cubicBezTo>
                  <a:pt x="515" y="8559"/>
                  <a:pt x="539" y="8573"/>
                  <a:pt x="558" y="8590"/>
                </a:cubicBezTo>
                <a:cubicBezTo>
                  <a:pt x="775" y="8765"/>
                  <a:pt x="1074" y="8831"/>
                  <a:pt x="1401" y="8766"/>
                </a:cubicBezTo>
                <a:cubicBezTo>
                  <a:pt x="1430" y="8760"/>
                  <a:pt x="1445" y="8761"/>
                  <a:pt x="1470" y="8757"/>
                </a:cubicBezTo>
                <a:cubicBezTo>
                  <a:pt x="1506" y="8750"/>
                  <a:pt x="1538" y="8740"/>
                  <a:pt x="1566" y="8740"/>
                </a:cubicBezTo>
                <a:cubicBezTo>
                  <a:pt x="1708" y="8732"/>
                  <a:pt x="1705" y="8786"/>
                  <a:pt x="1548" y="8891"/>
                </a:cubicBezTo>
                <a:cubicBezTo>
                  <a:pt x="1535" y="8900"/>
                  <a:pt x="1527" y="8908"/>
                  <a:pt x="1514" y="8916"/>
                </a:cubicBezTo>
                <a:cubicBezTo>
                  <a:pt x="1468" y="8949"/>
                  <a:pt x="1415" y="8978"/>
                  <a:pt x="1366" y="8992"/>
                </a:cubicBezTo>
                <a:lnTo>
                  <a:pt x="1305" y="9008"/>
                </a:lnTo>
                <a:cubicBezTo>
                  <a:pt x="1313" y="9014"/>
                  <a:pt x="1342" y="9018"/>
                  <a:pt x="1392" y="9025"/>
                </a:cubicBezTo>
                <a:cubicBezTo>
                  <a:pt x="1418" y="9029"/>
                  <a:pt x="1441" y="9044"/>
                  <a:pt x="1462" y="9050"/>
                </a:cubicBezTo>
                <a:cubicBezTo>
                  <a:pt x="1467" y="9052"/>
                  <a:pt x="1466" y="9048"/>
                  <a:pt x="1470" y="9050"/>
                </a:cubicBezTo>
                <a:cubicBezTo>
                  <a:pt x="1512" y="9063"/>
                  <a:pt x="1547" y="9078"/>
                  <a:pt x="1548" y="9092"/>
                </a:cubicBezTo>
                <a:cubicBezTo>
                  <a:pt x="1550" y="9113"/>
                  <a:pt x="1645" y="9166"/>
                  <a:pt x="1757" y="9209"/>
                </a:cubicBezTo>
                <a:cubicBezTo>
                  <a:pt x="1869" y="9253"/>
                  <a:pt x="1962" y="9307"/>
                  <a:pt x="1957" y="9327"/>
                </a:cubicBezTo>
                <a:cubicBezTo>
                  <a:pt x="1945" y="9382"/>
                  <a:pt x="1658" y="9411"/>
                  <a:pt x="1575" y="9368"/>
                </a:cubicBezTo>
                <a:cubicBezTo>
                  <a:pt x="1569" y="9365"/>
                  <a:pt x="1548" y="9362"/>
                  <a:pt x="1540" y="9360"/>
                </a:cubicBezTo>
                <a:cubicBezTo>
                  <a:pt x="1532" y="9360"/>
                  <a:pt x="1531" y="9368"/>
                  <a:pt x="1522" y="9368"/>
                </a:cubicBezTo>
                <a:cubicBezTo>
                  <a:pt x="1319" y="9371"/>
                  <a:pt x="1239" y="9373"/>
                  <a:pt x="1123" y="9377"/>
                </a:cubicBezTo>
                <a:cubicBezTo>
                  <a:pt x="1046" y="9383"/>
                  <a:pt x="983" y="9387"/>
                  <a:pt x="949" y="9385"/>
                </a:cubicBezTo>
                <a:cubicBezTo>
                  <a:pt x="808" y="9373"/>
                  <a:pt x="229" y="9473"/>
                  <a:pt x="124" y="9527"/>
                </a:cubicBezTo>
                <a:cubicBezTo>
                  <a:pt x="115" y="9532"/>
                  <a:pt x="106" y="9539"/>
                  <a:pt x="98" y="9544"/>
                </a:cubicBezTo>
                <a:cubicBezTo>
                  <a:pt x="86" y="9553"/>
                  <a:pt x="71" y="9559"/>
                  <a:pt x="63" y="9569"/>
                </a:cubicBezTo>
                <a:cubicBezTo>
                  <a:pt x="32" y="9606"/>
                  <a:pt x="10" y="9651"/>
                  <a:pt x="2" y="9687"/>
                </a:cubicBezTo>
                <a:cubicBezTo>
                  <a:pt x="-7" y="9743"/>
                  <a:pt x="10" y="9800"/>
                  <a:pt x="54" y="9846"/>
                </a:cubicBezTo>
                <a:cubicBezTo>
                  <a:pt x="65" y="9858"/>
                  <a:pt x="78" y="9870"/>
                  <a:pt x="89" y="9879"/>
                </a:cubicBezTo>
                <a:cubicBezTo>
                  <a:pt x="134" y="9905"/>
                  <a:pt x="193" y="9910"/>
                  <a:pt x="263" y="9904"/>
                </a:cubicBezTo>
                <a:cubicBezTo>
                  <a:pt x="269" y="9903"/>
                  <a:pt x="274" y="9905"/>
                  <a:pt x="280" y="9904"/>
                </a:cubicBezTo>
                <a:cubicBezTo>
                  <a:pt x="293" y="9902"/>
                  <a:pt x="295" y="9904"/>
                  <a:pt x="306" y="9904"/>
                </a:cubicBezTo>
                <a:cubicBezTo>
                  <a:pt x="391" y="9894"/>
                  <a:pt x="447" y="9905"/>
                  <a:pt x="454" y="9938"/>
                </a:cubicBezTo>
                <a:cubicBezTo>
                  <a:pt x="457" y="9957"/>
                  <a:pt x="450" y="9985"/>
                  <a:pt x="428" y="10013"/>
                </a:cubicBezTo>
                <a:cubicBezTo>
                  <a:pt x="423" y="10019"/>
                  <a:pt x="416" y="10023"/>
                  <a:pt x="410" y="10030"/>
                </a:cubicBezTo>
                <a:cubicBezTo>
                  <a:pt x="398" y="10043"/>
                  <a:pt x="380" y="10063"/>
                  <a:pt x="376" y="10072"/>
                </a:cubicBezTo>
                <a:cubicBezTo>
                  <a:pt x="374" y="10077"/>
                  <a:pt x="375" y="10076"/>
                  <a:pt x="376" y="10080"/>
                </a:cubicBezTo>
                <a:cubicBezTo>
                  <a:pt x="378" y="10084"/>
                  <a:pt x="388" y="10093"/>
                  <a:pt x="393" y="10097"/>
                </a:cubicBezTo>
                <a:cubicBezTo>
                  <a:pt x="395" y="10098"/>
                  <a:pt x="399" y="10096"/>
                  <a:pt x="402" y="10097"/>
                </a:cubicBezTo>
                <a:cubicBezTo>
                  <a:pt x="413" y="10103"/>
                  <a:pt x="422" y="10116"/>
                  <a:pt x="445" y="10122"/>
                </a:cubicBezTo>
                <a:cubicBezTo>
                  <a:pt x="451" y="10123"/>
                  <a:pt x="465" y="10121"/>
                  <a:pt x="471" y="10122"/>
                </a:cubicBezTo>
                <a:cubicBezTo>
                  <a:pt x="498" y="10129"/>
                  <a:pt x="524" y="10137"/>
                  <a:pt x="567" y="10147"/>
                </a:cubicBezTo>
                <a:cubicBezTo>
                  <a:pt x="687" y="10173"/>
                  <a:pt x="797" y="10203"/>
                  <a:pt x="810" y="10222"/>
                </a:cubicBezTo>
                <a:cubicBezTo>
                  <a:pt x="822" y="10241"/>
                  <a:pt x="946" y="10322"/>
                  <a:pt x="1088" y="10398"/>
                </a:cubicBezTo>
                <a:cubicBezTo>
                  <a:pt x="1145" y="10429"/>
                  <a:pt x="1193" y="10457"/>
                  <a:pt x="1236" y="10482"/>
                </a:cubicBezTo>
                <a:cubicBezTo>
                  <a:pt x="1242" y="10484"/>
                  <a:pt x="1251" y="10490"/>
                  <a:pt x="1253" y="10490"/>
                </a:cubicBezTo>
                <a:cubicBezTo>
                  <a:pt x="1306" y="10490"/>
                  <a:pt x="1332" y="10514"/>
                  <a:pt x="1323" y="10540"/>
                </a:cubicBezTo>
                <a:cubicBezTo>
                  <a:pt x="1329" y="10544"/>
                  <a:pt x="1340" y="10555"/>
                  <a:pt x="1340" y="10557"/>
                </a:cubicBezTo>
                <a:cubicBezTo>
                  <a:pt x="1340" y="10565"/>
                  <a:pt x="1271" y="10606"/>
                  <a:pt x="1184" y="10649"/>
                </a:cubicBezTo>
                <a:cubicBezTo>
                  <a:pt x="1045" y="10718"/>
                  <a:pt x="926" y="10833"/>
                  <a:pt x="914" y="10909"/>
                </a:cubicBezTo>
                <a:cubicBezTo>
                  <a:pt x="916" y="10932"/>
                  <a:pt x="930" y="10958"/>
                  <a:pt x="949" y="10976"/>
                </a:cubicBezTo>
                <a:cubicBezTo>
                  <a:pt x="971" y="10997"/>
                  <a:pt x="998" y="11011"/>
                  <a:pt x="1027" y="11034"/>
                </a:cubicBezTo>
                <a:cubicBezTo>
                  <a:pt x="1160" y="11127"/>
                  <a:pt x="1393" y="11264"/>
                  <a:pt x="1627" y="11378"/>
                </a:cubicBezTo>
                <a:lnTo>
                  <a:pt x="1696" y="11420"/>
                </a:lnTo>
                <a:lnTo>
                  <a:pt x="1948" y="11537"/>
                </a:lnTo>
                <a:lnTo>
                  <a:pt x="2530" y="11545"/>
                </a:lnTo>
                <a:cubicBezTo>
                  <a:pt x="2852" y="11552"/>
                  <a:pt x="3211" y="11541"/>
                  <a:pt x="3321" y="11520"/>
                </a:cubicBezTo>
                <a:cubicBezTo>
                  <a:pt x="3376" y="11510"/>
                  <a:pt x="3429" y="11501"/>
                  <a:pt x="3486" y="11495"/>
                </a:cubicBezTo>
                <a:cubicBezTo>
                  <a:pt x="3634" y="11471"/>
                  <a:pt x="3781" y="11471"/>
                  <a:pt x="3851" y="11487"/>
                </a:cubicBezTo>
                <a:cubicBezTo>
                  <a:pt x="3892" y="11492"/>
                  <a:pt x="3916" y="11500"/>
                  <a:pt x="3920" y="11512"/>
                </a:cubicBezTo>
                <a:cubicBezTo>
                  <a:pt x="3927" y="11532"/>
                  <a:pt x="3824" y="11580"/>
                  <a:pt x="3686" y="11620"/>
                </a:cubicBezTo>
                <a:cubicBezTo>
                  <a:pt x="3548" y="11661"/>
                  <a:pt x="3407" y="11716"/>
                  <a:pt x="3373" y="11746"/>
                </a:cubicBezTo>
                <a:cubicBezTo>
                  <a:pt x="3338" y="11775"/>
                  <a:pt x="3282" y="11805"/>
                  <a:pt x="3243" y="11805"/>
                </a:cubicBezTo>
                <a:cubicBezTo>
                  <a:pt x="3224" y="11805"/>
                  <a:pt x="3158" y="11823"/>
                  <a:pt x="3086" y="11855"/>
                </a:cubicBezTo>
                <a:cubicBezTo>
                  <a:pt x="3082" y="11856"/>
                  <a:pt x="3081" y="11853"/>
                  <a:pt x="3078" y="11855"/>
                </a:cubicBezTo>
                <a:cubicBezTo>
                  <a:pt x="3020" y="11880"/>
                  <a:pt x="2948" y="11920"/>
                  <a:pt x="2878" y="11955"/>
                </a:cubicBezTo>
                <a:cubicBezTo>
                  <a:pt x="2788" y="12002"/>
                  <a:pt x="2710" y="12041"/>
                  <a:pt x="2643" y="12081"/>
                </a:cubicBezTo>
                <a:cubicBezTo>
                  <a:pt x="2547" y="12141"/>
                  <a:pt x="2503" y="12182"/>
                  <a:pt x="2513" y="12207"/>
                </a:cubicBezTo>
                <a:cubicBezTo>
                  <a:pt x="2537" y="12268"/>
                  <a:pt x="2437" y="12323"/>
                  <a:pt x="2217" y="12357"/>
                </a:cubicBezTo>
                <a:cubicBezTo>
                  <a:pt x="2172" y="12364"/>
                  <a:pt x="2126" y="12378"/>
                  <a:pt x="2078" y="12407"/>
                </a:cubicBezTo>
                <a:cubicBezTo>
                  <a:pt x="2025" y="12444"/>
                  <a:pt x="1964" y="12498"/>
                  <a:pt x="1896" y="12558"/>
                </a:cubicBezTo>
                <a:cubicBezTo>
                  <a:pt x="1873" y="12580"/>
                  <a:pt x="1844" y="12598"/>
                  <a:pt x="1818" y="12625"/>
                </a:cubicBezTo>
                <a:cubicBezTo>
                  <a:pt x="1583" y="12861"/>
                  <a:pt x="1583" y="12877"/>
                  <a:pt x="1653" y="12927"/>
                </a:cubicBezTo>
                <a:cubicBezTo>
                  <a:pt x="1734" y="12985"/>
                  <a:pt x="1735" y="12980"/>
                  <a:pt x="1522" y="13044"/>
                </a:cubicBezTo>
                <a:cubicBezTo>
                  <a:pt x="1489" y="13054"/>
                  <a:pt x="1462" y="13101"/>
                  <a:pt x="1462" y="13144"/>
                </a:cubicBezTo>
                <a:cubicBezTo>
                  <a:pt x="1462" y="13179"/>
                  <a:pt x="1491" y="13207"/>
                  <a:pt x="1531" y="13228"/>
                </a:cubicBezTo>
                <a:cubicBezTo>
                  <a:pt x="1539" y="13232"/>
                  <a:pt x="1540" y="13233"/>
                  <a:pt x="1548" y="13236"/>
                </a:cubicBezTo>
                <a:cubicBezTo>
                  <a:pt x="1556" y="13240"/>
                  <a:pt x="1567" y="13242"/>
                  <a:pt x="1575" y="13245"/>
                </a:cubicBezTo>
                <a:cubicBezTo>
                  <a:pt x="1623" y="13259"/>
                  <a:pt x="1675" y="13263"/>
                  <a:pt x="1722" y="13245"/>
                </a:cubicBezTo>
                <a:cubicBezTo>
                  <a:pt x="1732" y="13242"/>
                  <a:pt x="1739" y="13244"/>
                  <a:pt x="1748" y="13245"/>
                </a:cubicBezTo>
                <a:cubicBezTo>
                  <a:pt x="1771" y="13239"/>
                  <a:pt x="1790" y="13255"/>
                  <a:pt x="1809" y="13287"/>
                </a:cubicBezTo>
                <a:cubicBezTo>
                  <a:pt x="1816" y="13300"/>
                  <a:pt x="1825" y="13304"/>
                  <a:pt x="1835" y="13312"/>
                </a:cubicBezTo>
                <a:cubicBezTo>
                  <a:pt x="1913" y="13351"/>
                  <a:pt x="2146" y="13309"/>
                  <a:pt x="2652" y="13161"/>
                </a:cubicBezTo>
                <a:cubicBezTo>
                  <a:pt x="2926" y="13081"/>
                  <a:pt x="3116" y="13039"/>
                  <a:pt x="3138" y="13060"/>
                </a:cubicBezTo>
                <a:cubicBezTo>
                  <a:pt x="3159" y="13080"/>
                  <a:pt x="3034" y="13216"/>
                  <a:pt x="2817" y="13395"/>
                </a:cubicBezTo>
                <a:cubicBezTo>
                  <a:pt x="2580" y="13590"/>
                  <a:pt x="2468" y="13708"/>
                  <a:pt x="2478" y="13747"/>
                </a:cubicBezTo>
                <a:cubicBezTo>
                  <a:pt x="2479" y="13751"/>
                  <a:pt x="2476" y="13752"/>
                  <a:pt x="2478" y="13755"/>
                </a:cubicBezTo>
                <a:cubicBezTo>
                  <a:pt x="2481" y="13760"/>
                  <a:pt x="2479" y="13766"/>
                  <a:pt x="2478" y="13772"/>
                </a:cubicBezTo>
                <a:cubicBezTo>
                  <a:pt x="2477" y="13777"/>
                  <a:pt x="2473" y="13783"/>
                  <a:pt x="2469" y="13789"/>
                </a:cubicBezTo>
                <a:cubicBezTo>
                  <a:pt x="2468" y="13791"/>
                  <a:pt x="2471" y="13795"/>
                  <a:pt x="2469" y="13797"/>
                </a:cubicBezTo>
                <a:cubicBezTo>
                  <a:pt x="2462" y="13805"/>
                  <a:pt x="2448" y="13816"/>
                  <a:pt x="2435" y="13822"/>
                </a:cubicBezTo>
                <a:cubicBezTo>
                  <a:pt x="2426" y="13828"/>
                  <a:pt x="2429" y="13827"/>
                  <a:pt x="2417" y="13831"/>
                </a:cubicBezTo>
                <a:cubicBezTo>
                  <a:pt x="2385" y="13844"/>
                  <a:pt x="2375" y="13850"/>
                  <a:pt x="2365" y="13856"/>
                </a:cubicBezTo>
                <a:cubicBezTo>
                  <a:pt x="2375" y="13860"/>
                  <a:pt x="2381" y="13865"/>
                  <a:pt x="2417" y="13873"/>
                </a:cubicBezTo>
                <a:cubicBezTo>
                  <a:pt x="2504" y="13879"/>
                  <a:pt x="2533" y="13912"/>
                  <a:pt x="2513" y="13948"/>
                </a:cubicBezTo>
                <a:cubicBezTo>
                  <a:pt x="2513" y="13982"/>
                  <a:pt x="2473" y="14019"/>
                  <a:pt x="2391" y="14040"/>
                </a:cubicBezTo>
                <a:cubicBezTo>
                  <a:pt x="2287" y="14066"/>
                  <a:pt x="2213" y="14120"/>
                  <a:pt x="2174" y="14207"/>
                </a:cubicBezTo>
                <a:cubicBezTo>
                  <a:pt x="2165" y="14232"/>
                  <a:pt x="2161" y="14254"/>
                  <a:pt x="2157" y="14283"/>
                </a:cubicBezTo>
                <a:cubicBezTo>
                  <a:pt x="2155" y="14290"/>
                  <a:pt x="2149" y="14300"/>
                  <a:pt x="2148" y="14308"/>
                </a:cubicBezTo>
                <a:cubicBezTo>
                  <a:pt x="2143" y="14348"/>
                  <a:pt x="2144" y="14387"/>
                  <a:pt x="2148" y="14433"/>
                </a:cubicBezTo>
                <a:cubicBezTo>
                  <a:pt x="2154" y="14500"/>
                  <a:pt x="2181" y="14553"/>
                  <a:pt x="2217" y="14593"/>
                </a:cubicBezTo>
                <a:cubicBezTo>
                  <a:pt x="2236" y="14603"/>
                  <a:pt x="2255" y="14613"/>
                  <a:pt x="2287" y="14626"/>
                </a:cubicBezTo>
                <a:cubicBezTo>
                  <a:pt x="2356" y="14654"/>
                  <a:pt x="2413" y="14669"/>
                  <a:pt x="2469" y="14668"/>
                </a:cubicBezTo>
                <a:cubicBezTo>
                  <a:pt x="2488" y="14666"/>
                  <a:pt x="2518" y="14665"/>
                  <a:pt x="2539" y="14660"/>
                </a:cubicBezTo>
                <a:cubicBezTo>
                  <a:pt x="2577" y="14651"/>
                  <a:pt x="2602" y="14640"/>
                  <a:pt x="2626" y="14626"/>
                </a:cubicBezTo>
                <a:cubicBezTo>
                  <a:pt x="2667" y="14595"/>
                  <a:pt x="2700" y="14551"/>
                  <a:pt x="2721" y="14492"/>
                </a:cubicBezTo>
                <a:cubicBezTo>
                  <a:pt x="2736" y="14449"/>
                  <a:pt x="2751" y="14413"/>
                  <a:pt x="2765" y="14392"/>
                </a:cubicBezTo>
                <a:cubicBezTo>
                  <a:pt x="2806" y="14328"/>
                  <a:pt x="2836" y="14359"/>
                  <a:pt x="2878" y="14484"/>
                </a:cubicBezTo>
                <a:cubicBezTo>
                  <a:pt x="2908" y="14573"/>
                  <a:pt x="2918" y="14600"/>
                  <a:pt x="2930" y="14576"/>
                </a:cubicBezTo>
                <a:lnTo>
                  <a:pt x="2947" y="14492"/>
                </a:lnTo>
                <a:cubicBezTo>
                  <a:pt x="2961" y="14423"/>
                  <a:pt x="2973" y="14295"/>
                  <a:pt x="2973" y="14207"/>
                </a:cubicBezTo>
                <a:cubicBezTo>
                  <a:pt x="2973" y="14118"/>
                  <a:pt x="3003" y="14014"/>
                  <a:pt x="3034" y="13973"/>
                </a:cubicBezTo>
                <a:cubicBezTo>
                  <a:pt x="3040" y="13965"/>
                  <a:pt x="3046" y="13961"/>
                  <a:pt x="3051" y="13956"/>
                </a:cubicBezTo>
                <a:cubicBezTo>
                  <a:pt x="3056" y="13948"/>
                  <a:pt x="3055" y="13943"/>
                  <a:pt x="3060" y="13940"/>
                </a:cubicBezTo>
                <a:cubicBezTo>
                  <a:pt x="3063" y="13938"/>
                  <a:pt x="3067" y="13933"/>
                  <a:pt x="3069" y="13931"/>
                </a:cubicBezTo>
                <a:cubicBezTo>
                  <a:pt x="3071" y="13931"/>
                  <a:pt x="3076" y="13931"/>
                  <a:pt x="3078" y="13931"/>
                </a:cubicBezTo>
                <a:cubicBezTo>
                  <a:pt x="3100" y="13923"/>
                  <a:pt x="3115" y="13946"/>
                  <a:pt x="3156" y="14040"/>
                </a:cubicBezTo>
                <a:cubicBezTo>
                  <a:pt x="3198" y="14138"/>
                  <a:pt x="3216" y="14239"/>
                  <a:pt x="3199" y="14325"/>
                </a:cubicBezTo>
                <a:lnTo>
                  <a:pt x="3173" y="14450"/>
                </a:lnTo>
                <a:cubicBezTo>
                  <a:pt x="3183" y="14450"/>
                  <a:pt x="3202" y="14436"/>
                  <a:pt x="3225" y="14425"/>
                </a:cubicBezTo>
                <a:lnTo>
                  <a:pt x="3295" y="14383"/>
                </a:lnTo>
                <a:cubicBezTo>
                  <a:pt x="3365" y="14344"/>
                  <a:pt x="3577" y="14202"/>
                  <a:pt x="3764" y="14057"/>
                </a:cubicBezTo>
                <a:cubicBezTo>
                  <a:pt x="3944" y="13918"/>
                  <a:pt x="4058" y="13843"/>
                  <a:pt x="4111" y="13831"/>
                </a:cubicBezTo>
                <a:cubicBezTo>
                  <a:pt x="4125" y="13828"/>
                  <a:pt x="4141" y="13826"/>
                  <a:pt x="4146" y="13831"/>
                </a:cubicBezTo>
                <a:cubicBezTo>
                  <a:pt x="4167" y="13852"/>
                  <a:pt x="4157" y="13885"/>
                  <a:pt x="4129" y="13923"/>
                </a:cubicBezTo>
                <a:cubicBezTo>
                  <a:pt x="4119" y="13942"/>
                  <a:pt x="4111" y="13957"/>
                  <a:pt x="4094" y="13981"/>
                </a:cubicBezTo>
                <a:cubicBezTo>
                  <a:pt x="4041" y="14052"/>
                  <a:pt x="4026" y="14109"/>
                  <a:pt x="4051" y="14124"/>
                </a:cubicBezTo>
                <a:cubicBezTo>
                  <a:pt x="4075" y="14138"/>
                  <a:pt x="4031" y="14204"/>
                  <a:pt x="3955" y="14274"/>
                </a:cubicBezTo>
                <a:cubicBezTo>
                  <a:pt x="3920" y="14306"/>
                  <a:pt x="3891" y="14342"/>
                  <a:pt x="3859" y="14392"/>
                </a:cubicBezTo>
                <a:cubicBezTo>
                  <a:pt x="3813" y="14478"/>
                  <a:pt x="3758" y="14612"/>
                  <a:pt x="3703" y="14743"/>
                </a:cubicBezTo>
                <a:cubicBezTo>
                  <a:pt x="3689" y="14779"/>
                  <a:pt x="3675" y="14801"/>
                  <a:pt x="3660" y="14844"/>
                </a:cubicBezTo>
                <a:cubicBezTo>
                  <a:pt x="3544" y="15159"/>
                  <a:pt x="3498" y="15301"/>
                  <a:pt x="3503" y="15363"/>
                </a:cubicBezTo>
                <a:cubicBezTo>
                  <a:pt x="3512" y="15380"/>
                  <a:pt x="3528" y="15401"/>
                  <a:pt x="3547" y="15413"/>
                </a:cubicBezTo>
                <a:cubicBezTo>
                  <a:pt x="3555" y="15414"/>
                  <a:pt x="3563" y="15413"/>
                  <a:pt x="3573" y="15413"/>
                </a:cubicBezTo>
                <a:cubicBezTo>
                  <a:pt x="3628" y="15413"/>
                  <a:pt x="3660" y="15426"/>
                  <a:pt x="3668" y="15447"/>
                </a:cubicBezTo>
                <a:cubicBezTo>
                  <a:pt x="3673" y="15471"/>
                  <a:pt x="3655" y="15511"/>
                  <a:pt x="3599" y="15547"/>
                </a:cubicBezTo>
                <a:cubicBezTo>
                  <a:pt x="3500" y="15609"/>
                  <a:pt x="3468" y="15725"/>
                  <a:pt x="3529" y="15823"/>
                </a:cubicBezTo>
                <a:cubicBezTo>
                  <a:pt x="3533" y="15826"/>
                  <a:pt x="3534" y="15829"/>
                  <a:pt x="3538" y="15832"/>
                </a:cubicBezTo>
                <a:cubicBezTo>
                  <a:pt x="3540" y="15834"/>
                  <a:pt x="3545" y="15838"/>
                  <a:pt x="3547" y="15840"/>
                </a:cubicBezTo>
                <a:cubicBezTo>
                  <a:pt x="3552" y="15844"/>
                  <a:pt x="3558" y="15853"/>
                  <a:pt x="3564" y="15857"/>
                </a:cubicBezTo>
                <a:cubicBezTo>
                  <a:pt x="3650" y="15899"/>
                  <a:pt x="3868" y="15887"/>
                  <a:pt x="4025" y="15823"/>
                </a:cubicBezTo>
                <a:cubicBezTo>
                  <a:pt x="4055" y="15811"/>
                  <a:pt x="4075" y="15801"/>
                  <a:pt x="4094" y="15790"/>
                </a:cubicBezTo>
                <a:cubicBezTo>
                  <a:pt x="4116" y="15775"/>
                  <a:pt x="4133" y="15757"/>
                  <a:pt x="4146" y="15740"/>
                </a:cubicBezTo>
                <a:cubicBezTo>
                  <a:pt x="4165" y="15707"/>
                  <a:pt x="4175" y="15662"/>
                  <a:pt x="4181" y="15572"/>
                </a:cubicBezTo>
                <a:cubicBezTo>
                  <a:pt x="4183" y="15547"/>
                  <a:pt x="4187" y="15528"/>
                  <a:pt x="4190" y="15505"/>
                </a:cubicBezTo>
                <a:cubicBezTo>
                  <a:pt x="4196" y="15457"/>
                  <a:pt x="4197" y="15404"/>
                  <a:pt x="4207" y="15388"/>
                </a:cubicBezTo>
                <a:cubicBezTo>
                  <a:pt x="4214" y="15372"/>
                  <a:pt x="4227" y="15364"/>
                  <a:pt x="4233" y="15363"/>
                </a:cubicBezTo>
                <a:cubicBezTo>
                  <a:pt x="4250" y="15359"/>
                  <a:pt x="4280" y="15408"/>
                  <a:pt x="4311" y="15472"/>
                </a:cubicBezTo>
                <a:cubicBezTo>
                  <a:pt x="4320" y="15491"/>
                  <a:pt x="4328" y="15500"/>
                  <a:pt x="4337" y="15522"/>
                </a:cubicBezTo>
                <a:lnTo>
                  <a:pt x="4398" y="15698"/>
                </a:lnTo>
                <a:lnTo>
                  <a:pt x="4598" y="15497"/>
                </a:lnTo>
                <a:cubicBezTo>
                  <a:pt x="4685" y="15411"/>
                  <a:pt x="4800" y="15264"/>
                  <a:pt x="4945" y="15061"/>
                </a:cubicBezTo>
                <a:cubicBezTo>
                  <a:pt x="4948" y="15058"/>
                  <a:pt x="4952" y="15056"/>
                  <a:pt x="4954" y="15053"/>
                </a:cubicBezTo>
                <a:cubicBezTo>
                  <a:pt x="4965" y="15038"/>
                  <a:pt x="4978" y="15019"/>
                  <a:pt x="4989" y="15003"/>
                </a:cubicBezTo>
                <a:cubicBezTo>
                  <a:pt x="5072" y="14886"/>
                  <a:pt x="5171" y="14742"/>
                  <a:pt x="5276" y="14584"/>
                </a:cubicBezTo>
                <a:cubicBezTo>
                  <a:pt x="5455" y="14305"/>
                  <a:pt x="5616" y="14031"/>
                  <a:pt x="5693" y="13856"/>
                </a:cubicBezTo>
                <a:cubicBezTo>
                  <a:pt x="5698" y="13844"/>
                  <a:pt x="5706" y="13832"/>
                  <a:pt x="5710" y="13822"/>
                </a:cubicBezTo>
                <a:cubicBezTo>
                  <a:pt x="5745" y="13714"/>
                  <a:pt x="5870" y="13462"/>
                  <a:pt x="5988" y="13261"/>
                </a:cubicBezTo>
                <a:cubicBezTo>
                  <a:pt x="6068" y="13122"/>
                  <a:pt x="6143" y="12979"/>
                  <a:pt x="6188" y="12876"/>
                </a:cubicBezTo>
                <a:cubicBezTo>
                  <a:pt x="6193" y="12864"/>
                  <a:pt x="6202" y="12845"/>
                  <a:pt x="6205" y="12834"/>
                </a:cubicBezTo>
                <a:cubicBezTo>
                  <a:pt x="6217" y="12805"/>
                  <a:pt x="6227" y="12776"/>
                  <a:pt x="6231" y="12759"/>
                </a:cubicBezTo>
                <a:cubicBezTo>
                  <a:pt x="6246" y="12687"/>
                  <a:pt x="6293" y="12572"/>
                  <a:pt x="6344" y="12500"/>
                </a:cubicBezTo>
                <a:cubicBezTo>
                  <a:pt x="6360" y="12478"/>
                  <a:pt x="6377" y="12456"/>
                  <a:pt x="6388" y="12433"/>
                </a:cubicBezTo>
                <a:cubicBezTo>
                  <a:pt x="6394" y="12421"/>
                  <a:pt x="6391" y="12403"/>
                  <a:pt x="6396" y="12391"/>
                </a:cubicBezTo>
                <a:cubicBezTo>
                  <a:pt x="6402" y="12376"/>
                  <a:pt x="6409" y="12365"/>
                  <a:pt x="6414" y="12349"/>
                </a:cubicBezTo>
                <a:cubicBezTo>
                  <a:pt x="6426" y="12303"/>
                  <a:pt x="6432" y="12254"/>
                  <a:pt x="6431" y="12198"/>
                </a:cubicBezTo>
                <a:cubicBezTo>
                  <a:pt x="6428" y="12079"/>
                  <a:pt x="6455" y="11991"/>
                  <a:pt x="6492" y="11964"/>
                </a:cubicBezTo>
                <a:cubicBezTo>
                  <a:pt x="6495" y="11961"/>
                  <a:pt x="6498" y="11966"/>
                  <a:pt x="6501" y="11964"/>
                </a:cubicBezTo>
                <a:cubicBezTo>
                  <a:pt x="6504" y="11963"/>
                  <a:pt x="6506" y="11955"/>
                  <a:pt x="6509" y="11955"/>
                </a:cubicBezTo>
                <a:cubicBezTo>
                  <a:pt x="6516" y="11954"/>
                  <a:pt x="6528" y="11962"/>
                  <a:pt x="6535" y="11964"/>
                </a:cubicBezTo>
                <a:cubicBezTo>
                  <a:pt x="6543" y="11967"/>
                  <a:pt x="6545" y="11964"/>
                  <a:pt x="6553" y="11972"/>
                </a:cubicBezTo>
                <a:cubicBezTo>
                  <a:pt x="6554" y="11972"/>
                  <a:pt x="6560" y="11979"/>
                  <a:pt x="6561" y="11980"/>
                </a:cubicBezTo>
                <a:cubicBezTo>
                  <a:pt x="6588" y="12012"/>
                  <a:pt x="6583" y="12162"/>
                  <a:pt x="6553" y="12466"/>
                </a:cubicBezTo>
                <a:cubicBezTo>
                  <a:pt x="6513" y="12857"/>
                  <a:pt x="6523" y="12944"/>
                  <a:pt x="6579" y="13111"/>
                </a:cubicBezTo>
                <a:cubicBezTo>
                  <a:pt x="6654" y="13333"/>
                  <a:pt x="6664" y="13301"/>
                  <a:pt x="6309" y="13806"/>
                </a:cubicBezTo>
                <a:cubicBezTo>
                  <a:pt x="6114" y="14085"/>
                  <a:pt x="6023" y="14261"/>
                  <a:pt x="5910" y="14593"/>
                </a:cubicBezTo>
                <a:cubicBezTo>
                  <a:pt x="5863" y="14734"/>
                  <a:pt x="5783" y="14947"/>
                  <a:pt x="5693" y="15162"/>
                </a:cubicBezTo>
                <a:cubicBezTo>
                  <a:pt x="5685" y="15180"/>
                  <a:pt x="5666" y="15201"/>
                  <a:pt x="5658" y="15220"/>
                </a:cubicBezTo>
                <a:cubicBezTo>
                  <a:pt x="5607" y="15341"/>
                  <a:pt x="5558" y="15469"/>
                  <a:pt x="5510" y="15572"/>
                </a:cubicBezTo>
                <a:cubicBezTo>
                  <a:pt x="5369" y="15876"/>
                  <a:pt x="5260" y="16151"/>
                  <a:pt x="5258" y="16183"/>
                </a:cubicBezTo>
                <a:cubicBezTo>
                  <a:pt x="5257" y="16215"/>
                  <a:pt x="5208" y="16339"/>
                  <a:pt x="5163" y="16460"/>
                </a:cubicBezTo>
                <a:cubicBezTo>
                  <a:pt x="5143" y="16515"/>
                  <a:pt x="5138" y="16559"/>
                  <a:pt x="5128" y="16602"/>
                </a:cubicBezTo>
                <a:cubicBezTo>
                  <a:pt x="5118" y="16677"/>
                  <a:pt x="5114" y="16741"/>
                  <a:pt x="5119" y="16803"/>
                </a:cubicBezTo>
                <a:cubicBezTo>
                  <a:pt x="5120" y="16808"/>
                  <a:pt x="5118" y="16815"/>
                  <a:pt x="5119" y="16820"/>
                </a:cubicBezTo>
                <a:cubicBezTo>
                  <a:pt x="5139" y="16915"/>
                  <a:pt x="5174" y="16971"/>
                  <a:pt x="5223" y="16979"/>
                </a:cubicBezTo>
                <a:cubicBezTo>
                  <a:pt x="5226" y="16979"/>
                  <a:pt x="5229" y="16979"/>
                  <a:pt x="5232" y="16979"/>
                </a:cubicBezTo>
                <a:cubicBezTo>
                  <a:pt x="5239" y="16979"/>
                  <a:pt x="5251" y="16980"/>
                  <a:pt x="5258" y="16979"/>
                </a:cubicBezTo>
                <a:cubicBezTo>
                  <a:pt x="5261" y="16978"/>
                  <a:pt x="5263" y="16971"/>
                  <a:pt x="5267" y="16970"/>
                </a:cubicBezTo>
                <a:cubicBezTo>
                  <a:pt x="5385" y="16938"/>
                  <a:pt x="5577" y="16720"/>
                  <a:pt x="5884" y="16275"/>
                </a:cubicBezTo>
                <a:cubicBezTo>
                  <a:pt x="6118" y="15936"/>
                  <a:pt x="6261" y="15667"/>
                  <a:pt x="6318" y="15497"/>
                </a:cubicBezTo>
                <a:cubicBezTo>
                  <a:pt x="6366" y="15354"/>
                  <a:pt x="6450" y="15150"/>
                  <a:pt x="6501" y="15045"/>
                </a:cubicBezTo>
                <a:cubicBezTo>
                  <a:pt x="6553" y="14939"/>
                  <a:pt x="6607" y="14762"/>
                  <a:pt x="6622" y="14651"/>
                </a:cubicBezTo>
                <a:cubicBezTo>
                  <a:pt x="6636" y="14539"/>
                  <a:pt x="6665" y="14443"/>
                  <a:pt x="6683" y="14433"/>
                </a:cubicBezTo>
                <a:cubicBezTo>
                  <a:pt x="6713" y="14415"/>
                  <a:pt x="6760" y="14463"/>
                  <a:pt x="6796" y="14542"/>
                </a:cubicBezTo>
                <a:cubicBezTo>
                  <a:pt x="6820" y="14567"/>
                  <a:pt x="6827" y="14596"/>
                  <a:pt x="6822" y="14618"/>
                </a:cubicBezTo>
                <a:cubicBezTo>
                  <a:pt x="6835" y="14660"/>
                  <a:pt x="6841" y="14706"/>
                  <a:pt x="6848" y="14752"/>
                </a:cubicBezTo>
                <a:cubicBezTo>
                  <a:pt x="6861" y="14835"/>
                  <a:pt x="6895" y="14926"/>
                  <a:pt x="6918" y="14978"/>
                </a:cubicBezTo>
                <a:cubicBezTo>
                  <a:pt x="6928" y="15000"/>
                  <a:pt x="6935" y="15031"/>
                  <a:pt x="6944" y="15045"/>
                </a:cubicBezTo>
                <a:cubicBezTo>
                  <a:pt x="6968" y="15082"/>
                  <a:pt x="6981" y="15144"/>
                  <a:pt x="6987" y="15237"/>
                </a:cubicBezTo>
                <a:cubicBezTo>
                  <a:pt x="6988" y="15241"/>
                  <a:pt x="6987" y="15242"/>
                  <a:pt x="6987" y="15246"/>
                </a:cubicBezTo>
                <a:cubicBezTo>
                  <a:pt x="7008" y="15378"/>
                  <a:pt x="7013" y="15506"/>
                  <a:pt x="6987" y="15580"/>
                </a:cubicBezTo>
                <a:cubicBezTo>
                  <a:pt x="6986" y="15613"/>
                  <a:pt x="6989" y="15644"/>
                  <a:pt x="6987" y="15681"/>
                </a:cubicBezTo>
                <a:lnTo>
                  <a:pt x="6978" y="15781"/>
                </a:lnTo>
                <a:cubicBezTo>
                  <a:pt x="6979" y="15784"/>
                  <a:pt x="6977" y="15786"/>
                  <a:pt x="6978" y="15790"/>
                </a:cubicBezTo>
                <a:cubicBezTo>
                  <a:pt x="7005" y="15858"/>
                  <a:pt x="7012" y="15903"/>
                  <a:pt x="6970" y="15949"/>
                </a:cubicBezTo>
                <a:lnTo>
                  <a:pt x="6970" y="15966"/>
                </a:lnTo>
                <a:lnTo>
                  <a:pt x="6883" y="16016"/>
                </a:lnTo>
                <a:cubicBezTo>
                  <a:pt x="6835" y="16046"/>
                  <a:pt x="6779" y="16080"/>
                  <a:pt x="6692" y="16125"/>
                </a:cubicBezTo>
                <a:cubicBezTo>
                  <a:pt x="6604" y="16170"/>
                  <a:pt x="6536" y="16210"/>
                  <a:pt x="6501" y="16242"/>
                </a:cubicBezTo>
                <a:cubicBezTo>
                  <a:pt x="6491" y="16252"/>
                  <a:pt x="6481" y="16258"/>
                  <a:pt x="6475" y="16267"/>
                </a:cubicBezTo>
                <a:cubicBezTo>
                  <a:pt x="6468" y="16283"/>
                  <a:pt x="6486" y="16293"/>
                  <a:pt x="6527" y="16284"/>
                </a:cubicBezTo>
                <a:cubicBezTo>
                  <a:pt x="6552" y="16278"/>
                  <a:pt x="6577" y="16300"/>
                  <a:pt x="6587" y="16326"/>
                </a:cubicBezTo>
                <a:cubicBezTo>
                  <a:pt x="6597" y="16352"/>
                  <a:pt x="6542" y="16400"/>
                  <a:pt x="6457" y="16434"/>
                </a:cubicBezTo>
                <a:cubicBezTo>
                  <a:pt x="6354" y="16476"/>
                  <a:pt x="6174" y="16603"/>
                  <a:pt x="6075" y="16702"/>
                </a:cubicBezTo>
                <a:cubicBezTo>
                  <a:pt x="6033" y="16760"/>
                  <a:pt x="5997" y="16830"/>
                  <a:pt x="5945" y="16937"/>
                </a:cubicBezTo>
                <a:cubicBezTo>
                  <a:pt x="5943" y="16942"/>
                  <a:pt x="5938" y="16957"/>
                  <a:pt x="5936" y="16962"/>
                </a:cubicBezTo>
                <a:cubicBezTo>
                  <a:pt x="5901" y="17034"/>
                  <a:pt x="5856" y="17117"/>
                  <a:pt x="5806" y="17213"/>
                </a:cubicBezTo>
                <a:cubicBezTo>
                  <a:pt x="5549" y="17709"/>
                  <a:pt x="5401" y="18220"/>
                  <a:pt x="5354" y="18762"/>
                </a:cubicBezTo>
                <a:cubicBezTo>
                  <a:pt x="5351" y="18878"/>
                  <a:pt x="5353" y="19008"/>
                  <a:pt x="5354" y="19206"/>
                </a:cubicBezTo>
                <a:cubicBezTo>
                  <a:pt x="5354" y="19385"/>
                  <a:pt x="5357" y="19507"/>
                  <a:pt x="5362" y="19624"/>
                </a:cubicBezTo>
                <a:cubicBezTo>
                  <a:pt x="5374" y="19789"/>
                  <a:pt x="5380" y="19925"/>
                  <a:pt x="5389" y="19951"/>
                </a:cubicBezTo>
                <a:cubicBezTo>
                  <a:pt x="5410" y="19970"/>
                  <a:pt x="5417" y="20041"/>
                  <a:pt x="5415" y="20127"/>
                </a:cubicBezTo>
                <a:cubicBezTo>
                  <a:pt x="5418" y="20173"/>
                  <a:pt x="5422" y="20216"/>
                  <a:pt x="5423" y="20269"/>
                </a:cubicBezTo>
                <a:cubicBezTo>
                  <a:pt x="5426" y="20423"/>
                  <a:pt x="5442" y="20524"/>
                  <a:pt x="5484" y="20637"/>
                </a:cubicBezTo>
                <a:cubicBezTo>
                  <a:pt x="5486" y="20641"/>
                  <a:pt x="5491" y="20650"/>
                  <a:pt x="5493" y="20654"/>
                </a:cubicBezTo>
                <a:cubicBezTo>
                  <a:pt x="5507" y="20691"/>
                  <a:pt x="5524" y="20722"/>
                  <a:pt x="5545" y="20763"/>
                </a:cubicBezTo>
                <a:lnTo>
                  <a:pt x="5649" y="20989"/>
                </a:lnTo>
                <a:lnTo>
                  <a:pt x="5693" y="20863"/>
                </a:lnTo>
                <a:cubicBezTo>
                  <a:pt x="5705" y="20805"/>
                  <a:pt x="5727" y="20751"/>
                  <a:pt x="5753" y="20704"/>
                </a:cubicBezTo>
                <a:cubicBezTo>
                  <a:pt x="5830" y="20496"/>
                  <a:pt x="5885" y="20429"/>
                  <a:pt x="5936" y="20478"/>
                </a:cubicBezTo>
                <a:cubicBezTo>
                  <a:pt x="5962" y="20503"/>
                  <a:pt x="5949" y="20587"/>
                  <a:pt x="5892" y="20713"/>
                </a:cubicBezTo>
                <a:cubicBezTo>
                  <a:pt x="5866" y="20773"/>
                  <a:pt x="5845" y="20822"/>
                  <a:pt x="5832" y="20872"/>
                </a:cubicBezTo>
                <a:cubicBezTo>
                  <a:pt x="5815" y="20948"/>
                  <a:pt x="5811" y="21029"/>
                  <a:pt x="5823" y="21073"/>
                </a:cubicBezTo>
                <a:cubicBezTo>
                  <a:pt x="5840" y="21140"/>
                  <a:pt x="5880" y="21171"/>
                  <a:pt x="5927" y="21173"/>
                </a:cubicBezTo>
                <a:cubicBezTo>
                  <a:pt x="5950" y="21172"/>
                  <a:pt x="5970" y="21165"/>
                  <a:pt x="5988" y="21156"/>
                </a:cubicBezTo>
                <a:cubicBezTo>
                  <a:pt x="5990" y="21155"/>
                  <a:pt x="5995" y="21157"/>
                  <a:pt x="5997" y="21156"/>
                </a:cubicBezTo>
                <a:cubicBezTo>
                  <a:pt x="6055" y="21123"/>
                  <a:pt x="6084" y="21046"/>
                  <a:pt x="6075" y="20939"/>
                </a:cubicBezTo>
                <a:cubicBezTo>
                  <a:pt x="6066" y="20836"/>
                  <a:pt x="6074" y="20812"/>
                  <a:pt x="6127" y="20821"/>
                </a:cubicBezTo>
                <a:cubicBezTo>
                  <a:pt x="6165" y="20827"/>
                  <a:pt x="6196" y="20786"/>
                  <a:pt x="6240" y="20671"/>
                </a:cubicBezTo>
                <a:cubicBezTo>
                  <a:pt x="6248" y="20649"/>
                  <a:pt x="6257" y="20621"/>
                  <a:pt x="6266" y="20595"/>
                </a:cubicBezTo>
                <a:cubicBezTo>
                  <a:pt x="6276" y="20566"/>
                  <a:pt x="6289" y="20549"/>
                  <a:pt x="6301" y="20512"/>
                </a:cubicBezTo>
                <a:cubicBezTo>
                  <a:pt x="6357" y="20334"/>
                  <a:pt x="6396" y="20132"/>
                  <a:pt x="6396" y="20068"/>
                </a:cubicBezTo>
                <a:cubicBezTo>
                  <a:pt x="6396" y="20004"/>
                  <a:pt x="6425" y="19902"/>
                  <a:pt x="6457" y="19842"/>
                </a:cubicBezTo>
                <a:cubicBezTo>
                  <a:pt x="6472" y="19814"/>
                  <a:pt x="6487" y="19774"/>
                  <a:pt x="6501" y="19733"/>
                </a:cubicBezTo>
                <a:cubicBezTo>
                  <a:pt x="6513" y="19679"/>
                  <a:pt x="6524" y="19628"/>
                  <a:pt x="6535" y="19574"/>
                </a:cubicBezTo>
                <a:cubicBezTo>
                  <a:pt x="6540" y="19548"/>
                  <a:pt x="6560" y="19514"/>
                  <a:pt x="6579" y="19482"/>
                </a:cubicBezTo>
                <a:cubicBezTo>
                  <a:pt x="6605" y="19433"/>
                  <a:pt x="6643" y="19390"/>
                  <a:pt x="6692" y="19340"/>
                </a:cubicBezTo>
                <a:cubicBezTo>
                  <a:pt x="6701" y="19332"/>
                  <a:pt x="6709" y="19322"/>
                  <a:pt x="6718" y="19314"/>
                </a:cubicBezTo>
                <a:cubicBezTo>
                  <a:pt x="6740" y="19293"/>
                  <a:pt x="6759" y="19288"/>
                  <a:pt x="6779" y="19273"/>
                </a:cubicBezTo>
                <a:cubicBezTo>
                  <a:pt x="6786" y="19268"/>
                  <a:pt x="6789" y="19260"/>
                  <a:pt x="6796" y="19256"/>
                </a:cubicBezTo>
                <a:cubicBezTo>
                  <a:pt x="6924" y="19165"/>
                  <a:pt x="6991" y="19186"/>
                  <a:pt x="6865" y="19331"/>
                </a:cubicBezTo>
                <a:cubicBezTo>
                  <a:pt x="6749" y="19464"/>
                  <a:pt x="6692" y="19658"/>
                  <a:pt x="6692" y="19850"/>
                </a:cubicBezTo>
                <a:cubicBezTo>
                  <a:pt x="6694" y="19874"/>
                  <a:pt x="6689" y="19887"/>
                  <a:pt x="6692" y="19917"/>
                </a:cubicBezTo>
                <a:cubicBezTo>
                  <a:pt x="6698" y="19976"/>
                  <a:pt x="6715" y="20033"/>
                  <a:pt x="6726" y="20085"/>
                </a:cubicBezTo>
                <a:cubicBezTo>
                  <a:pt x="6744" y="20153"/>
                  <a:pt x="6761" y="20215"/>
                  <a:pt x="6796" y="20277"/>
                </a:cubicBezTo>
                <a:cubicBezTo>
                  <a:pt x="6806" y="20295"/>
                  <a:pt x="6813" y="20319"/>
                  <a:pt x="6822" y="20336"/>
                </a:cubicBezTo>
                <a:cubicBezTo>
                  <a:pt x="6824" y="20340"/>
                  <a:pt x="6829" y="20339"/>
                  <a:pt x="6831" y="20344"/>
                </a:cubicBezTo>
                <a:cubicBezTo>
                  <a:pt x="6853" y="20388"/>
                  <a:pt x="6869" y="20423"/>
                  <a:pt x="6874" y="20445"/>
                </a:cubicBezTo>
                <a:cubicBezTo>
                  <a:pt x="6876" y="20451"/>
                  <a:pt x="6881" y="20455"/>
                  <a:pt x="6883" y="20461"/>
                </a:cubicBezTo>
                <a:cubicBezTo>
                  <a:pt x="6896" y="20500"/>
                  <a:pt x="6908" y="20547"/>
                  <a:pt x="6926" y="20587"/>
                </a:cubicBezTo>
                <a:cubicBezTo>
                  <a:pt x="7021" y="20763"/>
                  <a:pt x="7230" y="21062"/>
                  <a:pt x="7361" y="21207"/>
                </a:cubicBezTo>
                <a:cubicBezTo>
                  <a:pt x="7413" y="21260"/>
                  <a:pt x="7463" y="21305"/>
                  <a:pt x="7517" y="21349"/>
                </a:cubicBezTo>
                <a:cubicBezTo>
                  <a:pt x="7600" y="21412"/>
                  <a:pt x="7697" y="21476"/>
                  <a:pt x="7769" y="21508"/>
                </a:cubicBezTo>
                <a:cubicBezTo>
                  <a:pt x="7879" y="21557"/>
                  <a:pt x="8011" y="21598"/>
                  <a:pt x="8073" y="21600"/>
                </a:cubicBezTo>
                <a:cubicBezTo>
                  <a:pt x="8084" y="21600"/>
                  <a:pt x="8098" y="21593"/>
                  <a:pt x="8108" y="21592"/>
                </a:cubicBezTo>
                <a:cubicBezTo>
                  <a:pt x="8237" y="21577"/>
                  <a:pt x="8324" y="21438"/>
                  <a:pt x="8290" y="21299"/>
                </a:cubicBezTo>
                <a:cubicBezTo>
                  <a:pt x="8244" y="21113"/>
                  <a:pt x="8248" y="21079"/>
                  <a:pt x="8299" y="21089"/>
                </a:cubicBezTo>
                <a:cubicBezTo>
                  <a:pt x="8310" y="21091"/>
                  <a:pt x="8326" y="21086"/>
                  <a:pt x="8334" y="21081"/>
                </a:cubicBezTo>
                <a:cubicBezTo>
                  <a:pt x="8343" y="21031"/>
                  <a:pt x="8320" y="20918"/>
                  <a:pt x="8290" y="20763"/>
                </a:cubicBezTo>
                <a:cubicBezTo>
                  <a:pt x="8215" y="20424"/>
                  <a:pt x="8088" y="19903"/>
                  <a:pt x="8030" y="19758"/>
                </a:cubicBezTo>
                <a:cubicBezTo>
                  <a:pt x="8006" y="19700"/>
                  <a:pt x="7977" y="19571"/>
                  <a:pt x="7969" y="19465"/>
                </a:cubicBezTo>
                <a:cubicBezTo>
                  <a:pt x="7962" y="19360"/>
                  <a:pt x="7935" y="19060"/>
                  <a:pt x="7899" y="18795"/>
                </a:cubicBezTo>
                <a:cubicBezTo>
                  <a:pt x="7869" y="18566"/>
                  <a:pt x="7858" y="18496"/>
                  <a:pt x="7847" y="18402"/>
                </a:cubicBezTo>
                <a:cubicBezTo>
                  <a:pt x="7842" y="18376"/>
                  <a:pt x="7834" y="18329"/>
                  <a:pt x="7830" y="18318"/>
                </a:cubicBezTo>
                <a:cubicBezTo>
                  <a:pt x="7814" y="18267"/>
                  <a:pt x="7817" y="18247"/>
                  <a:pt x="7830" y="18226"/>
                </a:cubicBezTo>
                <a:cubicBezTo>
                  <a:pt x="7829" y="18162"/>
                  <a:pt x="7835" y="18161"/>
                  <a:pt x="7865" y="18167"/>
                </a:cubicBezTo>
                <a:cubicBezTo>
                  <a:pt x="7911" y="18177"/>
                  <a:pt x="7925" y="18113"/>
                  <a:pt x="7908" y="17782"/>
                </a:cubicBezTo>
                <a:cubicBezTo>
                  <a:pt x="7896" y="17559"/>
                  <a:pt x="7861" y="17387"/>
                  <a:pt x="7804" y="17230"/>
                </a:cubicBezTo>
                <a:cubicBezTo>
                  <a:pt x="7767" y="17143"/>
                  <a:pt x="7724" y="17049"/>
                  <a:pt x="7673" y="16962"/>
                </a:cubicBezTo>
                <a:cubicBezTo>
                  <a:pt x="7632" y="16899"/>
                  <a:pt x="7580" y="16832"/>
                  <a:pt x="7526" y="16769"/>
                </a:cubicBezTo>
                <a:cubicBezTo>
                  <a:pt x="7381" y="16598"/>
                  <a:pt x="7375" y="16462"/>
                  <a:pt x="7517" y="16585"/>
                </a:cubicBezTo>
                <a:cubicBezTo>
                  <a:pt x="7686" y="16733"/>
                  <a:pt x="7563" y="16488"/>
                  <a:pt x="7369" y="16292"/>
                </a:cubicBezTo>
                <a:cubicBezTo>
                  <a:pt x="7198" y="16119"/>
                  <a:pt x="7252" y="16069"/>
                  <a:pt x="7500" y="16175"/>
                </a:cubicBezTo>
                <a:cubicBezTo>
                  <a:pt x="7617" y="16225"/>
                  <a:pt x="7656" y="16234"/>
                  <a:pt x="7647" y="16217"/>
                </a:cubicBezTo>
                <a:cubicBezTo>
                  <a:pt x="7635" y="16206"/>
                  <a:pt x="7616" y="16190"/>
                  <a:pt x="7595" y="16175"/>
                </a:cubicBezTo>
                <a:cubicBezTo>
                  <a:pt x="7584" y="16167"/>
                  <a:pt x="7584" y="16167"/>
                  <a:pt x="7569" y="16158"/>
                </a:cubicBezTo>
                <a:cubicBezTo>
                  <a:pt x="7525" y="16133"/>
                  <a:pt x="7458" y="16100"/>
                  <a:pt x="7387" y="16066"/>
                </a:cubicBezTo>
                <a:cubicBezTo>
                  <a:pt x="7152" y="15952"/>
                  <a:pt x="7159" y="15949"/>
                  <a:pt x="7222" y="15857"/>
                </a:cubicBezTo>
                <a:cubicBezTo>
                  <a:pt x="7242" y="15828"/>
                  <a:pt x="7249" y="15800"/>
                  <a:pt x="7256" y="15765"/>
                </a:cubicBezTo>
                <a:cubicBezTo>
                  <a:pt x="7257" y="15756"/>
                  <a:pt x="7255" y="15749"/>
                  <a:pt x="7256" y="15740"/>
                </a:cubicBezTo>
                <a:cubicBezTo>
                  <a:pt x="7257" y="15732"/>
                  <a:pt x="7256" y="15722"/>
                  <a:pt x="7256" y="15714"/>
                </a:cubicBezTo>
                <a:cubicBezTo>
                  <a:pt x="7258" y="15687"/>
                  <a:pt x="7259" y="15655"/>
                  <a:pt x="7256" y="15622"/>
                </a:cubicBezTo>
                <a:cubicBezTo>
                  <a:pt x="7255" y="15613"/>
                  <a:pt x="7257" y="15599"/>
                  <a:pt x="7256" y="15589"/>
                </a:cubicBezTo>
                <a:cubicBezTo>
                  <a:pt x="7250" y="15554"/>
                  <a:pt x="7248" y="15523"/>
                  <a:pt x="7248" y="15488"/>
                </a:cubicBezTo>
                <a:cubicBezTo>
                  <a:pt x="7244" y="15420"/>
                  <a:pt x="7250" y="15355"/>
                  <a:pt x="7265" y="15329"/>
                </a:cubicBezTo>
                <a:cubicBezTo>
                  <a:pt x="7269" y="15310"/>
                  <a:pt x="7276" y="15296"/>
                  <a:pt x="7282" y="15279"/>
                </a:cubicBezTo>
                <a:cubicBezTo>
                  <a:pt x="7287" y="15265"/>
                  <a:pt x="7287" y="15250"/>
                  <a:pt x="7291" y="15237"/>
                </a:cubicBezTo>
                <a:cubicBezTo>
                  <a:pt x="7297" y="15193"/>
                  <a:pt x="7298" y="15140"/>
                  <a:pt x="7300" y="15078"/>
                </a:cubicBezTo>
                <a:cubicBezTo>
                  <a:pt x="7297" y="15064"/>
                  <a:pt x="7296" y="15050"/>
                  <a:pt x="7291" y="15036"/>
                </a:cubicBezTo>
                <a:cubicBezTo>
                  <a:pt x="7262" y="14959"/>
                  <a:pt x="7285" y="14819"/>
                  <a:pt x="7326" y="14727"/>
                </a:cubicBezTo>
                <a:cubicBezTo>
                  <a:pt x="7333" y="14705"/>
                  <a:pt x="7341" y="14689"/>
                  <a:pt x="7352" y="14685"/>
                </a:cubicBezTo>
                <a:cubicBezTo>
                  <a:pt x="7357" y="14678"/>
                  <a:pt x="7356" y="14666"/>
                  <a:pt x="7361" y="14660"/>
                </a:cubicBezTo>
                <a:cubicBezTo>
                  <a:pt x="7375" y="14647"/>
                  <a:pt x="7447" y="14743"/>
                  <a:pt x="7517" y="14877"/>
                </a:cubicBezTo>
                <a:cubicBezTo>
                  <a:pt x="7730" y="15284"/>
                  <a:pt x="7914" y="15537"/>
                  <a:pt x="7978" y="15513"/>
                </a:cubicBezTo>
                <a:cubicBezTo>
                  <a:pt x="8018" y="15499"/>
                  <a:pt x="8061" y="15548"/>
                  <a:pt x="8117" y="15673"/>
                </a:cubicBezTo>
                <a:cubicBezTo>
                  <a:pt x="8173" y="15799"/>
                  <a:pt x="8309" y="15948"/>
                  <a:pt x="8507" y="16100"/>
                </a:cubicBezTo>
                <a:cubicBezTo>
                  <a:pt x="8641" y="16198"/>
                  <a:pt x="8790" y="16288"/>
                  <a:pt x="8925" y="16367"/>
                </a:cubicBezTo>
                <a:cubicBezTo>
                  <a:pt x="9108" y="16467"/>
                  <a:pt x="9276" y="16541"/>
                  <a:pt x="9246" y="16493"/>
                </a:cubicBezTo>
                <a:cubicBezTo>
                  <a:pt x="9231" y="16470"/>
                  <a:pt x="9237" y="16423"/>
                  <a:pt x="9263" y="16393"/>
                </a:cubicBezTo>
                <a:cubicBezTo>
                  <a:pt x="9273" y="16382"/>
                  <a:pt x="9282" y="16363"/>
                  <a:pt x="9281" y="16342"/>
                </a:cubicBezTo>
                <a:cubicBezTo>
                  <a:pt x="9280" y="16324"/>
                  <a:pt x="9272" y="16296"/>
                  <a:pt x="9263" y="16267"/>
                </a:cubicBezTo>
                <a:cubicBezTo>
                  <a:pt x="9258" y="16254"/>
                  <a:pt x="9252" y="16241"/>
                  <a:pt x="9246" y="16225"/>
                </a:cubicBezTo>
                <a:cubicBezTo>
                  <a:pt x="9234" y="16194"/>
                  <a:pt x="9223" y="16159"/>
                  <a:pt x="9203" y="16116"/>
                </a:cubicBezTo>
                <a:cubicBezTo>
                  <a:pt x="9202" y="16112"/>
                  <a:pt x="9195" y="16111"/>
                  <a:pt x="9194" y="16108"/>
                </a:cubicBezTo>
                <a:cubicBezTo>
                  <a:pt x="9192" y="16104"/>
                  <a:pt x="9187" y="16104"/>
                  <a:pt x="9185" y="16100"/>
                </a:cubicBezTo>
                <a:cubicBezTo>
                  <a:pt x="9158" y="16041"/>
                  <a:pt x="9133" y="15967"/>
                  <a:pt x="9090" y="15882"/>
                </a:cubicBezTo>
                <a:cubicBezTo>
                  <a:pt x="8848" y="15404"/>
                  <a:pt x="8649" y="15089"/>
                  <a:pt x="8412" y="14819"/>
                </a:cubicBezTo>
                <a:cubicBezTo>
                  <a:pt x="8366" y="14768"/>
                  <a:pt x="8314" y="14718"/>
                  <a:pt x="8264" y="14668"/>
                </a:cubicBezTo>
                <a:cubicBezTo>
                  <a:pt x="8247" y="14652"/>
                  <a:pt x="8229" y="14634"/>
                  <a:pt x="8212" y="14618"/>
                </a:cubicBezTo>
                <a:cubicBezTo>
                  <a:pt x="8165" y="14572"/>
                  <a:pt x="8115" y="14528"/>
                  <a:pt x="8064" y="14484"/>
                </a:cubicBezTo>
                <a:cubicBezTo>
                  <a:pt x="7962" y="14397"/>
                  <a:pt x="7851" y="14314"/>
                  <a:pt x="7726" y="14224"/>
                </a:cubicBezTo>
                <a:cubicBezTo>
                  <a:pt x="7341" y="13945"/>
                  <a:pt x="7179" y="13779"/>
                  <a:pt x="7222" y="13713"/>
                </a:cubicBezTo>
                <a:cubicBezTo>
                  <a:pt x="7226" y="13706"/>
                  <a:pt x="7227" y="13689"/>
                  <a:pt x="7230" y="13680"/>
                </a:cubicBezTo>
                <a:cubicBezTo>
                  <a:pt x="7240" y="13663"/>
                  <a:pt x="7249" y="13643"/>
                  <a:pt x="7256" y="13621"/>
                </a:cubicBezTo>
                <a:cubicBezTo>
                  <a:pt x="7286" y="13506"/>
                  <a:pt x="7303" y="13346"/>
                  <a:pt x="7274" y="13312"/>
                </a:cubicBezTo>
                <a:cubicBezTo>
                  <a:pt x="7252" y="13286"/>
                  <a:pt x="7229" y="13138"/>
                  <a:pt x="7230" y="12985"/>
                </a:cubicBezTo>
                <a:cubicBezTo>
                  <a:pt x="7230" y="12980"/>
                  <a:pt x="7230" y="12973"/>
                  <a:pt x="7230" y="12968"/>
                </a:cubicBezTo>
                <a:cubicBezTo>
                  <a:pt x="7231" y="12911"/>
                  <a:pt x="7240" y="12855"/>
                  <a:pt x="7248" y="12801"/>
                </a:cubicBezTo>
                <a:cubicBezTo>
                  <a:pt x="7252" y="12779"/>
                  <a:pt x="7252" y="12763"/>
                  <a:pt x="7256" y="12742"/>
                </a:cubicBezTo>
                <a:cubicBezTo>
                  <a:pt x="7263" y="12711"/>
                  <a:pt x="7273" y="12673"/>
                  <a:pt x="7282" y="12642"/>
                </a:cubicBezTo>
                <a:cubicBezTo>
                  <a:pt x="7386" y="12302"/>
                  <a:pt x="7655" y="12017"/>
                  <a:pt x="8151" y="11696"/>
                </a:cubicBezTo>
                <a:cubicBezTo>
                  <a:pt x="8285" y="11610"/>
                  <a:pt x="8459" y="11529"/>
                  <a:pt x="8655" y="11461"/>
                </a:cubicBezTo>
                <a:cubicBezTo>
                  <a:pt x="8670" y="11456"/>
                  <a:pt x="8684" y="11450"/>
                  <a:pt x="8699" y="11445"/>
                </a:cubicBezTo>
                <a:cubicBezTo>
                  <a:pt x="8744" y="11430"/>
                  <a:pt x="8791" y="11417"/>
                  <a:pt x="8838" y="11403"/>
                </a:cubicBezTo>
                <a:cubicBezTo>
                  <a:pt x="8864" y="11396"/>
                  <a:pt x="8889" y="11385"/>
                  <a:pt x="8916" y="11378"/>
                </a:cubicBezTo>
                <a:cubicBezTo>
                  <a:pt x="9186" y="11303"/>
                  <a:pt x="9488" y="11255"/>
                  <a:pt x="9793" y="11219"/>
                </a:cubicBezTo>
                <a:cubicBezTo>
                  <a:pt x="10114" y="11170"/>
                  <a:pt x="10296" y="11155"/>
                  <a:pt x="10367" y="11177"/>
                </a:cubicBezTo>
                <a:cubicBezTo>
                  <a:pt x="10705" y="11169"/>
                  <a:pt x="11027" y="11178"/>
                  <a:pt x="11296" y="11235"/>
                </a:cubicBezTo>
                <a:cubicBezTo>
                  <a:pt x="11674" y="11315"/>
                  <a:pt x="12344" y="11598"/>
                  <a:pt x="12791" y="11855"/>
                </a:cubicBezTo>
                <a:cubicBezTo>
                  <a:pt x="13052" y="12004"/>
                  <a:pt x="13124" y="12056"/>
                  <a:pt x="13190" y="12173"/>
                </a:cubicBezTo>
                <a:cubicBezTo>
                  <a:pt x="13195" y="12182"/>
                  <a:pt x="13203" y="12198"/>
                  <a:pt x="13208" y="12207"/>
                </a:cubicBezTo>
                <a:cubicBezTo>
                  <a:pt x="13217" y="12225"/>
                  <a:pt x="13224" y="12236"/>
                  <a:pt x="13234" y="12257"/>
                </a:cubicBezTo>
                <a:cubicBezTo>
                  <a:pt x="13299" y="12398"/>
                  <a:pt x="13338" y="12564"/>
                  <a:pt x="13355" y="12801"/>
                </a:cubicBezTo>
                <a:cubicBezTo>
                  <a:pt x="13369" y="12989"/>
                  <a:pt x="13394" y="13143"/>
                  <a:pt x="13407" y="13144"/>
                </a:cubicBezTo>
                <a:cubicBezTo>
                  <a:pt x="13422" y="13142"/>
                  <a:pt x="13478" y="13117"/>
                  <a:pt x="13538" y="13086"/>
                </a:cubicBezTo>
                <a:cubicBezTo>
                  <a:pt x="13663" y="13023"/>
                  <a:pt x="13650" y="13002"/>
                  <a:pt x="13738" y="13362"/>
                </a:cubicBezTo>
                <a:lnTo>
                  <a:pt x="13798" y="13605"/>
                </a:lnTo>
                <a:lnTo>
                  <a:pt x="13486" y="14040"/>
                </a:lnTo>
                <a:cubicBezTo>
                  <a:pt x="13376" y="14196"/>
                  <a:pt x="13295" y="14332"/>
                  <a:pt x="13216" y="14475"/>
                </a:cubicBezTo>
                <a:cubicBezTo>
                  <a:pt x="13213" y="14480"/>
                  <a:pt x="13211" y="14486"/>
                  <a:pt x="13208" y="14492"/>
                </a:cubicBezTo>
                <a:cubicBezTo>
                  <a:pt x="13127" y="14639"/>
                  <a:pt x="13059" y="14790"/>
                  <a:pt x="12982" y="14978"/>
                </a:cubicBezTo>
                <a:cubicBezTo>
                  <a:pt x="12837" y="15332"/>
                  <a:pt x="12764" y="15555"/>
                  <a:pt x="12773" y="15656"/>
                </a:cubicBezTo>
                <a:cubicBezTo>
                  <a:pt x="12773" y="15657"/>
                  <a:pt x="12773" y="15663"/>
                  <a:pt x="12773" y="15664"/>
                </a:cubicBezTo>
                <a:cubicBezTo>
                  <a:pt x="12774" y="15674"/>
                  <a:pt x="12780" y="15682"/>
                  <a:pt x="12782" y="15689"/>
                </a:cubicBezTo>
                <a:cubicBezTo>
                  <a:pt x="12804" y="15734"/>
                  <a:pt x="12862" y="15715"/>
                  <a:pt x="12956" y="15647"/>
                </a:cubicBezTo>
                <a:cubicBezTo>
                  <a:pt x="13020" y="15599"/>
                  <a:pt x="13100" y="15531"/>
                  <a:pt x="13199" y="15430"/>
                </a:cubicBezTo>
                <a:cubicBezTo>
                  <a:pt x="13408" y="15216"/>
                  <a:pt x="13512" y="15078"/>
                  <a:pt x="13599" y="14877"/>
                </a:cubicBezTo>
                <a:cubicBezTo>
                  <a:pt x="13664" y="14728"/>
                  <a:pt x="13726" y="14611"/>
                  <a:pt x="13746" y="14618"/>
                </a:cubicBezTo>
                <a:cubicBezTo>
                  <a:pt x="13765" y="14624"/>
                  <a:pt x="13779" y="14711"/>
                  <a:pt x="13781" y="14819"/>
                </a:cubicBezTo>
                <a:cubicBezTo>
                  <a:pt x="13782" y="14825"/>
                  <a:pt x="13780" y="14829"/>
                  <a:pt x="13781" y="14835"/>
                </a:cubicBezTo>
                <a:cubicBezTo>
                  <a:pt x="13782" y="14950"/>
                  <a:pt x="13799" y="15071"/>
                  <a:pt x="13816" y="15095"/>
                </a:cubicBezTo>
                <a:cubicBezTo>
                  <a:pt x="13825" y="15109"/>
                  <a:pt x="13828" y="15135"/>
                  <a:pt x="13824" y="15162"/>
                </a:cubicBezTo>
                <a:cubicBezTo>
                  <a:pt x="13826" y="15177"/>
                  <a:pt x="13824" y="15187"/>
                  <a:pt x="13816" y="15195"/>
                </a:cubicBezTo>
                <a:cubicBezTo>
                  <a:pt x="13812" y="15209"/>
                  <a:pt x="13804" y="15224"/>
                  <a:pt x="13798" y="15237"/>
                </a:cubicBezTo>
                <a:cubicBezTo>
                  <a:pt x="13771" y="15296"/>
                  <a:pt x="13762" y="15373"/>
                  <a:pt x="13781" y="15438"/>
                </a:cubicBezTo>
                <a:cubicBezTo>
                  <a:pt x="13782" y="15442"/>
                  <a:pt x="13789" y="15443"/>
                  <a:pt x="13790" y="15447"/>
                </a:cubicBezTo>
                <a:cubicBezTo>
                  <a:pt x="13795" y="15460"/>
                  <a:pt x="13800" y="15478"/>
                  <a:pt x="13807" y="15488"/>
                </a:cubicBezTo>
                <a:cubicBezTo>
                  <a:pt x="13827" y="15518"/>
                  <a:pt x="13824" y="15553"/>
                  <a:pt x="13807" y="15580"/>
                </a:cubicBezTo>
                <a:cubicBezTo>
                  <a:pt x="13800" y="15601"/>
                  <a:pt x="13785" y="15661"/>
                  <a:pt x="13781" y="15714"/>
                </a:cubicBezTo>
                <a:cubicBezTo>
                  <a:pt x="13779" y="15737"/>
                  <a:pt x="13777" y="15760"/>
                  <a:pt x="13772" y="15773"/>
                </a:cubicBezTo>
                <a:cubicBezTo>
                  <a:pt x="13769" y="15800"/>
                  <a:pt x="13747" y="15808"/>
                  <a:pt x="13694" y="15807"/>
                </a:cubicBezTo>
                <a:cubicBezTo>
                  <a:pt x="13668" y="15808"/>
                  <a:pt x="13645" y="15810"/>
                  <a:pt x="13599" y="15807"/>
                </a:cubicBezTo>
                <a:cubicBezTo>
                  <a:pt x="13550" y="15803"/>
                  <a:pt x="13487" y="15803"/>
                  <a:pt x="13442" y="15807"/>
                </a:cubicBezTo>
                <a:cubicBezTo>
                  <a:pt x="13438" y="15807"/>
                  <a:pt x="13437" y="15807"/>
                  <a:pt x="13434" y="15807"/>
                </a:cubicBezTo>
                <a:cubicBezTo>
                  <a:pt x="13392" y="15812"/>
                  <a:pt x="13366" y="15823"/>
                  <a:pt x="13347" y="15832"/>
                </a:cubicBezTo>
                <a:cubicBezTo>
                  <a:pt x="13345" y="15833"/>
                  <a:pt x="13339" y="15832"/>
                  <a:pt x="13338" y="15832"/>
                </a:cubicBezTo>
                <a:cubicBezTo>
                  <a:pt x="13276" y="15866"/>
                  <a:pt x="13276" y="15871"/>
                  <a:pt x="13373" y="15907"/>
                </a:cubicBezTo>
                <a:cubicBezTo>
                  <a:pt x="13378" y="15908"/>
                  <a:pt x="13386" y="15913"/>
                  <a:pt x="13390" y="15915"/>
                </a:cubicBezTo>
                <a:cubicBezTo>
                  <a:pt x="13432" y="15919"/>
                  <a:pt x="13454" y="15934"/>
                  <a:pt x="13460" y="15957"/>
                </a:cubicBezTo>
                <a:cubicBezTo>
                  <a:pt x="13472" y="15967"/>
                  <a:pt x="13486" y="15975"/>
                  <a:pt x="13486" y="15982"/>
                </a:cubicBezTo>
                <a:cubicBezTo>
                  <a:pt x="13486" y="15998"/>
                  <a:pt x="13431" y="16060"/>
                  <a:pt x="13364" y="16125"/>
                </a:cubicBezTo>
                <a:cubicBezTo>
                  <a:pt x="13353" y="16137"/>
                  <a:pt x="13350" y="16146"/>
                  <a:pt x="13338" y="16158"/>
                </a:cubicBezTo>
                <a:cubicBezTo>
                  <a:pt x="13256" y="16241"/>
                  <a:pt x="13169" y="16334"/>
                  <a:pt x="13138" y="16384"/>
                </a:cubicBezTo>
                <a:cubicBezTo>
                  <a:pt x="13094" y="16466"/>
                  <a:pt x="13109" y="16465"/>
                  <a:pt x="13251" y="16451"/>
                </a:cubicBezTo>
                <a:cubicBezTo>
                  <a:pt x="13464" y="16432"/>
                  <a:pt x="13479" y="16507"/>
                  <a:pt x="13286" y="16602"/>
                </a:cubicBezTo>
                <a:cubicBezTo>
                  <a:pt x="13114" y="16687"/>
                  <a:pt x="13011" y="16848"/>
                  <a:pt x="13086" y="16920"/>
                </a:cubicBezTo>
                <a:cubicBezTo>
                  <a:pt x="13115" y="16948"/>
                  <a:pt x="13101" y="16991"/>
                  <a:pt x="13034" y="17046"/>
                </a:cubicBezTo>
                <a:cubicBezTo>
                  <a:pt x="12952" y="17114"/>
                  <a:pt x="12826" y="17439"/>
                  <a:pt x="12730" y="17766"/>
                </a:cubicBezTo>
                <a:cubicBezTo>
                  <a:pt x="12639" y="18099"/>
                  <a:pt x="12573" y="18430"/>
                  <a:pt x="12608" y="18502"/>
                </a:cubicBezTo>
                <a:cubicBezTo>
                  <a:pt x="12610" y="18505"/>
                  <a:pt x="12614" y="18509"/>
                  <a:pt x="12617" y="18511"/>
                </a:cubicBezTo>
                <a:cubicBezTo>
                  <a:pt x="12626" y="18516"/>
                  <a:pt x="12625" y="18518"/>
                  <a:pt x="12626" y="18527"/>
                </a:cubicBezTo>
                <a:cubicBezTo>
                  <a:pt x="12634" y="18546"/>
                  <a:pt x="12623" y="18562"/>
                  <a:pt x="12599" y="18578"/>
                </a:cubicBezTo>
                <a:cubicBezTo>
                  <a:pt x="12595" y="18584"/>
                  <a:pt x="12596" y="18588"/>
                  <a:pt x="12591" y="18594"/>
                </a:cubicBezTo>
                <a:cubicBezTo>
                  <a:pt x="12513" y="18677"/>
                  <a:pt x="12464" y="19043"/>
                  <a:pt x="12452" y="19390"/>
                </a:cubicBezTo>
                <a:cubicBezTo>
                  <a:pt x="12452" y="19410"/>
                  <a:pt x="12452" y="19427"/>
                  <a:pt x="12452" y="19448"/>
                </a:cubicBezTo>
                <a:cubicBezTo>
                  <a:pt x="12451" y="19485"/>
                  <a:pt x="12452" y="19521"/>
                  <a:pt x="12452" y="19557"/>
                </a:cubicBezTo>
                <a:cubicBezTo>
                  <a:pt x="12452" y="19614"/>
                  <a:pt x="12450" y="19667"/>
                  <a:pt x="12452" y="19716"/>
                </a:cubicBezTo>
                <a:cubicBezTo>
                  <a:pt x="12462" y="19930"/>
                  <a:pt x="12493" y="20091"/>
                  <a:pt x="12547" y="20076"/>
                </a:cubicBezTo>
                <a:cubicBezTo>
                  <a:pt x="12567" y="20067"/>
                  <a:pt x="12586" y="20061"/>
                  <a:pt x="12599" y="20068"/>
                </a:cubicBezTo>
                <a:cubicBezTo>
                  <a:pt x="12603" y="20069"/>
                  <a:pt x="12605" y="20074"/>
                  <a:pt x="12608" y="20076"/>
                </a:cubicBezTo>
                <a:cubicBezTo>
                  <a:pt x="12611" y="20079"/>
                  <a:pt x="12615" y="20081"/>
                  <a:pt x="12617" y="20085"/>
                </a:cubicBezTo>
                <a:cubicBezTo>
                  <a:pt x="12634" y="20107"/>
                  <a:pt x="12630" y="20146"/>
                  <a:pt x="12591" y="20177"/>
                </a:cubicBezTo>
                <a:cubicBezTo>
                  <a:pt x="12544" y="20227"/>
                  <a:pt x="12531" y="20283"/>
                  <a:pt x="12547" y="20378"/>
                </a:cubicBezTo>
                <a:cubicBezTo>
                  <a:pt x="12557" y="20420"/>
                  <a:pt x="12567" y="20462"/>
                  <a:pt x="12591" y="20520"/>
                </a:cubicBezTo>
                <a:cubicBezTo>
                  <a:pt x="12626" y="20603"/>
                  <a:pt x="12665" y="20645"/>
                  <a:pt x="12704" y="20662"/>
                </a:cubicBezTo>
                <a:cubicBezTo>
                  <a:pt x="12719" y="20667"/>
                  <a:pt x="12737" y="20671"/>
                  <a:pt x="12756" y="20671"/>
                </a:cubicBezTo>
                <a:cubicBezTo>
                  <a:pt x="12867" y="20667"/>
                  <a:pt x="12993" y="20580"/>
                  <a:pt x="13103" y="20461"/>
                </a:cubicBezTo>
                <a:cubicBezTo>
                  <a:pt x="13129" y="20428"/>
                  <a:pt x="13160" y="20395"/>
                  <a:pt x="13190" y="20353"/>
                </a:cubicBezTo>
                <a:cubicBezTo>
                  <a:pt x="13213" y="20321"/>
                  <a:pt x="13226" y="20294"/>
                  <a:pt x="13242" y="20269"/>
                </a:cubicBezTo>
                <a:cubicBezTo>
                  <a:pt x="13295" y="20174"/>
                  <a:pt x="13327" y="20076"/>
                  <a:pt x="13312" y="20001"/>
                </a:cubicBezTo>
                <a:cubicBezTo>
                  <a:pt x="13296" y="19915"/>
                  <a:pt x="13305" y="19865"/>
                  <a:pt x="13329" y="19850"/>
                </a:cubicBezTo>
                <a:cubicBezTo>
                  <a:pt x="13344" y="19838"/>
                  <a:pt x="13361" y="19844"/>
                  <a:pt x="13390" y="19867"/>
                </a:cubicBezTo>
                <a:cubicBezTo>
                  <a:pt x="13396" y="19871"/>
                  <a:pt x="13401" y="19875"/>
                  <a:pt x="13407" y="19875"/>
                </a:cubicBezTo>
                <a:cubicBezTo>
                  <a:pt x="13412" y="19875"/>
                  <a:pt x="13419" y="19870"/>
                  <a:pt x="13425" y="19867"/>
                </a:cubicBezTo>
                <a:cubicBezTo>
                  <a:pt x="13461" y="19841"/>
                  <a:pt x="13514" y="19741"/>
                  <a:pt x="13607" y="19507"/>
                </a:cubicBezTo>
                <a:cubicBezTo>
                  <a:pt x="13763" y="19119"/>
                  <a:pt x="13799" y="18931"/>
                  <a:pt x="13738" y="18728"/>
                </a:cubicBezTo>
                <a:cubicBezTo>
                  <a:pt x="13730" y="18699"/>
                  <a:pt x="13715" y="18666"/>
                  <a:pt x="13703" y="18636"/>
                </a:cubicBezTo>
                <a:cubicBezTo>
                  <a:pt x="13651" y="18510"/>
                  <a:pt x="13653" y="18431"/>
                  <a:pt x="13694" y="18427"/>
                </a:cubicBezTo>
                <a:cubicBezTo>
                  <a:pt x="13706" y="18417"/>
                  <a:pt x="13728" y="18423"/>
                  <a:pt x="13755" y="18452"/>
                </a:cubicBezTo>
                <a:cubicBezTo>
                  <a:pt x="13768" y="18464"/>
                  <a:pt x="13782" y="18483"/>
                  <a:pt x="13798" y="18502"/>
                </a:cubicBezTo>
                <a:cubicBezTo>
                  <a:pt x="13840" y="18554"/>
                  <a:pt x="13860" y="18574"/>
                  <a:pt x="13877" y="18569"/>
                </a:cubicBezTo>
                <a:cubicBezTo>
                  <a:pt x="13882" y="18563"/>
                  <a:pt x="13888" y="18555"/>
                  <a:pt x="13894" y="18544"/>
                </a:cubicBezTo>
                <a:cubicBezTo>
                  <a:pt x="13900" y="18534"/>
                  <a:pt x="13904" y="18526"/>
                  <a:pt x="13911" y="18519"/>
                </a:cubicBezTo>
                <a:cubicBezTo>
                  <a:pt x="13927" y="18500"/>
                  <a:pt x="13951" y="18490"/>
                  <a:pt x="13972" y="18494"/>
                </a:cubicBezTo>
                <a:cubicBezTo>
                  <a:pt x="14005" y="18501"/>
                  <a:pt x="14053" y="18383"/>
                  <a:pt x="14111" y="18159"/>
                </a:cubicBezTo>
                <a:cubicBezTo>
                  <a:pt x="14161" y="17970"/>
                  <a:pt x="14224" y="17800"/>
                  <a:pt x="14242" y="17782"/>
                </a:cubicBezTo>
                <a:cubicBezTo>
                  <a:pt x="14248" y="17777"/>
                  <a:pt x="14256" y="17787"/>
                  <a:pt x="14276" y="17807"/>
                </a:cubicBezTo>
                <a:cubicBezTo>
                  <a:pt x="14279" y="17809"/>
                  <a:pt x="14296" y="17841"/>
                  <a:pt x="14302" y="17849"/>
                </a:cubicBezTo>
                <a:cubicBezTo>
                  <a:pt x="14317" y="17867"/>
                  <a:pt x="14345" y="17891"/>
                  <a:pt x="14363" y="17916"/>
                </a:cubicBezTo>
                <a:cubicBezTo>
                  <a:pt x="14365" y="17919"/>
                  <a:pt x="14370" y="17922"/>
                  <a:pt x="14372" y="17925"/>
                </a:cubicBezTo>
                <a:cubicBezTo>
                  <a:pt x="14414" y="17983"/>
                  <a:pt x="14452" y="18045"/>
                  <a:pt x="14502" y="18126"/>
                </a:cubicBezTo>
                <a:cubicBezTo>
                  <a:pt x="14928" y="18817"/>
                  <a:pt x="15207" y="19127"/>
                  <a:pt x="15588" y="19323"/>
                </a:cubicBezTo>
                <a:cubicBezTo>
                  <a:pt x="15705" y="19383"/>
                  <a:pt x="15784" y="19419"/>
                  <a:pt x="15840" y="19432"/>
                </a:cubicBezTo>
                <a:cubicBezTo>
                  <a:pt x="15878" y="19437"/>
                  <a:pt x="15910" y="19440"/>
                  <a:pt x="15936" y="19432"/>
                </a:cubicBezTo>
                <a:cubicBezTo>
                  <a:pt x="15951" y="19421"/>
                  <a:pt x="15961" y="19403"/>
                  <a:pt x="15970" y="19381"/>
                </a:cubicBezTo>
                <a:cubicBezTo>
                  <a:pt x="15994" y="19321"/>
                  <a:pt x="16005" y="19319"/>
                  <a:pt x="16066" y="19398"/>
                </a:cubicBezTo>
                <a:cubicBezTo>
                  <a:pt x="16144" y="19498"/>
                  <a:pt x="16513" y="19608"/>
                  <a:pt x="16631" y="19566"/>
                </a:cubicBezTo>
                <a:cubicBezTo>
                  <a:pt x="16700" y="19541"/>
                  <a:pt x="16705" y="19535"/>
                  <a:pt x="16596" y="19473"/>
                </a:cubicBezTo>
                <a:cubicBezTo>
                  <a:pt x="16526" y="19433"/>
                  <a:pt x="16494" y="19399"/>
                  <a:pt x="16500" y="19373"/>
                </a:cubicBezTo>
                <a:cubicBezTo>
                  <a:pt x="16502" y="19357"/>
                  <a:pt x="16516" y="19344"/>
                  <a:pt x="16544" y="19340"/>
                </a:cubicBezTo>
                <a:cubicBezTo>
                  <a:pt x="16562" y="19335"/>
                  <a:pt x="16583" y="19331"/>
                  <a:pt x="16613" y="19331"/>
                </a:cubicBezTo>
                <a:cubicBezTo>
                  <a:pt x="16666" y="19331"/>
                  <a:pt x="16708" y="19324"/>
                  <a:pt x="16709" y="19314"/>
                </a:cubicBezTo>
                <a:cubicBezTo>
                  <a:pt x="16708" y="19303"/>
                  <a:pt x="16706" y="19284"/>
                  <a:pt x="16700" y="19264"/>
                </a:cubicBezTo>
                <a:cubicBezTo>
                  <a:pt x="16695" y="19251"/>
                  <a:pt x="16689" y="19237"/>
                  <a:pt x="16683" y="19222"/>
                </a:cubicBezTo>
                <a:cubicBezTo>
                  <a:pt x="16680" y="19214"/>
                  <a:pt x="16678" y="19206"/>
                  <a:pt x="16674" y="19197"/>
                </a:cubicBezTo>
                <a:cubicBezTo>
                  <a:pt x="16602" y="19042"/>
                  <a:pt x="16440" y="18790"/>
                  <a:pt x="16309" y="18636"/>
                </a:cubicBezTo>
                <a:cubicBezTo>
                  <a:pt x="15804" y="18042"/>
                  <a:pt x="15499" y="17726"/>
                  <a:pt x="15423" y="17707"/>
                </a:cubicBezTo>
                <a:cubicBezTo>
                  <a:pt x="15361" y="17691"/>
                  <a:pt x="15355" y="17671"/>
                  <a:pt x="15388" y="17632"/>
                </a:cubicBezTo>
                <a:cubicBezTo>
                  <a:pt x="15421" y="17594"/>
                  <a:pt x="15402" y="17536"/>
                  <a:pt x="15301" y="17406"/>
                </a:cubicBezTo>
                <a:cubicBezTo>
                  <a:pt x="15198" y="17274"/>
                  <a:pt x="15121" y="17219"/>
                  <a:pt x="14997" y="17196"/>
                </a:cubicBezTo>
                <a:cubicBezTo>
                  <a:pt x="14955" y="17188"/>
                  <a:pt x="14906" y="17182"/>
                  <a:pt x="14850" y="17180"/>
                </a:cubicBezTo>
                <a:cubicBezTo>
                  <a:pt x="14684" y="17175"/>
                  <a:pt x="14650" y="17111"/>
                  <a:pt x="14780" y="17054"/>
                </a:cubicBezTo>
                <a:cubicBezTo>
                  <a:pt x="14900" y="17001"/>
                  <a:pt x="14833" y="16937"/>
                  <a:pt x="14693" y="16970"/>
                </a:cubicBezTo>
                <a:cubicBezTo>
                  <a:pt x="14563" y="17002"/>
                  <a:pt x="14546" y="16929"/>
                  <a:pt x="14667" y="16853"/>
                </a:cubicBezTo>
                <a:lnTo>
                  <a:pt x="14780" y="16786"/>
                </a:lnTo>
                <a:lnTo>
                  <a:pt x="14685" y="16744"/>
                </a:lnTo>
                <a:cubicBezTo>
                  <a:pt x="14612" y="16718"/>
                  <a:pt x="14604" y="16703"/>
                  <a:pt x="14641" y="16660"/>
                </a:cubicBezTo>
                <a:cubicBezTo>
                  <a:pt x="14657" y="16642"/>
                  <a:pt x="14657" y="16629"/>
                  <a:pt x="14650" y="16610"/>
                </a:cubicBezTo>
                <a:lnTo>
                  <a:pt x="14615" y="16577"/>
                </a:lnTo>
                <a:cubicBezTo>
                  <a:pt x="14588" y="16550"/>
                  <a:pt x="14570" y="16526"/>
                  <a:pt x="14546" y="16501"/>
                </a:cubicBezTo>
                <a:cubicBezTo>
                  <a:pt x="14469" y="16441"/>
                  <a:pt x="14398" y="16366"/>
                  <a:pt x="14398" y="16342"/>
                </a:cubicBezTo>
                <a:cubicBezTo>
                  <a:pt x="14398" y="16332"/>
                  <a:pt x="14393" y="16314"/>
                  <a:pt x="14381" y="16292"/>
                </a:cubicBezTo>
                <a:cubicBezTo>
                  <a:pt x="14375" y="16283"/>
                  <a:pt x="14368" y="16276"/>
                  <a:pt x="14363" y="16267"/>
                </a:cubicBezTo>
                <a:cubicBezTo>
                  <a:pt x="14350" y="16247"/>
                  <a:pt x="14337" y="16228"/>
                  <a:pt x="14320" y="16208"/>
                </a:cubicBezTo>
                <a:cubicBezTo>
                  <a:pt x="14229" y="16097"/>
                  <a:pt x="14272" y="16035"/>
                  <a:pt x="14398" y="16100"/>
                </a:cubicBezTo>
                <a:cubicBezTo>
                  <a:pt x="14460" y="16132"/>
                  <a:pt x="14485" y="16132"/>
                  <a:pt x="14485" y="16091"/>
                </a:cubicBezTo>
                <a:cubicBezTo>
                  <a:pt x="14485" y="16062"/>
                  <a:pt x="14436" y="16015"/>
                  <a:pt x="14381" y="15991"/>
                </a:cubicBezTo>
                <a:cubicBezTo>
                  <a:pt x="14370" y="15986"/>
                  <a:pt x="14364" y="15980"/>
                  <a:pt x="14354" y="15974"/>
                </a:cubicBezTo>
                <a:cubicBezTo>
                  <a:pt x="14319" y="15959"/>
                  <a:pt x="14302" y="15948"/>
                  <a:pt x="14302" y="15932"/>
                </a:cubicBezTo>
                <a:cubicBezTo>
                  <a:pt x="14295" y="15921"/>
                  <a:pt x="14292" y="15916"/>
                  <a:pt x="14294" y="15907"/>
                </a:cubicBezTo>
                <a:cubicBezTo>
                  <a:pt x="14300" y="15881"/>
                  <a:pt x="14263" y="15847"/>
                  <a:pt x="14215" y="15840"/>
                </a:cubicBezTo>
                <a:cubicBezTo>
                  <a:pt x="14168" y="15833"/>
                  <a:pt x="14115" y="15806"/>
                  <a:pt x="14094" y="15781"/>
                </a:cubicBezTo>
                <a:cubicBezTo>
                  <a:pt x="14031" y="15704"/>
                  <a:pt x="13996" y="15532"/>
                  <a:pt x="14042" y="15505"/>
                </a:cubicBezTo>
                <a:cubicBezTo>
                  <a:pt x="14043" y="15504"/>
                  <a:pt x="14050" y="15506"/>
                  <a:pt x="14050" y="15505"/>
                </a:cubicBezTo>
                <a:cubicBezTo>
                  <a:pt x="14052" y="15500"/>
                  <a:pt x="14048" y="15493"/>
                  <a:pt x="14050" y="15488"/>
                </a:cubicBezTo>
                <a:cubicBezTo>
                  <a:pt x="14055" y="15475"/>
                  <a:pt x="14076" y="15398"/>
                  <a:pt x="14085" y="15363"/>
                </a:cubicBezTo>
                <a:cubicBezTo>
                  <a:pt x="14082" y="15309"/>
                  <a:pt x="14083" y="15249"/>
                  <a:pt x="14094" y="15220"/>
                </a:cubicBezTo>
                <a:cubicBezTo>
                  <a:pt x="14123" y="15142"/>
                  <a:pt x="14192" y="14799"/>
                  <a:pt x="14242" y="14484"/>
                </a:cubicBezTo>
                <a:cubicBezTo>
                  <a:pt x="14260" y="14370"/>
                  <a:pt x="14287" y="14208"/>
                  <a:pt x="14311" y="14073"/>
                </a:cubicBezTo>
                <a:cubicBezTo>
                  <a:pt x="14332" y="13925"/>
                  <a:pt x="14347" y="13785"/>
                  <a:pt x="14354" y="13672"/>
                </a:cubicBezTo>
                <a:cubicBezTo>
                  <a:pt x="14354" y="13633"/>
                  <a:pt x="14357" y="13588"/>
                  <a:pt x="14354" y="13563"/>
                </a:cubicBezTo>
                <a:cubicBezTo>
                  <a:pt x="14334" y="13420"/>
                  <a:pt x="14376" y="13206"/>
                  <a:pt x="14441" y="13136"/>
                </a:cubicBezTo>
                <a:cubicBezTo>
                  <a:pt x="14443" y="13133"/>
                  <a:pt x="14452" y="13137"/>
                  <a:pt x="14459" y="13144"/>
                </a:cubicBezTo>
                <a:cubicBezTo>
                  <a:pt x="14459" y="13144"/>
                  <a:pt x="14466" y="13153"/>
                  <a:pt x="14467" y="13153"/>
                </a:cubicBezTo>
                <a:cubicBezTo>
                  <a:pt x="14480" y="13168"/>
                  <a:pt x="14500" y="13190"/>
                  <a:pt x="14520" y="13220"/>
                </a:cubicBezTo>
                <a:cubicBezTo>
                  <a:pt x="14555" y="13276"/>
                  <a:pt x="14595" y="13357"/>
                  <a:pt x="14641" y="13446"/>
                </a:cubicBezTo>
                <a:cubicBezTo>
                  <a:pt x="14671" y="13504"/>
                  <a:pt x="14699" y="13548"/>
                  <a:pt x="14728" y="13596"/>
                </a:cubicBezTo>
                <a:cubicBezTo>
                  <a:pt x="14737" y="13611"/>
                  <a:pt x="14744" y="13623"/>
                  <a:pt x="14754" y="13638"/>
                </a:cubicBezTo>
                <a:cubicBezTo>
                  <a:pt x="14778" y="13677"/>
                  <a:pt x="14812" y="13717"/>
                  <a:pt x="14841" y="13755"/>
                </a:cubicBezTo>
                <a:cubicBezTo>
                  <a:pt x="14855" y="13774"/>
                  <a:pt x="14869" y="13795"/>
                  <a:pt x="14884" y="13814"/>
                </a:cubicBezTo>
                <a:cubicBezTo>
                  <a:pt x="14981" y="13932"/>
                  <a:pt x="15112" y="14063"/>
                  <a:pt x="15328" y="14274"/>
                </a:cubicBezTo>
                <a:cubicBezTo>
                  <a:pt x="15607" y="14548"/>
                  <a:pt x="15840" y="14787"/>
                  <a:pt x="15840" y="14802"/>
                </a:cubicBezTo>
                <a:cubicBezTo>
                  <a:pt x="15840" y="14817"/>
                  <a:pt x="15910" y="14924"/>
                  <a:pt x="16005" y="15036"/>
                </a:cubicBezTo>
                <a:cubicBezTo>
                  <a:pt x="16058" y="15099"/>
                  <a:pt x="16145" y="15205"/>
                  <a:pt x="16231" y="15321"/>
                </a:cubicBezTo>
                <a:cubicBezTo>
                  <a:pt x="16300" y="15413"/>
                  <a:pt x="16370" y="15510"/>
                  <a:pt x="16431" y="15597"/>
                </a:cubicBezTo>
                <a:cubicBezTo>
                  <a:pt x="16601" y="15839"/>
                  <a:pt x="16754" y="16006"/>
                  <a:pt x="16917" y="16141"/>
                </a:cubicBezTo>
                <a:cubicBezTo>
                  <a:pt x="16948" y="16166"/>
                  <a:pt x="16981" y="16194"/>
                  <a:pt x="17013" y="16217"/>
                </a:cubicBezTo>
                <a:cubicBezTo>
                  <a:pt x="17057" y="16248"/>
                  <a:pt x="17096" y="16282"/>
                  <a:pt x="17143" y="16309"/>
                </a:cubicBezTo>
                <a:cubicBezTo>
                  <a:pt x="17154" y="16316"/>
                  <a:pt x="17166" y="16320"/>
                  <a:pt x="17178" y="16326"/>
                </a:cubicBezTo>
                <a:cubicBezTo>
                  <a:pt x="17210" y="16344"/>
                  <a:pt x="17248" y="16359"/>
                  <a:pt x="17282" y="16376"/>
                </a:cubicBezTo>
                <a:cubicBezTo>
                  <a:pt x="17344" y="16406"/>
                  <a:pt x="17391" y="16425"/>
                  <a:pt x="17430" y="16443"/>
                </a:cubicBezTo>
                <a:cubicBezTo>
                  <a:pt x="17495" y="16467"/>
                  <a:pt x="17536" y="16470"/>
                  <a:pt x="17569" y="16460"/>
                </a:cubicBezTo>
                <a:cubicBezTo>
                  <a:pt x="17573" y="16449"/>
                  <a:pt x="17566" y="16432"/>
                  <a:pt x="17560" y="16409"/>
                </a:cubicBezTo>
                <a:cubicBezTo>
                  <a:pt x="17525" y="16280"/>
                  <a:pt x="17622" y="16280"/>
                  <a:pt x="17673" y="16409"/>
                </a:cubicBezTo>
                <a:cubicBezTo>
                  <a:pt x="17693" y="16462"/>
                  <a:pt x="17718" y="16495"/>
                  <a:pt x="17743" y="16510"/>
                </a:cubicBezTo>
                <a:cubicBezTo>
                  <a:pt x="17747" y="16512"/>
                  <a:pt x="17746" y="16508"/>
                  <a:pt x="17751" y="16510"/>
                </a:cubicBezTo>
                <a:cubicBezTo>
                  <a:pt x="17770" y="16515"/>
                  <a:pt x="17811" y="16516"/>
                  <a:pt x="17838" y="16518"/>
                </a:cubicBezTo>
                <a:cubicBezTo>
                  <a:pt x="17855" y="16518"/>
                  <a:pt x="17860" y="16520"/>
                  <a:pt x="17882" y="16518"/>
                </a:cubicBezTo>
                <a:lnTo>
                  <a:pt x="18047" y="16510"/>
                </a:lnTo>
                <a:lnTo>
                  <a:pt x="18047" y="16292"/>
                </a:lnTo>
                <a:cubicBezTo>
                  <a:pt x="18047" y="16230"/>
                  <a:pt x="18037" y="16178"/>
                  <a:pt x="18029" y="16133"/>
                </a:cubicBezTo>
                <a:cubicBezTo>
                  <a:pt x="18020" y="16098"/>
                  <a:pt x="18007" y="16062"/>
                  <a:pt x="17995" y="16024"/>
                </a:cubicBezTo>
                <a:cubicBezTo>
                  <a:pt x="17991" y="16018"/>
                  <a:pt x="17982" y="16005"/>
                  <a:pt x="17977" y="15999"/>
                </a:cubicBezTo>
                <a:cubicBezTo>
                  <a:pt x="17942" y="15961"/>
                  <a:pt x="17924" y="15915"/>
                  <a:pt x="17934" y="15890"/>
                </a:cubicBezTo>
                <a:cubicBezTo>
                  <a:pt x="17936" y="15883"/>
                  <a:pt x="17935" y="15868"/>
                  <a:pt x="17934" y="15857"/>
                </a:cubicBezTo>
                <a:cubicBezTo>
                  <a:pt x="17874" y="15711"/>
                  <a:pt x="17799" y="15560"/>
                  <a:pt x="17708" y="15413"/>
                </a:cubicBezTo>
                <a:cubicBezTo>
                  <a:pt x="17448" y="15015"/>
                  <a:pt x="16985" y="14413"/>
                  <a:pt x="16422" y="13747"/>
                </a:cubicBezTo>
                <a:cubicBezTo>
                  <a:pt x="16170" y="13450"/>
                  <a:pt x="16300" y="13467"/>
                  <a:pt x="16665" y="13780"/>
                </a:cubicBezTo>
                <a:cubicBezTo>
                  <a:pt x="16849" y="13937"/>
                  <a:pt x="17030" y="14063"/>
                  <a:pt x="17065" y="14057"/>
                </a:cubicBezTo>
                <a:cubicBezTo>
                  <a:pt x="17103" y="14052"/>
                  <a:pt x="17136" y="14079"/>
                  <a:pt x="17143" y="14124"/>
                </a:cubicBezTo>
                <a:cubicBezTo>
                  <a:pt x="17156" y="14207"/>
                  <a:pt x="17414" y="14400"/>
                  <a:pt x="17725" y="14576"/>
                </a:cubicBezTo>
                <a:cubicBezTo>
                  <a:pt x="17829" y="14635"/>
                  <a:pt x="17939" y="14694"/>
                  <a:pt x="18047" y="14743"/>
                </a:cubicBezTo>
                <a:cubicBezTo>
                  <a:pt x="18211" y="14818"/>
                  <a:pt x="18332" y="14867"/>
                  <a:pt x="18394" y="14886"/>
                </a:cubicBezTo>
                <a:cubicBezTo>
                  <a:pt x="18394" y="14886"/>
                  <a:pt x="18402" y="14893"/>
                  <a:pt x="18403" y="14894"/>
                </a:cubicBezTo>
                <a:cubicBezTo>
                  <a:pt x="18431" y="14897"/>
                  <a:pt x="18462" y="14899"/>
                  <a:pt x="18499" y="14911"/>
                </a:cubicBezTo>
                <a:cubicBezTo>
                  <a:pt x="18532" y="14920"/>
                  <a:pt x="18574" y="14941"/>
                  <a:pt x="18620" y="14961"/>
                </a:cubicBezTo>
                <a:cubicBezTo>
                  <a:pt x="18879" y="15069"/>
                  <a:pt x="19181" y="15149"/>
                  <a:pt x="19237" y="15128"/>
                </a:cubicBezTo>
                <a:cubicBezTo>
                  <a:pt x="19267" y="15117"/>
                  <a:pt x="19313" y="15139"/>
                  <a:pt x="19341" y="15170"/>
                </a:cubicBezTo>
                <a:cubicBezTo>
                  <a:pt x="19346" y="15177"/>
                  <a:pt x="19358" y="15182"/>
                  <a:pt x="19367" y="15187"/>
                </a:cubicBezTo>
                <a:cubicBezTo>
                  <a:pt x="19371" y="15191"/>
                  <a:pt x="19377" y="15192"/>
                  <a:pt x="19385" y="15195"/>
                </a:cubicBezTo>
                <a:cubicBezTo>
                  <a:pt x="19392" y="15198"/>
                  <a:pt x="19403" y="15202"/>
                  <a:pt x="19411" y="15204"/>
                </a:cubicBezTo>
                <a:cubicBezTo>
                  <a:pt x="19416" y="15206"/>
                  <a:pt x="19421" y="15210"/>
                  <a:pt x="19428" y="15212"/>
                </a:cubicBezTo>
                <a:cubicBezTo>
                  <a:pt x="19462" y="15218"/>
                  <a:pt x="19498" y="15216"/>
                  <a:pt x="19550" y="15212"/>
                </a:cubicBezTo>
                <a:cubicBezTo>
                  <a:pt x="19583" y="15210"/>
                  <a:pt x="19616" y="15208"/>
                  <a:pt x="19637" y="15204"/>
                </a:cubicBezTo>
                <a:cubicBezTo>
                  <a:pt x="19645" y="15203"/>
                  <a:pt x="19647" y="15196"/>
                  <a:pt x="19654" y="15195"/>
                </a:cubicBezTo>
                <a:cubicBezTo>
                  <a:pt x="19668" y="15190"/>
                  <a:pt x="19679" y="15186"/>
                  <a:pt x="19689" y="15179"/>
                </a:cubicBezTo>
                <a:cubicBezTo>
                  <a:pt x="19696" y="15173"/>
                  <a:pt x="19710" y="15161"/>
                  <a:pt x="19715" y="15153"/>
                </a:cubicBezTo>
                <a:cubicBezTo>
                  <a:pt x="19719" y="15144"/>
                  <a:pt x="19723" y="15133"/>
                  <a:pt x="19724" y="15120"/>
                </a:cubicBezTo>
                <a:cubicBezTo>
                  <a:pt x="19724" y="15077"/>
                  <a:pt x="19733" y="15020"/>
                  <a:pt x="19750" y="14994"/>
                </a:cubicBezTo>
                <a:cubicBezTo>
                  <a:pt x="19758" y="14982"/>
                  <a:pt x="19761" y="14969"/>
                  <a:pt x="19758" y="14944"/>
                </a:cubicBezTo>
                <a:cubicBezTo>
                  <a:pt x="19757" y="14940"/>
                  <a:pt x="19751" y="14930"/>
                  <a:pt x="19750" y="14927"/>
                </a:cubicBezTo>
                <a:cubicBezTo>
                  <a:pt x="19745" y="14900"/>
                  <a:pt x="19739" y="14871"/>
                  <a:pt x="19724" y="14844"/>
                </a:cubicBezTo>
                <a:cubicBezTo>
                  <a:pt x="19692" y="14786"/>
                  <a:pt x="19618" y="14642"/>
                  <a:pt x="19559" y="14526"/>
                </a:cubicBezTo>
                <a:cubicBezTo>
                  <a:pt x="19402" y="14215"/>
                  <a:pt x="19219" y="14062"/>
                  <a:pt x="18577" y="13672"/>
                </a:cubicBezTo>
                <a:cubicBezTo>
                  <a:pt x="18260" y="13480"/>
                  <a:pt x="17967" y="13288"/>
                  <a:pt x="17917" y="13245"/>
                </a:cubicBezTo>
                <a:cubicBezTo>
                  <a:pt x="17887" y="13220"/>
                  <a:pt x="17865" y="13197"/>
                  <a:pt x="17856" y="13178"/>
                </a:cubicBezTo>
                <a:cubicBezTo>
                  <a:pt x="17848" y="13159"/>
                  <a:pt x="17854" y="13147"/>
                  <a:pt x="17864" y="13136"/>
                </a:cubicBezTo>
                <a:cubicBezTo>
                  <a:pt x="17867" y="13133"/>
                  <a:pt x="17868" y="13129"/>
                  <a:pt x="17873" y="13127"/>
                </a:cubicBezTo>
                <a:cubicBezTo>
                  <a:pt x="17890" y="13119"/>
                  <a:pt x="17926" y="13114"/>
                  <a:pt x="17960" y="13119"/>
                </a:cubicBezTo>
                <a:cubicBezTo>
                  <a:pt x="17980" y="13122"/>
                  <a:pt x="17996" y="13127"/>
                  <a:pt x="18021" y="13136"/>
                </a:cubicBezTo>
                <a:cubicBezTo>
                  <a:pt x="18082" y="13156"/>
                  <a:pt x="18121" y="13164"/>
                  <a:pt x="18151" y="13153"/>
                </a:cubicBezTo>
                <a:cubicBezTo>
                  <a:pt x="18156" y="13150"/>
                  <a:pt x="18165" y="13149"/>
                  <a:pt x="18168" y="13144"/>
                </a:cubicBezTo>
                <a:cubicBezTo>
                  <a:pt x="18171" y="13139"/>
                  <a:pt x="18179" y="13136"/>
                  <a:pt x="18186" y="13136"/>
                </a:cubicBezTo>
                <a:cubicBezTo>
                  <a:pt x="18210" y="13124"/>
                  <a:pt x="18242" y="13128"/>
                  <a:pt x="18273" y="13169"/>
                </a:cubicBezTo>
                <a:cubicBezTo>
                  <a:pt x="18277" y="13175"/>
                  <a:pt x="18285" y="13180"/>
                  <a:pt x="18290" y="13186"/>
                </a:cubicBezTo>
                <a:cubicBezTo>
                  <a:pt x="18301" y="13195"/>
                  <a:pt x="18305" y="13201"/>
                  <a:pt x="18316" y="13211"/>
                </a:cubicBezTo>
                <a:cubicBezTo>
                  <a:pt x="18383" y="13273"/>
                  <a:pt x="18456" y="13325"/>
                  <a:pt x="18533" y="13370"/>
                </a:cubicBezTo>
                <a:cubicBezTo>
                  <a:pt x="18639" y="13427"/>
                  <a:pt x="18768" y="13482"/>
                  <a:pt x="18898" y="13521"/>
                </a:cubicBezTo>
                <a:cubicBezTo>
                  <a:pt x="18904" y="13522"/>
                  <a:pt x="18909" y="13519"/>
                  <a:pt x="18916" y="13521"/>
                </a:cubicBezTo>
                <a:cubicBezTo>
                  <a:pt x="19171" y="13586"/>
                  <a:pt x="19498" y="13620"/>
                  <a:pt x="19958" y="13630"/>
                </a:cubicBezTo>
                <a:cubicBezTo>
                  <a:pt x="20352" y="13639"/>
                  <a:pt x="20729" y="13634"/>
                  <a:pt x="20801" y="13621"/>
                </a:cubicBezTo>
                <a:cubicBezTo>
                  <a:pt x="20860" y="13611"/>
                  <a:pt x="20896" y="13602"/>
                  <a:pt x="20914" y="13580"/>
                </a:cubicBezTo>
                <a:cubicBezTo>
                  <a:pt x="20918" y="13574"/>
                  <a:pt x="20920" y="13571"/>
                  <a:pt x="20923" y="13563"/>
                </a:cubicBezTo>
                <a:cubicBezTo>
                  <a:pt x="20926" y="13554"/>
                  <a:pt x="20930" y="13550"/>
                  <a:pt x="20931" y="13538"/>
                </a:cubicBezTo>
                <a:cubicBezTo>
                  <a:pt x="20932" y="13530"/>
                  <a:pt x="20931" y="13513"/>
                  <a:pt x="20931" y="13504"/>
                </a:cubicBezTo>
                <a:cubicBezTo>
                  <a:pt x="20932" y="13490"/>
                  <a:pt x="20931" y="13479"/>
                  <a:pt x="20931" y="13462"/>
                </a:cubicBezTo>
                <a:cubicBezTo>
                  <a:pt x="20931" y="13452"/>
                  <a:pt x="20932" y="13446"/>
                  <a:pt x="20931" y="13437"/>
                </a:cubicBezTo>
                <a:cubicBezTo>
                  <a:pt x="20928" y="13369"/>
                  <a:pt x="20898" y="13306"/>
                  <a:pt x="20844" y="13236"/>
                </a:cubicBezTo>
                <a:cubicBezTo>
                  <a:pt x="20830" y="13227"/>
                  <a:pt x="20819" y="13218"/>
                  <a:pt x="20801" y="13211"/>
                </a:cubicBezTo>
                <a:cubicBezTo>
                  <a:pt x="20762" y="13198"/>
                  <a:pt x="20735" y="13173"/>
                  <a:pt x="20740" y="13153"/>
                </a:cubicBezTo>
                <a:cubicBezTo>
                  <a:pt x="20755" y="13103"/>
                  <a:pt x="20482" y="12908"/>
                  <a:pt x="19880" y="12558"/>
                </a:cubicBezTo>
                <a:cubicBezTo>
                  <a:pt x="19629" y="12411"/>
                  <a:pt x="19442" y="12320"/>
                  <a:pt x="19281" y="12248"/>
                </a:cubicBezTo>
                <a:cubicBezTo>
                  <a:pt x="19217" y="12221"/>
                  <a:pt x="19147" y="12193"/>
                  <a:pt x="19089" y="12173"/>
                </a:cubicBezTo>
                <a:cubicBezTo>
                  <a:pt x="19021" y="12150"/>
                  <a:pt x="18960" y="12129"/>
                  <a:pt x="18898" y="12114"/>
                </a:cubicBezTo>
                <a:cubicBezTo>
                  <a:pt x="18832" y="12102"/>
                  <a:pt x="18773" y="12101"/>
                  <a:pt x="18707" y="12098"/>
                </a:cubicBezTo>
                <a:cubicBezTo>
                  <a:pt x="18531" y="12091"/>
                  <a:pt x="18482" y="12069"/>
                  <a:pt x="18490" y="12022"/>
                </a:cubicBezTo>
                <a:cubicBezTo>
                  <a:pt x="18496" y="11991"/>
                  <a:pt x="18386" y="11937"/>
                  <a:pt x="18238" y="11872"/>
                </a:cubicBezTo>
                <a:cubicBezTo>
                  <a:pt x="18167" y="11845"/>
                  <a:pt x="18098" y="11813"/>
                  <a:pt x="18021" y="11788"/>
                </a:cubicBezTo>
                <a:cubicBezTo>
                  <a:pt x="17986" y="11776"/>
                  <a:pt x="17977" y="11774"/>
                  <a:pt x="17943" y="11763"/>
                </a:cubicBezTo>
                <a:cubicBezTo>
                  <a:pt x="17873" y="11741"/>
                  <a:pt x="17803" y="11716"/>
                  <a:pt x="17743" y="11704"/>
                </a:cubicBezTo>
                <a:cubicBezTo>
                  <a:pt x="17409" y="11637"/>
                  <a:pt x="17450" y="11537"/>
                  <a:pt x="17812" y="11537"/>
                </a:cubicBezTo>
                <a:lnTo>
                  <a:pt x="17838" y="11537"/>
                </a:lnTo>
                <a:lnTo>
                  <a:pt x="18082" y="11537"/>
                </a:lnTo>
                <a:lnTo>
                  <a:pt x="18029" y="11478"/>
                </a:lnTo>
                <a:lnTo>
                  <a:pt x="17977" y="11428"/>
                </a:lnTo>
                <a:cubicBezTo>
                  <a:pt x="17722" y="11164"/>
                  <a:pt x="17745" y="10980"/>
                  <a:pt x="18003" y="11219"/>
                </a:cubicBezTo>
                <a:cubicBezTo>
                  <a:pt x="18075" y="11286"/>
                  <a:pt x="18131" y="11330"/>
                  <a:pt x="18186" y="11369"/>
                </a:cubicBezTo>
                <a:cubicBezTo>
                  <a:pt x="18242" y="11407"/>
                  <a:pt x="18292" y="11437"/>
                  <a:pt x="18351" y="11453"/>
                </a:cubicBezTo>
                <a:cubicBezTo>
                  <a:pt x="18470" y="11486"/>
                  <a:pt x="18617" y="11484"/>
                  <a:pt x="18872" y="11461"/>
                </a:cubicBezTo>
                <a:cubicBezTo>
                  <a:pt x="19481" y="11404"/>
                  <a:pt x="19550" y="11379"/>
                  <a:pt x="19524" y="11302"/>
                </a:cubicBezTo>
                <a:cubicBezTo>
                  <a:pt x="19501" y="11234"/>
                  <a:pt x="19484" y="11165"/>
                  <a:pt x="19463" y="11093"/>
                </a:cubicBezTo>
                <a:cubicBezTo>
                  <a:pt x="19407" y="10925"/>
                  <a:pt x="19350" y="10710"/>
                  <a:pt x="19367" y="10683"/>
                </a:cubicBezTo>
                <a:cubicBezTo>
                  <a:pt x="19369" y="10678"/>
                  <a:pt x="19372" y="10676"/>
                  <a:pt x="19376" y="10674"/>
                </a:cubicBezTo>
                <a:cubicBezTo>
                  <a:pt x="19385" y="10667"/>
                  <a:pt x="19397" y="10662"/>
                  <a:pt x="19411" y="10666"/>
                </a:cubicBezTo>
                <a:cubicBezTo>
                  <a:pt x="19454" y="10676"/>
                  <a:pt x="19513" y="10725"/>
                  <a:pt x="19576" y="10800"/>
                </a:cubicBezTo>
                <a:cubicBezTo>
                  <a:pt x="19610" y="10840"/>
                  <a:pt x="19644" y="10882"/>
                  <a:pt x="19680" y="10934"/>
                </a:cubicBezTo>
                <a:cubicBezTo>
                  <a:pt x="19726" y="11002"/>
                  <a:pt x="19775" y="11063"/>
                  <a:pt x="19819" y="11110"/>
                </a:cubicBezTo>
                <a:cubicBezTo>
                  <a:pt x="19821" y="11113"/>
                  <a:pt x="19826" y="11116"/>
                  <a:pt x="19828" y="11118"/>
                </a:cubicBezTo>
                <a:cubicBezTo>
                  <a:pt x="19866" y="11157"/>
                  <a:pt x="19895" y="11183"/>
                  <a:pt x="19923" y="11202"/>
                </a:cubicBezTo>
                <a:cubicBezTo>
                  <a:pt x="19932" y="11208"/>
                  <a:pt x="19941" y="11214"/>
                  <a:pt x="19949" y="11219"/>
                </a:cubicBezTo>
                <a:cubicBezTo>
                  <a:pt x="19997" y="11243"/>
                  <a:pt x="20015" y="11217"/>
                  <a:pt x="19958" y="11110"/>
                </a:cubicBezTo>
                <a:cubicBezTo>
                  <a:pt x="19958" y="11109"/>
                  <a:pt x="19958" y="11102"/>
                  <a:pt x="19958" y="11101"/>
                </a:cubicBezTo>
                <a:cubicBezTo>
                  <a:pt x="19933" y="11054"/>
                  <a:pt x="19919" y="11027"/>
                  <a:pt x="19915" y="11001"/>
                </a:cubicBezTo>
                <a:cubicBezTo>
                  <a:pt x="19912" y="10988"/>
                  <a:pt x="19913" y="10975"/>
                  <a:pt x="19915" y="10967"/>
                </a:cubicBezTo>
                <a:cubicBezTo>
                  <a:pt x="19921" y="10942"/>
                  <a:pt x="19943" y="10942"/>
                  <a:pt x="19984" y="10967"/>
                </a:cubicBezTo>
                <a:cubicBezTo>
                  <a:pt x="20015" y="10985"/>
                  <a:pt x="20052" y="11009"/>
                  <a:pt x="20097" y="11051"/>
                </a:cubicBezTo>
                <a:lnTo>
                  <a:pt x="20219" y="11160"/>
                </a:lnTo>
                <a:cubicBezTo>
                  <a:pt x="20258" y="11178"/>
                  <a:pt x="20291" y="11180"/>
                  <a:pt x="20358" y="11168"/>
                </a:cubicBezTo>
                <a:lnTo>
                  <a:pt x="20445" y="11143"/>
                </a:lnTo>
                <a:cubicBezTo>
                  <a:pt x="20516" y="11124"/>
                  <a:pt x="20588" y="11103"/>
                  <a:pt x="20662" y="11076"/>
                </a:cubicBezTo>
                <a:cubicBezTo>
                  <a:pt x="20679" y="11070"/>
                  <a:pt x="20698" y="11066"/>
                  <a:pt x="20714" y="11060"/>
                </a:cubicBezTo>
                <a:cubicBezTo>
                  <a:pt x="20765" y="11040"/>
                  <a:pt x="20816" y="11021"/>
                  <a:pt x="20862" y="11001"/>
                </a:cubicBezTo>
                <a:cubicBezTo>
                  <a:pt x="20898" y="10985"/>
                  <a:pt x="20926" y="10966"/>
                  <a:pt x="20957" y="10951"/>
                </a:cubicBezTo>
                <a:cubicBezTo>
                  <a:pt x="20996" y="10931"/>
                  <a:pt x="21036" y="10909"/>
                  <a:pt x="21062" y="10892"/>
                </a:cubicBezTo>
                <a:cubicBezTo>
                  <a:pt x="21101" y="10866"/>
                  <a:pt x="21125" y="10847"/>
                  <a:pt x="21122" y="10833"/>
                </a:cubicBezTo>
                <a:cubicBezTo>
                  <a:pt x="21117" y="10810"/>
                  <a:pt x="21137" y="10804"/>
                  <a:pt x="21174" y="10800"/>
                </a:cubicBezTo>
                <a:cubicBezTo>
                  <a:pt x="21194" y="10790"/>
                  <a:pt x="21227" y="10785"/>
                  <a:pt x="21253" y="10792"/>
                </a:cubicBezTo>
                <a:cubicBezTo>
                  <a:pt x="21257" y="10793"/>
                  <a:pt x="21256" y="10792"/>
                  <a:pt x="21261" y="10792"/>
                </a:cubicBezTo>
                <a:cubicBezTo>
                  <a:pt x="21287" y="10791"/>
                  <a:pt x="21314" y="10783"/>
                  <a:pt x="21340" y="10775"/>
                </a:cubicBezTo>
                <a:cubicBezTo>
                  <a:pt x="21367" y="10765"/>
                  <a:pt x="21390" y="10756"/>
                  <a:pt x="21418" y="10741"/>
                </a:cubicBezTo>
                <a:cubicBezTo>
                  <a:pt x="21430" y="10733"/>
                  <a:pt x="21449" y="10718"/>
                  <a:pt x="21461" y="10708"/>
                </a:cubicBezTo>
                <a:cubicBezTo>
                  <a:pt x="21552" y="10635"/>
                  <a:pt x="21593" y="10601"/>
                  <a:pt x="21522" y="10540"/>
                </a:cubicBezTo>
                <a:cubicBezTo>
                  <a:pt x="21519" y="10537"/>
                  <a:pt x="21516" y="10534"/>
                  <a:pt x="21513" y="10532"/>
                </a:cubicBezTo>
                <a:cubicBezTo>
                  <a:pt x="21449" y="10480"/>
                  <a:pt x="21279" y="10400"/>
                  <a:pt x="21027" y="10289"/>
                </a:cubicBezTo>
                <a:cubicBezTo>
                  <a:pt x="20986" y="10276"/>
                  <a:pt x="20930" y="10251"/>
                  <a:pt x="20879" y="10222"/>
                </a:cubicBezTo>
                <a:cubicBezTo>
                  <a:pt x="20871" y="10217"/>
                  <a:pt x="20855" y="10219"/>
                  <a:pt x="20844" y="10214"/>
                </a:cubicBezTo>
                <a:cubicBezTo>
                  <a:pt x="20748" y="10174"/>
                  <a:pt x="20569" y="10121"/>
                  <a:pt x="20419" y="10097"/>
                </a:cubicBezTo>
                <a:cubicBezTo>
                  <a:pt x="20407" y="10095"/>
                  <a:pt x="20396" y="10090"/>
                  <a:pt x="20384" y="10088"/>
                </a:cubicBezTo>
                <a:cubicBezTo>
                  <a:pt x="20321" y="10077"/>
                  <a:pt x="20266" y="10073"/>
                  <a:pt x="20227" y="10063"/>
                </a:cubicBezTo>
                <a:cubicBezTo>
                  <a:pt x="20187" y="10053"/>
                  <a:pt x="20158" y="10038"/>
                  <a:pt x="20141" y="10030"/>
                </a:cubicBezTo>
                <a:cubicBezTo>
                  <a:pt x="20138" y="10028"/>
                  <a:pt x="20135" y="10031"/>
                  <a:pt x="20132" y="10030"/>
                </a:cubicBezTo>
                <a:cubicBezTo>
                  <a:pt x="20130" y="10028"/>
                  <a:pt x="20123" y="10023"/>
                  <a:pt x="20123" y="10021"/>
                </a:cubicBezTo>
                <a:cubicBezTo>
                  <a:pt x="20104" y="10001"/>
                  <a:pt x="20123" y="9985"/>
                  <a:pt x="20184" y="9963"/>
                </a:cubicBezTo>
                <a:cubicBezTo>
                  <a:pt x="20195" y="9958"/>
                  <a:pt x="20214" y="9944"/>
                  <a:pt x="20227" y="9938"/>
                </a:cubicBezTo>
                <a:cubicBezTo>
                  <a:pt x="20265" y="9914"/>
                  <a:pt x="20307" y="9890"/>
                  <a:pt x="20358" y="9862"/>
                </a:cubicBezTo>
                <a:cubicBezTo>
                  <a:pt x="20518" y="9777"/>
                  <a:pt x="20591" y="9710"/>
                  <a:pt x="20592" y="9661"/>
                </a:cubicBezTo>
                <a:cubicBezTo>
                  <a:pt x="20592" y="9612"/>
                  <a:pt x="20618" y="9598"/>
                  <a:pt x="20671" y="9603"/>
                </a:cubicBezTo>
                <a:cubicBezTo>
                  <a:pt x="20715" y="9607"/>
                  <a:pt x="20836" y="9577"/>
                  <a:pt x="20940" y="9544"/>
                </a:cubicBezTo>
                <a:cubicBezTo>
                  <a:pt x="21091" y="9497"/>
                  <a:pt x="21123" y="9475"/>
                  <a:pt x="21088" y="9435"/>
                </a:cubicBezTo>
                <a:cubicBezTo>
                  <a:pt x="21049" y="9389"/>
                  <a:pt x="21047" y="9355"/>
                  <a:pt x="21079" y="9335"/>
                </a:cubicBezTo>
                <a:cubicBezTo>
                  <a:pt x="21089" y="9326"/>
                  <a:pt x="21110" y="9319"/>
                  <a:pt x="21140" y="9318"/>
                </a:cubicBezTo>
                <a:cubicBezTo>
                  <a:pt x="21172" y="9314"/>
                  <a:pt x="21211" y="9319"/>
                  <a:pt x="21261" y="9327"/>
                </a:cubicBezTo>
                <a:cubicBezTo>
                  <a:pt x="21329" y="9338"/>
                  <a:pt x="21386" y="9334"/>
                  <a:pt x="21400" y="9327"/>
                </a:cubicBezTo>
                <a:cubicBezTo>
                  <a:pt x="21392" y="9318"/>
                  <a:pt x="21394" y="9295"/>
                  <a:pt x="21400" y="9276"/>
                </a:cubicBezTo>
                <a:cubicBezTo>
                  <a:pt x="21407" y="9259"/>
                  <a:pt x="21418" y="9236"/>
                  <a:pt x="21435" y="9218"/>
                </a:cubicBezTo>
                <a:cubicBezTo>
                  <a:pt x="21442" y="9210"/>
                  <a:pt x="21439" y="9208"/>
                  <a:pt x="21444" y="9201"/>
                </a:cubicBezTo>
                <a:cubicBezTo>
                  <a:pt x="21449" y="9195"/>
                  <a:pt x="21458" y="9190"/>
                  <a:pt x="21461" y="9184"/>
                </a:cubicBezTo>
                <a:cubicBezTo>
                  <a:pt x="21493" y="9112"/>
                  <a:pt x="21401" y="9068"/>
                  <a:pt x="21201" y="9092"/>
                </a:cubicBezTo>
                <a:cubicBezTo>
                  <a:pt x="21107" y="9104"/>
                  <a:pt x="21050" y="9099"/>
                  <a:pt x="21018" y="9084"/>
                </a:cubicBezTo>
                <a:cubicBezTo>
                  <a:pt x="21013" y="9083"/>
                  <a:pt x="21003" y="9086"/>
                  <a:pt x="21001" y="9084"/>
                </a:cubicBezTo>
                <a:cubicBezTo>
                  <a:pt x="20997" y="9081"/>
                  <a:pt x="20997" y="9076"/>
                  <a:pt x="21001" y="9067"/>
                </a:cubicBezTo>
                <a:cubicBezTo>
                  <a:pt x="20994" y="9043"/>
                  <a:pt x="21017" y="9005"/>
                  <a:pt x="21079" y="8958"/>
                </a:cubicBezTo>
                <a:cubicBezTo>
                  <a:pt x="21137" y="8914"/>
                  <a:pt x="21169" y="8869"/>
                  <a:pt x="21157" y="8858"/>
                </a:cubicBezTo>
                <a:cubicBezTo>
                  <a:pt x="21141" y="8842"/>
                  <a:pt x="20918" y="8824"/>
                  <a:pt x="20671" y="8807"/>
                </a:cubicBezTo>
                <a:cubicBezTo>
                  <a:pt x="20408" y="8797"/>
                  <a:pt x="20084" y="8788"/>
                  <a:pt x="19837" y="8791"/>
                </a:cubicBezTo>
                <a:cubicBezTo>
                  <a:pt x="19731" y="8803"/>
                  <a:pt x="19615" y="8803"/>
                  <a:pt x="19532" y="8791"/>
                </a:cubicBezTo>
                <a:cubicBezTo>
                  <a:pt x="19491" y="8787"/>
                  <a:pt x="19463" y="8779"/>
                  <a:pt x="19454" y="8766"/>
                </a:cubicBezTo>
                <a:cubicBezTo>
                  <a:pt x="19438" y="8743"/>
                  <a:pt x="19479" y="8697"/>
                  <a:pt x="19593" y="8648"/>
                </a:cubicBezTo>
                <a:lnTo>
                  <a:pt x="19706" y="8598"/>
                </a:lnTo>
                <a:cubicBezTo>
                  <a:pt x="19731" y="8584"/>
                  <a:pt x="19760" y="8569"/>
                  <a:pt x="19776" y="8556"/>
                </a:cubicBezTo>
                <a:lnTo>
                  <a:pt x="19628" y="8498"/>
                </a:lnTo>
                <a:cubicBezTo>
                  <a:pt x="19540" y="8460"/>
                  <a:pt x="19461" y="8411"/>
                  <a:pt x="19446" y="8389"/>
                </a:cubicBezTo>
                <a:cubicBezTo>
                  <a:pt x="19400" y="8316"/>
                  <a:pt x="19489" y="8303"/>
                  <a:pt x="19611" y="8364"/>
                </a:cubicBezTo>
                <a:cubicBezTo>
                  <a:pt x="19677" y="8397"/>
                  <a:pt x="19822" y="8426"/>
                  <a:pt x="19923" y="8439"/>
                </a:cubicBezTo>
                <a:lnTo>
                  <a:pt x="20045" y="8464"/>
                </a:lnTo>
                <a:cubicBezTo>
                  <a:pt x="20093" y="8452"/>
                  <a:pt x="20133" y="8426"/>
                  <a:pt x="20175" y="8397"/>
                </a:cubicBezTo>
                <a:lnTo>
                  <a:pt x="20332" y="8238"/>
                </a:lnTo>
                <a:cubicBezTo>
                  <a:pt x="20371" y="8183"/>
                  <a:pt x="20471" y="8099"/>
                  <a:pt x="20575" y="8012"/>
                </a:cubicBezTo>
                <a:cubicBezTo>
                  <a:pt x="20661" y="7933"/>
                  <a:pt x="20742" y="7852"/>
                  <a:pt x="20801" y="7803"/>
                </a:cubicBezTo>
                <a:cubicBezTo>
                  <a:pt x="20927" y="7698"/>
                  <a:pt x="21020" y="7586"/>
                  <a:pt x="21035" y="7518"/>
                </a:cubicBezTo>
                <a:cubicBezTo>
                  <a:pt x="21038" y="7507"/>
                  <a:pt x="21042" y="7502"/>
                  <a:pt x="21044" y="7493"/>
                </a:cubicBezTo>
                <a:cubicBezTo>
                  <a:pt x="21038" y="7470"/>
                  <a:pt x="21023" y="7452"/>
                  <a:pt x="21001" y="7434"/>
                </a:cubicBezTo>
                <a:cubicBezTo>
                  <a:pt x="20962" y="7448"/>
                  <a:pt x="20919" y="7433"/>
                  <a:pt x="20896" y="7393"/>
                </a:cubicBezTo>
                <a:cubicBezTo>
                  <a:pt x="20890" y="7384"/>
                  <a:pt x="20885" y="7382"/>
                  <a:pt x="20879" y="7376"/>
                </a:cubicBezTo>
                <a:cubicBezTo>
                  <a:pt x="20858" y="7370"/>
                  <a:pt x="20838" y="7363"/>
                  <a:pt x="20818" y="7367"/>
                </a:cubicBezTo>
                <a:cubicBezTo>
                  <a:pt x="20792" y="7380"/>
                  <a:pt x="20759" y="7401"/>
                  <a:pt x="20705" y="7443"/>
                </a:cubicBezTo>
                <a:cubicBezTo>
                  <a:pt x="20592" y="7531"/>
                  <a:pt x="20490" y="7585"/>
                  <a:pt x="20419" y="7602"/>
                </a:cubicBezTo>
                <a:cubicBezTo>
                  <a:pt x="20412" y="7605"/>
                  <a:pt x="20397" y="7610"/>
                  <a:pt x="20393" y="7610"/>
                </a:cubicBezTo>
                <a:cubicBezTo>
                  <a:pt x="20384" y="7610"/>
                  <a:pt x="20383" y="7611"/>
                  <a:pt x="20375" y="7610"/>
                </a:cubicBezTo>
                <a:cubicBezTo>
                  <a:pt x="20367" y="7610"/>
                  <a:pt x="20364" y="7603"/>
                  <a:pt x="20358" y="7602"/>
                </a:cubicBezTo>
                <a:cubicBezTo>
                  <a:pt x="20310" y="7586"/>
                  <a:pt x="20315" y="7538"/>
                  <a:pt x="20384" y="7468"/>
                </a:cubicBezTo>
                <a:cubicBezTo>
                  <a:pt x="20395" y="7456"/>
                  <a:pt x="20406" y="7448"/>
                  <a:pt x="20419" y="7434"/>
                </a:cubicBezTo>
                <a:lnTo>
                  <a:pt x="20549" y="7309"/>
                </a:lnTo>
                <a:lnTo>
                  <a:pt x="20514" y="7309"/>
                </a:lnTo>
                <a:lnTo>
                  <a:pt x="20193" y="7309"/>
                </a:lnTo>
                <a:cubicBezTo>
                  <a:pt x="19997" y="7312"/>
                  <a:pt x="19791" y="7326"/>
                  <a:pt x="19732" y="7342"/>
                </a:cubicBezTo>
                <a:cubicBezTo>
                  <a:pt x="19718" y="7346"/>
                  <a:pt x="19701" y="7349"/>
                  <a:pt x="19689" y="7351"/>
                </a:cubicBezTo>
                <a:cubicBezTo>
                  <a:pt x="19635" y="7366"/>
                  <a:pt x="19604" y="7359"/>
                  <a:pt x="19576" y="7326"/>
                </a:cubicBezTo>
                <a:cubicBezTo>
                  <a:pt x="19568" y="7317"/>
                  <a:pt x="19566" y="7298"/>
                  <a:pt x="19567" y="7284"/>
                </a:cubicBezTo>
                <a:cubicBezTo>
                  <a:pt x="19568" y="7239"/>
                  <a:pt x="19619" y="7165"/>
                  <a:pt x="19741" y="7016"/>
                </a:cubicBezTo>
                <a:cubicBezTo>
                  <a:pt x="19872" y="6855"/>
                  <a:pt x="19938" y="6745"/>
                  <a:pt x="19923" y="6706"/>
                </a:cubicBezTo>
                <a:cubicBezTo>
                  <a:pt x="19910" y="6673"/>
                  <a:pt x="19917" y="6653"/>
                  <a:pt x="19949" y="6639"/>
                </a:cubicBezTo>
                <a:cubicBezTo>
                  <a:pt x="19957" y="6634"/>
                  <a:pt x="19966" y="6626"/>
                  <a:pt x="19976" y="6622"/>
                </a:cubicBezTo>
                <a:cubicBezTo>
                  <a:pt x="19992" y="6616"/>
                  <a:pt x="20022" y="6581"/>
                  <a:pt x="20062" y="6539"/>
                </a:cubicBezTo>
                <a:cubicBezTo>
                  <a:pt x="20074" y="6525"/>
                  <a:pt x="20092" y="6522"/>
                  <a:pt x="20106" y="6505"/>
                </a:cubicBezTo>
                <a:cubicBezTo>
                  <a:pt x="20107" y="6504"/>
                  <a:pt x="20106" y="6498"/>
                  <a:pt x="20106" y="6497"/>
                </a:cubicBezTo>
                <a:cubicBezTo>
                  <a:pt x="20168" y="6425"/>
                  <a:pt x="20241" y="6324"/>
                  <a:pt x="20314" y="6220"/>
                </a:cubicBezTo>
                <a:cubicBezTo>
                  <a:pt x="20524" y="5919"/>
                  <a:pt x="20568" y="5835"/>
                  <a:pt x="20532" y="5793"/>
                </a:cubicBezTo>
                <a:cubicBezTo>
                  <a:pt x="20523" y="5782"/>
                  <a:pt x="20517" y="5776"/>
                  <a:pt x="20514" y="5768"/>
                </a:cubicBezTo>
                <a:cubicBezTo>
                  <a:pt x="20507" y="5751"/>
                  <a:pt x="20508" y="5732"/>
                  <a:pt x="20523" y="5718"/>
                </a:cubicBezTo>
                <a:cubicBezTo>
                  <a:pt x="20530" y="5712"/>
                  <a:pt x="20546" y="5708"/>
                  <a:pt x="20558" y="5701"/>
                </a:cubicBezTo>
                <a:cubicBezTo>
                  <a:pt x="20612" y="5672"/>
                  <a:pt x="20615" y="5641"/>
                  <a:pt x="20584" y="5551"/>
                </a:cubicBezTo>
                <a:cubicBezTo>
                  <a:pt x="20531" y="5396"/>
                  <a:pt x="20444" y="5392"/>
                  <a:pt x="20349" y="5542"/>
                </a:cubicBezTo>
                <a:cubicBezTo>
                  <a:pt x="20265" y="5676"/>
                  <a:pt x="19877" y="5905"/>
                  <a:pt x="19837" y="5844"/>
                </a:cubicBezTo>
                <a:cubicBezTo>
                  <a:pt x="19835" y="5841"/>
                  <a:pt x="19827" y="5827"/>
                  <a:pt x="19828" y="5819"/>
                </a:cubicBezTo>
                <a:cubicBezTo>
                  <a:pt x="19828" y="5817"/>
                  <a:pt x="19828" y="5812"/>
                  <a:pt x="19828" y="5810"/>
                </a:cubicBezTo>
                <a:cubicBezTo>
                  <a:pt x="19830" y="5775"/>
                  <a:pt x="19847" y="5723"/>
                  <a:pt x="19871" y="5668"/>
                </a:cubicBezTo>
                <a:cubicBezTo>
                  <a:pt x="19904" y="5591"/>
                  <a:pt x="19941" y="5525"/>
                  <a:pt x="19941" y="5517"/>
                </a:cubicBezTo>
                <a:cubicBezTo>
                  <a:pt x="19941" y="5495"/>
                  <a:pt x="19632" y="5539"/>
                  <a:pt x="19367" y="5601"/>
                </a:cubicBezTo>
                <a:cubicBezTo>
                  <a:pt x="19022" y="5682"/>
                  <a:pt x="18923" y="5763"/>
                  <a:pt x="18863" y="6028"/>
                </a:cubicBezTo>
                <a:cubicBezTo>
                  <a:pt x="18794" y="6333"/>
                  <a:pt x="18708" y="6512"/>
                  <a:pt x="18655" y="6480"/>
                </a:cubicBezTo>
                <a:cubicBezTo>
                  <a:pt x="18606" y="6451"/>
                  <a:pt x="18640" y="6223"/>
                  <a:pt x="18724" y="5994"/>
                </a:cubicBezTo>
                <a:cubicBezTo>
                  <a:pt x="18751" y="5918"/>
                  <a:pt x="18760" y="5874"/>
                  <a:pt x="18751" y="5860"/>
                </a:cubicBezTo>
                <a:cubicBezTo>
                  <a:pt x="18746" y="5857"/>
                  <a:pt x="18747" y="5852"/>
                  <a:pt x="18742" y="5852"/>
                </a:cubicBezTo>
                <a:cubicBezTo>
                  <a:pt x="18736" y="5854"/>
                  <a:pt x="18725" y="5855"/>
                  <a:pt x="18716" y="5860"/>
                </a:cubicBezTo>
                <a:cubicBezTo>
                  <a:pt x="18701" y="5869"/>
                  <a:pt x="18678" y="5892"/>
                  <a:pt x="18655" y="5911"/>
                </a:cubicBezTo>
                <a:lnTo>
                  <a:pt x="18559" y="5994"/>
                </a:lnTo>
                <a:lnTo>
                  <a:pt x="18507" y="5953"/>
                </a:lnTo>
                <a:cubicBezTo>
                  <a:pt x="18482" y="5941"/>
                  <a:pt x="18457" y="5930"/>
                  <a:pt x="18412" y="5902"/>
                </a:cubicBezTo>
                <a:cubicBezTo>
                  <a:pt x="18250" y="5802"/>
                  <a:pt x="18244" y="5714"/>
                  <a:pt x="18403" y="5752"/>
                </a:cubicBezTo>
                <a:cubicBezTo>
                  <a:pt x="18451" y="5764"/>
                  <a:pt x="18526" y="5760"/>
                  <a:pt x="18577" y="5752"/>
                </a:cubicBezTo>
                <a:cubicBezTo>
                  <a:pt x="18587" y="5750"/>
                  <a:pt x="18592" y="5747"/>
                  <a:pt x="18603" y="5743"/>
                </a:cubicBezTo>
                <a:cubicBezTo>
                  <a:pt x="18706" y="5700"/>
                  <a:pt x="19087" y="5266"/>
                  <a:pt x="19289" y="4981"/>
                </a:cubicBezTo>
                <a:cubicBezTo>
                  <a:pt x="19295" y="4972"/>
                  <a:pt x="19309" y="4956"/>
                  <a:pt x="19315" y="4948"/>
                </a:cubicBezTo>
                <a:cubicBezTo>
                  <a:pt x="19377" y="4857"/>
                  <a:pt x="19420" y="4784"/>
                  <a:pt x="19420" y="4755"/>
                </a:cubicBezTo>
                <a:cubicBezTo>
                  <a:pt x="19420" y="4741"/>
                  <a:pt x="19357" y="4730"/>
                  <a:pt x="19281" y="4730"/>
                </a:cubicBezTo>
                <a:cubicBezTo>
                  <a:pt x="19160" y="4730"/>
                  <a:pt x="19108" y="4705"/>
                  <a:pt x="19115" y="4672"/>
                </a:cubicBezTo>
                <a:cubicBezTo>
                  <a:pt x="19116" y="4670"/>
                  <a:pt x="19114" y="4665"/>
                  <a:pt x="19115" y="4663"/>
                </a:cubicBezTo>
                <a:cubicBezTo>
                  <a:pt x="19124" y="4646"/>
                  <a:pt x="19154" y="4625"/>
                  <a:pt x="19194" y="4605"/>
                </a:cubicBezTo>
                <a:cubicBezTo>
                  <a:pt x="19237" y="4584"/>
                  <a:pt x="19293" y="4567"/>
                  <a:pt x="19367" y="4546"/>
                </a:cubicBezTo>
                <a:cubicBezTo>
                  <a:pt x="19430" y="4529"/>
                  <a:pt x="19479" y="4507"/>
                  <a:pt x="19506" y="4487"/>
                </a:cubicBezTo>
                <a:cubicBezTo>
                  <a:pt x="19514" y="4481"/>
                  <a:pt x="19509" y="4478"/>
                  <a:pt x="19515" y="4471"/>
                </a:cubicBezTo>
                <a:cubicBezTo>
                  <a:pt x="19518" y="4467"/>
                  <a:pt x="19529" y="4466"/>
                  <a:pt x="19532" y="4462"/>
                </a:cubicBezTo>
                <a:cubicBezTo>
                  <a:pt x="19534" y="4458"/>
                  <a:pt x="19530" y="4449"/>
                  <a:pt x="19532" y="4446"/>
                </a:cubicBezTo>
                <a:cubicBezTo>
                  <a:pt x="19534" y="4437"/>
                  <a:pt x="19541" y="4430"/>
                  <a:pt x="19541" y="4420"/>
                </a:cubicBezTo>
                <a:cubicBezTo>
                  <a:pt x="19540" y="4377"/>
                  <a:pt x="19525" y="4353"/>
                  <a:pt x="19472" y="4345"/>
                </a:cubicBezTo>
                <a:cubicBezTo>
                  <a:pt x="19470" y="4345"/>
                  <a:pt x="19466" y="4346"/>
                  <a:pt x="19463" y="4345"/>
                </a:cubicBezTo>
                <a:cubicBezTo>
                  <a:pt x="19456" y="4345"/>
                  <a:pt x="19445" y="4346"/>
                  <a:pt x="19437" y="4345"/>
                </a:cubicBezTo>
                <a:cubicBezTo>
                  <a:pt x="19413" y="4346"/>
                  <a:pt x="19387" y="4350"/>
                  <a:pt x="19350" y="4353"/>
                </a:cubicBezTo>
                <a:cubicBezTo>
                  <a:pt x="19335" y="4354"/>
                  <a:pt x="19328" y="4352"/>
                  <a:pt x="19315" y="4353"/>
                </a:cubicBezTo>
                <a:cubicBezTo>
                  <a:pt x="19261" y="4365"/>
                  <a:pt x="19236" y="4393"/>
                  <a:pt x="19202" y="4471"/>
                </a:cubicBezTo>
                <a:cubicBezTo>
                  <a:pt x="19172" y="4542"/>
                  <a:pt x="19115" y="4628"/>
                  <a:pt x="19081" y="4655"/>
                </a:cubicBezTo>
                <a:cubicBezTo>
                  <a:pt x="18985" y="4732"/>
                  <a:pt x="18958" y="4610"/>
                  <a:pt x="19037" y="4462"/>
                </a:cubicBezTo>
                <a:cubicBezTo>
                  <a:pt x="19102" y="4340"/>
                  <a:pt x="19104" y="4343"/>
                  <a:pt x="19011" y="4370"/>
                </a:cubicBezTo>
                <a:cubicBezTo>
                  <a:pt x="18961" y="4385"/>
                  <a:pt x="18863" y="4430"/>
                  <a:pt x="18794" y="4471"/>
                </a:cubicBezTo>
                <a:cubicBezTo>
                  <a:pt x="18724" y="4512"/>
                  <a:pt x="18563" y="4581"/>
                  <a:pt x="18438" y="4630"/>
                </a:cubicBezTo>
                <a:cubicBezTo>
                  <a:pt x="18233" y="4710"/>
                  <a:pt x="18203" y="4713"/>
                  <a:pt x="18099" y="4663"/>
                </a:cubicBezTo>
                <a:cubicBezTo>
                  <a:pt x="18036" y="4633"/>
                  <a:pt x="17986" y="4598"/>
                  <a:pt x="17986" y="4588"/>
                </a:cubicBezTo>
                <a:cubicBezTo>
                  <a:pt x="17986" y="4577"/>
                  <a:pt x="18049" y="4552"/>
                  <a:pt x="18125" y="4521"/>
                </a:cubicBezTo>
                <a:cubicBezTo>
                  <a:pt x="18225" y="4481"/>
                  <a:pt x="18292" y="4409"/>
                  <a:pt x="18360" y="4278"/>
                </a:cubicBezTo>
                <a:cubicBezTo>
                  <a:pt x="18515" y="3980"/>
                  <a:pt x="18554" y="3816"/>
                  <a:pt x="18499" y="3751"/>
                </a:cubicBezTo>
                <a:cubicBezTo>
                  <a:pt x="18460" y="3707"/>
                  <a:pt x="18465" y="3686"/>
                  <a:pt x="18516" y="3667"/>
                </a:cubicBezTo>
                <a:cubicBezTo>
                  <a:pt x="18551" y="3654"/>
                  <a:pt x="18605" y="3556"/>
                  <a:pt x="18638" y="3449"/>
                </a:cubicBezTo>
                <a:cubicBezTo>
                  <a:pt x="18653" y="3398"/>
                  <a:pt x="18672" y="3361"/>
                  <a:pt x="18681" y="3324"/>
                </a:cubicBezTo>
                <a:cubicBezTo>
                  <a:pt x="18689" y="3278"/>
                  <a:pt x="18696" y="3227"/>
                  <a:pt x="18698" y="3190"/>
                </a:cubicBezTo>
                <a:cubicBezTo>
                  <a:pt x="18698" y="3145"/>
                  <a:pt x="18687" y="3116"/>
                  <a:pt x="18664" y="3081"/>
                </a:cubicBezTo>
                <a:cubicBezTo>
                  <a:pt x="18633" y="3034"/>
                  <a:pt x="18582" y="3061"/>
                  <a:pt x="18403" y="3232"/>
                </a:cubicBezTo>
                <a:cubicBezTo>
                  <a:pt x="18305" y="3326"/>
                  <a:pt x="18256" y="3374"/>
                  <a:pt x="18221" y="3391"/>
                </a:cubicBezTo>
                <a:cubicBezTo>
                  <a:pt x="18205" y="3399"/>
                  <a:pt x="18195" y="3403"/>
                  <a:pt x="18186" y="3399"/>
                </a:cubicBezTo>
                <a:cubicBezTo>
                  <a:pt x="18177" y="3395"/>
                  <a:pt x="18165" y="3381"/>
                  <a:pt x="18160" y="3366"/>
                </a:cubicBezTo>
                <a:cubicBezTo>
                  <a:pt x="18146" y="3326"/>
                  <a:pt x="18154" y="3247"/>
                  <a:pt x="18177" y="3190"/>
                </a:cubicBezTo>
                <a:cubicBezTo>
                  <a:pt x="18198" y="3135"/>
                  <a:pt x="18204" y="3099"/>
                  <a:pt x="18195" y="3098"/>
                </a:cubicBezTo>
                <a:lnTo>
                  <a:pt x="18151" y="3114"/>
                </a:lnTo>
                <a:cubicBezTo>
                  <a:pt x="18106" y="3138"/>
                  <a:pt x="17936" y="3234"/>
                  <a:pt x="17699" y="3366"/>
                </a:cubicBezTo>
                <a:cubicBezTo>
                  <a:pt x="17522" y="3465"/>
                  <a:pt x="17406" y="3537"/>
                  <a:pt x="17317" y="3600"/>
                </a:cubicBezTo>
                <a:cubicBezTo>
                  <a:pt x="17210" y="3689"/>
                  <a:pt x="17137" y="3775"/>
                  <a:pt x="17100" y="3868"/>
                </a:cubicBezTo>
                <a:cubicBezTo>
                  <a:pt x="17097" y="3886"/>
                  <a:pt x="17094" y="3900"/>
                  <a:pt x="17082" y="3918"/>
                </a:cubicBezTo>
                <a:cubicBezTo>
                  <a:pt x="17072" y="3947"/>
                  <a:pt x="17067" y="3965"/>
                  <a:pt x="17056" y="3960"/>
                </a:cubicBezTo>
                <a:cubicBezTo>
                  <a:pt x="17055" y="3960"/>
                  <a:pt x="17048" y="3960"/>
                  <a:pt x="17048" y="3960"/>
                </a:cubicBezTo>
                <a:cubicBezTo>
                  <a:pt x="17003" y="3996"/>
                  <a:pt x="16993" y="3989"/>
                  <a:pt x="16961" y="3935"/>
                </a:cubicBezTo>
                <a:cubicBezTo>
                  <a:pt x="16923" y="3869"/>
                  <a:pt x="16914" y="3868"/>
                  <a:pt x="16839" y="3935"/>
                </a:cubicBezTo>
                <a:cubicBezTo>
                  <a:pt x="16793" y="3974"/>
                  <a:pt x="16748" y="3989"/>
                  <a:pt x="16735" y="3968"/>
                </a:cubicBezTo>
                <a:cubicBezTo>
                  <a:pt x="16719" y="3944"/>
                  <a:pt x="16660" y="3951"/>
                  <a:pt x="16570" y="3977"/>
                </a:cubicBezTo>
                <a:cubicBezTo>
                  <a:pt x="16472" y="4006"/>
                  <a:pt x="16419" y="4005"/>
                  <a:pt x="16387" y="3977"/>
                </a:cubicBezTo>
                <a:cubicBezTo>
                  <a:pt x="16354" y="3946"/>
                  <a:pt x="16394" y="3911"/>
                  <a:pt x="16526" y="3851"/>
                </a:cubicBezTo>
                <a:cubicBezTo>
                  <a:pt x="16626" y="3806"/>
                  <a:pt x="16728" y="3736"/>
                  <a:pt x="16761" y="3700"/>
                </a:cubicBezTo>
                <a:cubicBezTo>
                  <a:pt x="16827" y="3626"/>
                  <a:pt x="16975" y="3155"/>
                  <a:pt x="17056" y="2830"/>
                </a:cubicBezTo>
                <a:cubicBezTo>
                  <a:pt x="17064" y="2797"/>
                  <a:pt x="17085" y="2750"/>
                  <a:pt x="17091" y="2721"/>
                </a:cubicBezTo>
                <a:cubicBezTo>
                  <a:pt x="17115" y="2611"/>
                  <a:pt x="17122" y="2541"/>
                  <a:pt x="17109" y="2528"/>
                </a:cubicBezTo>
                <a:cubicBezTo>
                  <a:pt x="17097" y="2516"/>
                  <a:pt x="17097" y="2490"/>
                  <a:pt x="17109" y="2461"/>
                </a:cubicBezTo>
                <a:cubicBezTo>
                  <a:pt x="17119" y="2430"/>
                  <a:pt x="17138" y="2393"/>
                  <a:pt x="17161" y="2353"/>
                </a:cubicBezTo>
                <a:cubicBezTo>
                  <a:pt x="17261" y="2177"/>
                  <a:pt x="17234" y="2128"/>
                  <a:pt x="17091" y="2219"/>
                </a:cubicBezTo>
                <a:cubicBezTo>
                  <a:pt x="17031" y="2257"/>
                  <a:pt x="16958" y="2267"/>
                  <a:pt x="16917" y="2252"/>
                </a:cubicBezTo>
                <a:cubicBezTo>
                  <a:pt x="16852" y="2228"/>
                  <a:pt x="16852" y="2228"/>
                  <a:pt x="16926" y="2177"/>
                </a:cubicBezTo>
                <a:cubicBezTo>
                  <a:pt x="17080" y="2071"/>
                  <a:pt x="17184" y="1961"/>
                  <a:pt x="17187" y="1900"/>
                </a:cubicBezTo>
                <a:cubicBezTo>
                  <a:pt x="17187" y="1894"/>
                  <a:pt x="17189" y="1895"/>
                  <a:pt x="17187" y="1892"/>
                </a:cubicBezTo>
                <a:cubicBezTo>
                  <a:pt x="17186" y="1889"/>
                  <a:pt x="17181" y="1885"/>
                  <a:pt x="17178" y="1884"/>
                </a:cubicBezTo>
                <a:cubicBezTo>
                  <a:pt x="17159" y="1879"/>
                  <a:pt x="17108" y="1911"/>
                  <a:pt x="17030" y="1984"/>
                </a:cubicBezTo>
                <a:cubicBezTo>
                  <a:pt x="16896" y="2110"/>
                  <a:pt x="16870" y="2123"/>
                  <a:pt x="16848" y="2068"/>
                </a:cubicBezTo>
                <a:cubicBezTo>
                  <a:pt x="16847" y="2066"/>
                  <a:pt x="16848" y="2061"/>
                  <a:pt x="16848" y="2060"/>
                </a:cubicBezTo>
                <a:cubicBezTo>
                  <a:pt x="16842" y="2043"/>
                  <a:pt x="16838" y="2010"/>
                  <a:pt x="16839" y="1976"/>
                </a:cubicBezTo>
                <a:cubicBezTo>
                  <a:pt x="16837" y="1926"/>
                  <a:pt x="16840" y="1867"/>
                  <a:pt x="16848" y="1808"/>
                </a:cubicBezTo>
                <a:cubicBezTo>
                  <a:pt x="16865" y="1684"/>
                  <a:pt x="16858" y="1627"/>
                  <a:pt x="16831" y="1624"/>
                </a:cubicBezTo>
                <a:lnTo>
                  <a:pt x="16770" y="1633"/>
                </a:lnTo>
                <a:cubicBezTo>
                  <a:pt x="16756" y="1637"/>
                  <a:pt x="16735" y="1652"/>
                  <a:pt x="16718" y="1658"/>
                </a:cubicBezTo>
                <a:cubicBezTo>
                  <a:pt x="16600" y="1712"/>
                  <a:pt x="16440" y="1815"/>
                  <a:pt x="16344" y="1917"/>
                </a:cubicBezTo>
                <a:cubicBezTo>
                  <a:pt x="16236" y="2033"/>
                  <a:pt x="16175" y="2143"/>
                  <a:pt x="16144" y="2269"/>
                </a:cubicBezTo>
                <a:cubicBezTo>
                  <a:pt x="16139" y="2342"/>
                  <a:pt x="16136" y="2428"/>
                  <a:pt x="16135" y="2520"/>
                </a:cubicBezTo>
                <a:cubicBezTo>
                  <a:pt x="16134" y="2554"/>
                  <a:pt x="16127" y="2551"/>
                  <a:pt x="16127" y="2579"/>
                </a:cubicBezTo>
                <a:cubicBezTo>
                  <a:pt x="16127" y="2587"/>
                  <a:pt x="16126" y="2596"/>
                  <a:pt x="16127" y="2604"/>
                </a:cubicBezTo>
                <a:cubicBezTo>
                  <a:pt x="16143" y="2757"/>
                  <a:pt x="16144" y="2847"/>
                  <a:pt x="16118" y="2863"/>
                </a:cubicBezTo>
                <a:cubicBezTo>
                  <a:pt x="16109" y="2887"/>
                  <a:pt x="16090" y="2878"/>
                  <a:pt x="16066" y="2855"/>
                </a:cubicBezTo>
                <a:cubicBezTo>
                  <a:pt x="16057" y="2846"/>
                  <a:pt x="16043" y="2817"/>
                  <a:pt x="16031" y="2788"/>
                </a:cubicBezTo>
                <a:cubicBezTo>
                  <a:pt x="15990" y="2710"/>
                  <a:pt x="15953" y="2595"/>
                  <a:pt x="15953" y="2503"/>
                </a:cubicBezTo>
                <a:lnTo>
                  <a:pt x="15953" y="2495"/>
                </a:lnTo>
                <a:lnTo>
                  <a:pt x="15936" y="2403"/>
                </a:lnTo>
                <a:lnTo>
                  <a:pt x="15823" y="2553"/>
                </a:lnTo>
                <a:cubicBezTo>
                  <a:pt x="15751" y="2644"/>
                  <a:pt x="15635" y="2802"/>
                  <a:pt x="15562" y="2905"/>
                </a:cubicBezTo>
                <a:cubicBezTo>
                  <a:pt x="15477" y="3025"/>
                  <a:pt x="15413" y="3071"/>
                  <a:pt x="15388" y="3047"/>
                </a:cubicBezTo>
                <a:cubicBezTo>
                  <a:pt x="15363" y="3023"/>
                  <a:pt x="15372" y="2966"/>
                  <a:pt x="15414" y="2888"/>
                </a:cubicBezTo>
                <a:cubicBezTo>
                  <a:pt x="15420" y="2876"/>
                  <a:pt x="15426" y="2861"/>
                  <a:pt x="15432" y="2847"/>
                </a:cubicBezTo>
                <a:cubicBezTo>
                  <a:pt x="15437" y="2832"/>
                  <a:pt x="15443" y="2822"/>
                  <a:pt x="15449" y="2805"/>
                </a:cubicBezTo>
                <a:cubicBezTo>
                  <a:pt x="15483" y="2709"/>
                  <a:pt x="15498" y="2659"/>
                  <a:pt x="15519" y="2595"/>
                </a:cubicBezTo>
                <a:cubicBezTo>
                  <a:pt x="15543" y="2499"/>
                  <a:pt x="15568" y="2399"/>
                  <a:pt x="15588" y="2277"/>
                </a:cubicBezTo>
                <a:cubicBezTo>
                  <a:pt x="15593" y="2249"/>
                  <a:pt x="15596" y="2227"/>
                  <a:pt x="15597" y="2210"/>
                </a:cubicBezTo>
                <a:cubicBezTo>
                  <a:pt x="15598" y="2206"/>
                  <a:pt x="15588" y="2204"/>
                  <a:pt x="15588" y="2202"/>
                </a:cubicBezTo>
                <a:cubicBezTo>
                  <a:pt x="15583" y="2177"/>
                  <a:pt x="15575" y="2169"/>
                  <a:pt x="15553" y="2168"/>
                </a:cubicBezTo>
                <a:cubicBezTo>
                  <a:pt x="15546" y="2170"/>
                  <a:pt x="15545" y="2173"/>
                  <a:pt x="15536" y="2177"/>
                </a:cubicBezTo>
                <a:cubicBezTo>
                  <a:pt x="15249" y="2283"/>
                  <a:pt x="15102" y="2209"/>
                  <a:pt x="15354" y="2085"/>
                </a:cubicBezTo>
                <a:cubicBezTo>
                  <a:pt x="15481" y="2023"/>
                  <a:pt x="15587" y="1924"/>
                  <a:pt x="15640" y="1833"/>
                </a:cubicBezTo>
                <a:cubicBezTo>
                  <a:pt x="15658" y="1795"/>
                  <a:pt x="15673" y="1749"/>
                  <a:pt x="15675" y="1708"/>
                </a:cubicBezTo>
                <a:cubicBezTo>
                  <a:pt x="15674" y="1689"/>
                  <a:pt x="15670" y="1671"/>
                  <a:pt x="15666" y="1649"/>
                </a:cubicBezTo>
                <a:cubicBezTo>
                  <a:pt x="15666" y="1647"/>
                  <a:pt x="15666" y="1643"/>
                  <a:pt x="15666" y="1641"/>
                </a:cubicBezTo>
                <a:cubicBezTo>
                  <a:pt x="15630" y="1470"/>
                  <a:pt x="15514" y="1248"/>
                  <a:pt x="15449" y="1214"/>
                </a:cubicBezTo>
                <a:cubicBezTo>
                  <a:pt x="15433" y="1223"/>
                  <a:pt x="15412" y="1234"/>
                  <a:pt x="15388" y="1256"/>
                </a:cubicBezTo>
                <a:cubicBezTo>
                  <a:pt x="15373" y="1282"/>
                  <a:pt x="15359" y="1302"/>
                  <a:pt x="15336" y="1331"/>
                </a:cubicBezTo>
                <a:cubicBezTo>
                  <a:pt x="15299" y="1377"/>
                  <a:pt x="15287" y="1394"/>
                  <a:pt x="15267" y="1381"/>
                </a:cubicBezTo>
                <a:lnTo>
                  <a:pt x="15241" y="1407"/>
                </a:lnTo>
                <a:lnTo>
                  <a:pt x="15215" y="1331"/>
                </a:lnTo>
                <a:cubicBezTo>
                  <a:pt x="15167" y="1270"/>
                  <a:pt x="15142" y="1269"/>
                  <a:pt x="15058" y="1306"/>
                </a:cubicBezTo>
                <a:cubicBezTo>
                  <a:pt x="15039" y="1314"/>
                  <a:pt x="15025" y="1333"/>
                  <a:pt x="15006" y="1348"/>
                </a:cubicBezTo>
                <a:cubicBezTo>
                  <a:pt x="14968" y="1384"/>
                  <a:pt x="14929" y="1414"/>
                  <a:pt x="14919" y="1440"/>
                </a:cubicBezTo>
                <a:cubicBezTo>
                  <a:pt x="14919" y="1441"/>
                  <a:pt x="14919" y="1447"/>
                  <a:pt x="14919" y="1448"/>
                </a:cubicBezTo>
                <a:cubicBezTo>
                  <a:pt x="14897" y="1503"/>
                  <a:pt x="14862" y="1535"/>
                  <a:pt x="14832" y="1524"/>
                </a:cubicBezTo>
                <a:cubicBezTo>
                  <a:pt x="14830" y="1524"/>
                  <a:pt x="14826" y="1524"/>
                  <a:pt x="14824" y="1524"/>
                </a:cubicBezTo>
                <a:cubicBezTo>
                  <a:pt x="14814" y="1524"/>
                  <a:pt x="14796" y="1526"/>
                  <a:pt x="14780" y="1532"/>
                </a:cubicBezTo>
                <a:cubicBezTo>
                  <a:pt x="14669" y="1585"/>
                  <a:pt x="14426" y="1794"/>
                  <a:pt x="14311" y="1934"/>
                </a:cubicBezTo>
                <a:cubicBezTo>
                  <a:pt x="14303" y="1945"/>
                  <a:pt x="14291" y="1957"/>
                  <a:pt x="14285" y="1967"/>
                </a:cubicBezTo>
                <a:cubicBezTo>
                  <a:pt x="14248" y="2030"/>
                  <a:pt x="14225" y="2110"/>
                  <a:pt x="14215" y="2168"/>
                </a:cubicBezTo>
                <a:cubicBezTo>
                  <a:pt x="14211" y="2188"/>
                  <a:pt x="14198" y="2211"/>
                  <a:pt x="14198" y="2227"/>
                </a:cubicBezTo>
                <a:cubicBezTo>
                  <a:pt x="14198" y="2357"/>
                  <a:pt x="14172" y="2402"/>
                  <a:pt x="14111" y="2353"/>
                </a:cubicBezTo>
                <a:cubicBezTo>
                  <a:pt x="14087" y="2334"/>
                  <a:pt x="14019" y="2310"/>
                  <a:pt x="13963" y="2302"/>
                </a:cubicBezTo>
                <a:cubicBezTo>
                  <a:pt x="13908" y="2294"/>
                  <a:pt x="13872" y="2270"/>
                  <a:pt x="13877" y="2244"/>
                </a:cubicBezTo>
                <a:cubicBezTo>
                  <a:pt x="13883" y="2215"/>
                  <a:pt x="13835" y="2193"/>
                  <a:pt x="13764" y="2193"/>
                </a:cubicBezTo>
                <a:cubicBezTo>
                  <a:pt x="13673" y="2193"/>
                  <a:pt x="13633" y="2182"/>
                  <a:pt x="13633" y="2152"/>
                </a:cubicBezTo>
                <a:cubicBezTo>
                  <a:pt x="13633" y="2145"/>
                  <a:pt x="13636" y="2136"/>
                  <a:pt x="13642" y="2127"/>
                </a:cubicBezTo>
                <a:cubicBezTo>
                  <a:pt x="13643" y="2125"/>
                  <a:pt x="13641" y="2120"/>
                  <a:pt x="13642" y="2118"/>
                </a:cubicBezTo>
                <a:cubicBezTo>
                  <a:pt x="13648" y="2110"/>
                  <a:pt x="13658" y="2102"/>
                  <a:pt x="13668" y="2093"/>
                </a:cubicBezTo>
                <a:cubicBezTo>
                  <a:pt x="13671" y="2090"/>
                  <a:pt x="13673" y="2089"/>
                  <a:pt x="13677" y="2085"/>
                </a:cubicBezTo>
                <a:cubicBezTo>
                  <a:pt x="13698" y="2067"/>
                  <a:pt x="13728" y="2048"/>
                  <a:pt x="13764" y="2026"/>
                </a:cubicBezTo>
                <a:cubicBezTo>
                  <a:pt x="13939" y="1919"/>
                  <a:pt x="13993" y="1863"/>
                  <a:pt x="14007" y="1700"/>
                </a:cubicBezTo>
                <a:cubicBezTo>
                  <a:pt x="14011" y="1629"/>
                  <a:pt x="14011" y="1545"/>
                  <a:pt x="14007" y="1457"/>
                </a:cubicBezTo>
                <a:cubicBezTo>
                  <a:pt x="14007" y="1455"/>
                  <a:pt x="14007" y="1450"/>
                  <a:pt x="14007" y="1448"/>
                </a:cubicBezTo>
                <a:cubicBezTo>
                  <a:pt x="14004" y="1373"/>
                  <a:pt x="14001" y="1317"/>
                  <a:pt x="13998" y="1273"/>
                </a:cubicBezTo>
                <a:cubicBezTo>
                  <a:pt x="13995" y="1228"/>
                  <a:pt x="13996" y="1194"/>
                  <a:pt x="13990" y="1172"/>
                </a:cubicBezTo>
                <a:cubicBezTo>
                  <a:pt x="13987" y="1161"/>
                  <a:pt x="13985" y="1153"/>
                  <a:pt x="13981" y="1147"/>
                </a:cubicBezTo>
                <a:cubicBezTo>
                  <a:pt x="13977" y="1141"/>
                  <a:pt x="13969" y="1141"/>
                  <a:pt x="13963" y="1139"/>
                </a:cubicBezTo>
                <a:cubicBezTo>
                  <a:pt x="13953" y="1134"/>
                  <a:pt x="13937" y="1134"/>
                  <a:pt x="13920" y="1139"/>
                </a:cubicBezTo>
                <a:cubicBezTo>
                  <a:pt x="13872" y="1154"/>
                  <a:pt x="13845" y="1148"/>
                  <a:pt x="13833" y="1130"/>
                </a:cubicBezTo>
                <a:cubicBezTo>
                  <a:pt x="13818" y="1110"/>
                  <a:pt x="13836" y="1077"/>
                  <a:pt x="13877" y="1047"/>
                </a:cubicBezTo>
                <a:cubicBezTo>
                  <a:pt x="13881" y="1043"/>
                  <a:pt x="13880" y="1042"/>
                  <a:pt x="13885" y="1038"/>
                </a:cubicBezTo>
                <a:cubicBezTo>
                  <a:pt x="13887" y="1037"/>
                  <a:pt x="13883" y="1031"/>
                  <a:pt x="13885" y="1030"/>
                </a:cubicBezTo>
                <a:cubicBezTo>
                  <a:pt x="13887" y="1028"/>
                  <a:pt x="13892" y="1031"/>
                  <a:pt x="13894" y="1030"/>
                </a:cubicBezTo>
                <a:cubicBezTo>
                  <a:pt x="13926" y="1008"/>
                  <a:pt x="13946" y="968"/>
                  <a:pt x="13955" y="929"/>
                </a:cubicBezTo>
                <a:cubicBezTo>
                  <a:pt x="13958" y="901"/>
                  <a:pt x="13956" y="874"/>
                  <a:pt x="13946" y="820"/>
                </a:cubicBezTo>
                <a:cubicBezTo>
                  <a:pt x="13922" y="679"/>
                  <a:pt x="13901" y="655"/>
                  <a:pt x="13764" y="620"/>
                </a:cubicBezTo>
                <a:cubicBezTo>
                  <a:pt x="13660" y="593"/>
                  <a:pt x="13540" y="611"/>
                  <a:pt x="13468" y="645"/>
                </a:cubicBezTo>
                <a:cubicBezTo>
                  <a:pt x="13451" y="660"/>
                  <a:pt x="13428" y="674"/>
                  <a:pt x="13407" y="695"/>
                </a:cubicBezTo>
                <a:cubicBezTo>
                  <a:pt x="13407" y="697"/>
                  <a:pt x="13407" y="701"/>
                  <a:pt x="13407" y="703"/>
                </a:cubicBezTo>
                <a:cubicBezTo>
                  <a:pt x="13407" y="720"/>
                  <a:pt x="13332" y="809"/>
                  <a:pt x="13242" y="896"/>
                </a:cubicBezTo>
                <a:cubicBezTo>
                  <a:pt x="13152" y="983"/>
                  <a:pt x="13022" y="1163"/>
                  <a:pt x="12956" y="1298"/>
                </a:cubicBezTo>
                <a:cubicBezTo>
                  <a:pt x="12812" y="1595"/>
                  <a:pt x="12770" y="1585"/>
                  <a:pt x="12695" y="1222"/>
                </a:cubicBezTo>
                <a:cubicBezTo>
                  <a:pt x="12689" y="1193"/>
                  <a:pt x="12675" y="1172"/>
                  <a:pt x="12669" y="1147"/>
                </a:cubicBezTo>
                <a:cubicBezTo>
                  <a:pt x="12647" y="1066"/>
                  <a:pt x="12628" y="1004"/>
                  <a:pt x="12608" y="988"/>
                </a:cubicBezTo>
                <a:cubicBezTo>
                  <a:pt x="12590" y="995"/>
                  <a:pt x="12553" y="981"/>
                  <a:pt x="12530" y="954"/>
                </a:cubicBezTo>
                <a:cubicBezTo>
                  <a:pt x="12496" y="915"/>
                  <a:pt x="12503" y="889"/>
                  <a:pt x="12547" y="854"/>
                </a:cubicBezTo>
                <a:cubicBezTo>
                  <a:pt x="12559" y="844"/>
                  <a:pt x="12567" y="830"/>
                  <a:pt x="12573" y="812"/>
                </a:cubicBezTo>
                <a:cubicBezTo>
                  <a:pt x="12576" y="711"/>
                  <a:pt x="12560" y="599"/>
                  <a:pt x="12530" y="494"/>
                </a:cubicBezTo>
                <a:cubicBezTo>
                  <a:pt x="12466" y="305"/>
                  <a:pt x="12352" y="101"/>
                  <a:pt x="12243" y="42"/>
                </a:cubicBezTo>
                <a:cubicBezTo>
                  <a:pt x="12201" y="19"/>
                  <a:pt x="12172" y="18"/>
                  <a:pt x="12139" y="17"/>
                </a:cubicBezTo>
                <a:cubicBezTo>
                  <a:pt x="12128" y="18"/>
                  <a:pt x="12117" y="14"/>
                  <a:pt x="12104" y="17"/>
                </a:cubicBezTo>
                <a:cubicBezTo>
                  <a:pt x="12095" y="19"/>
                  <a:pt x="12088" y="22"/>
                  <a:pt x="12078" y="25"/>
                </a:cubicBezTo>
                <a:cubicBezTo>
                  <a:pt x="12073" y="27"/>
                  <a:pt x="12066" y="23"/>
                  <a:pt x="12061" y="25"/>
                </a:cubicBezTo>
                <a:cubicBezTo>
                  <a:pt x="12038" y="33"/>
                  <a:pt x="12007" y="52"/>
                  <a:pt x="11974" y="67"/>
                </a:cubicBezTo>
                <a:cubicBezTo>
                  <a:pt x="11842" y="124"/>
                  <a:pt x="11774" y="202"/>
                  <a:pt x="11583" y="486"/>
                </a:cubicBezTo>
                <a:cubicBezTo>
                  <a:pt x="11453" y="680"/>
                  <a:pt x="11329" y="890"/>
                  <a:pt x="11314" y="946"/>
                </a:cubicBezTo>
                <a:cubicBezTo>
                  <a:pt x="11309" y="965"/>
                  <a:pt x="11298" y="994"/>
                  <a:pt x="11288" y="1021"/>
                </a:cubicBezTo>
                <a:cubicBezTo>
                  <a:pt x="11281" y="1041"/>
                  <a:pt x="11280" y="1052"/>
                  <a:pt x="11270" y="1072"/>
                </a:cubicBezTo>
                <a:cubicBezTo>
                  <a:pt x="11254" y="1111"/>
                  <a:pt x="11227" y="1155"/>
                  <a:pt x="11209" y="1189"/>
                </a:cubicBezTo>
                <a:cubicBezTo>
                  <a:pt x="11111" y="1375"/>
                  <a:pt x="11116" y="1444"/>
                  <a:pt x="11235" y="1691"/>
                </a:cubicBezTo>
                <a:cubicBezTo>
                  <a:pt x="11279" y="1784"/>
                  <a:pt x="11310" y="1861"/>
                  <a:pt x="11314" y="1909"/>
                </a:cubicBezTo>
                <a:cubicBezTo>
                  <a:pt x="11314" y="1912"/>
                  <a:pt x="11314" y="1914"/>
                  <a:pt x="11314" y="1917"/>
                </a:cubicBezTo>
                <a:cubicBezTo>
                  <a:pt x="11315" y="1929"/>
                  <a:pt x="11317" y="1944"/>
                  <a:pt x="11314" y="1951"/>
                </a:cubicBezTo>
                <a:cubicBezTo>
                  <a:pt x="11309" y="1965"/>
                  <a:pt x="11288" y="1969"/>
                  <a:pt x="11270" y="1959"/>
                </a:cubicBezTo>
                <a:cubicBezTo>
                  <a:pt x="11262" y="1954"/>
                  <a:pt x="11256" y="1937"/>
                  <a:pt x="11244" y="1926"/>
                </a:cubicBezTo>
                <a:cubicBezTo>
                  <a:pt x="11219" y="1902"/>
                  <a:pt x="11181" y="1895"/>
                  <a:pt x="11140" y="1892"/>
                </a:cubicBezTo>
                <a:cubicBezTo>
                  <a:pt x="11127" y="1892"/>
                  <a:pt x="11117" y="1891"/>
                  <a:pt x="11105" y="1892"/>
                </a:cubicBezTo>
                <a:cubicBezTo>
                  <a:pt x="11102" y="1893"/>
                  <a:pt x="11091" y="1892"/>
                  <a:pt x="11088" y="1892"/>
                </a:cubicBezTo>
                <a:cubicBezTo>
                  <a:pt x="11038" y="1902"/>
                  <a:pt x="10996" y="1926"/>
                  <a:pt x="10966" y="1967"/>
                </a:cubicBezTo>
                <a:cubicBezTo>
                  <a:pt x="10939" y="2024"/>
                  <a:pt x="10903" y="2168"/>
                  <a:pt x="10879" y="2319"/>
                </a:cubicBezTo>
                <a:cubicBezTo>
                  <a:pt x="10873" y="2355"/>
                  <a:pt x="10868" y="2353"/>
                  <a:pt x="10862" y="2386"/>
                </a:cubicBezTo>
                <a:cubicBezTo>
                  <a:pt x="10855" y="2445"/>
                  <a:pt x="10852" y="2498"/>
                  <a:pt x="10845" y="2528"/>
                </a:cubicBezTo>
                <a:cubicBezTo>
                  <a:pt x="10839" y="2567"/>
                  <a:pt x="10827" y="2650"/>
                  <a:pt x="10827" y="2654"/>
                </a:cubicBezTo>
                <a:cubicBezTo>
                  <a:pt x="10824" y="2662"/>
                  <a:pt x="10783" y="2633"/>
                  <a:pt x="10740" y="2595"/>
                </a:cubicBezTo>
                <a:cubicBezTo>
                  <a:pt x="10720" y="2577"/>
                  <a:pt x="10707" y="2564"/>
                  <a:pt x="10697" y="2545"/>
                </a:cubicBezTo>
                <a:cubicBezTo>
                  <a:pt x="10683" y="2528"/>
                  <a:pt x="10679" y="2510"/>
                  <a:pt x="10688" y="2495"/>
                </a:cubicBezTo>
                <a:cubicBezTo>
                  <a:pt x="10704" y="2469"/>
                  <a:pt x="10673" y="2481"/>
                  <a:pt x="10627" y="2520"/>
                </a:cubicBezTo>
                <a:cubicBezTo>
                  <a:pt x="10587" y="2553"/>
                  <a:pt x="10551" y="2569"/>
                  <a:pt x="10523" y="2570"/>
                </a:cubicBezTo>
                <a:cubicBezTo>
                  <a:pt x="10514" y="2570"/>
                  <a:pt x="10504" y="2565"/>
                  <a:pt x="10497" y="2562"/>
                </a:cubicBezTo>
                <a:cubicBezTo>
                  <a:pt x="10471" y="2551"/>
                  <a:pt x="10469" y="2518"/>
                  <a:pt x="10514" y="2470"/>
                </a:cubicBezTo>
                <a:cubicBezTo>
                  <a:pt x="10618" y="2359"/>
                  <a:pt x="10668" y="2225"/>
                  <a:pt x="10671" y="2051"/>
                </a:cubicBezTo>
                <a:cubicBezTo>
                  <a:pt x="10671" y="1993"/>
                  <a:pt x="10662" y="1936"/>
                  <a:pt x="10653" y="1867"/>
                </a:cubicBezTo>
                <a:cubicBezTo>
                  <a:pt x="10566" y="1242"/>
                  <a:pt x="10530" y="1000"/>
                  <a:pt x="10497" y="980"/>
                </a:cubicBezTo>
                <a:cubicBezTo>
                  <a:pt x="10478" y="969"/>
                  <a:pt x="10462" y="908"/>
                  <a:pt x="10462" y="846"/>
                </a:cubicBezTo>
                <a:cubicBezTo>
                  <a:pt x="10462" y="817"/>
                  <a:pt x="10450" y="776"/>
                  <a:pt x="10436" y="728"/>
                </a:cubicBezTo>
                <a:cubicBezTo>
                  <a:pt x="10429" y="705"/>
                  <a:pt x="10420" y="680"/>
                  <a:pt x="10410" y="653"/>
                </a:cubicBezTo>
                <a:cubicBezTo>
                  <a:pt x="10410" y="652"/>
                  <a:pt x="10411" y="646"/>
                  <a:pt x="10410" y="645"/>
                </a:cubicBezTo>
                <a:cubicBezTo>
                  <a:pt x="10364" y="524"/>
                  <a:pt x="10291" y="384"/>
                  <a:pt x="10219" y="251"/>
                </a:cubicBezTo>
                <a:cubicBezTo>
                  <a:pt x="10192" y="205"/>
                  <a:pt x="10169" y="152"/>
                  <a:pt x="10141" y="109"/>
                </a:cubicBezTo>
                <a:cubicBezTo>
                  <a:pt x="10090" y="33"/>
                  <a:pt x="10049" y="28"/>
                  <a:pt x="10010" y="0"/>
                </a:cubicBezTo>
                <a:close/>
              </a:path>
            </a:pathLst>
          </a:custGeom>
          <a:ln w="12700">
            <a:miter lim="400000"/>
          </a:ln>
        </p:spPr>
      </p:pic>
      <p:pic>
        <p:nvPicPr>
          <p:cNvPr id="296" name="pasted-movie.png" descr="pasted-movie.png"/>
          <p:cNvPicPr>
            <a:picLocks noChangeAspect="1"/>
          </p:cNvPicPr>
          <p:nvPr/>
        </p:nvPicPr>
        <p:blipFill>
          <a:blip r:embed="rId3">
            <a:extLst/>
          </a:blip>
          <a:srcRect l="738" t="1188" r="3075" b="1203"/>
          <a:stretch>
            <a:fillRect/>
          </a:stretch>
        </p:blipFill>
        <p:spPr>
          <a:xfrm>
            <a:off x="1707745" y="3127312"/>
            <a:ext cx="984816" cy="1023939"/>
          </a:xfrm>
          <a:custGeom>
            <a:avLst/>
            <a:gdLst/>
            <a:ahLst/>
            <a:cxnLst>
              <a:cxn ang="0">
                <a:pos x="wd2" y="hd2"/>
              </a:cxn>
              <a:cxn ang="5400000">
                <a:pos x="wd2" y="hd2"/>
              </a:cxn>
              <a:cxn ang="10800000">
                <a:pos x="wd2" y="hd2"/>
              </a:cxn>
              <a:cxn ang="16200000">
                <a:pos x="wd2" y="hd2"/>
              </a:cxn>
            </a:cxnLst>
            <a:rect l="0" t="0" r="r" b="b"/>
            <a:pathLst>
              <a:path w="21558" h="21600" fill="norm" stroke="1" extrusionOk="0">
                <a:moveTo>
                  <a:pt x="10010" y="0"/>
                </a:moveTo>
                <a:cubicBezTo>
                  <a:pt x="9828" y="18"/>
                  <a:pt x="9653" y="50"/>
                  <a:pt x="9472" y="75"/>
                </a:cubicBezTo>
                <a:cubicBezTo>
                  <a:pt x="9427" y="97"/>
                  <a:pt x="9377" y="119"/>
                  <a:pt x="9342" y="142"/>
                </a:cubicBezTo>
                <a:cubicBezTo>
                  <a:pt x="9267" y="192"/>
                  <a:pt x="9195" y="267"/>
                  <a:pt x="9133" y="352"/>
                </a:cubicBezTo>
                <a:cubicBezTo>
                  <a:pt x="9100" y="397"/>
                  <a:pt x="9067" y="446"/>
                  <a:pt x="9037" y="502"/>
                </a:cubicBezTo>
                <a:cubicBezTo>
                  <a:pt x="9029" y="517"/>
                  <a:pt x="9027" y="538"/>
                  <a:pt x="9020" y="553"/>
                </a:cubicBezTo>
                <a:cubicBezTo>
                  <a:pt x="8998" y="597"/>
                  <a:pt x="8976" y="634"/>
                  <a:pt x="8959" y="678"/>
                </a:cubicBezTo>
                <a:cubicBezTo>
                  <a:pt x="8948" y="709"/>
                  <a:pt x="8934" y="738"/>
                  <a:pt x="8925" y="770"/>
                </a:cubicBezTo>
                <a:cubicBezTo>
                  <a:pt x="8920" y="787"/>
                  <a:pt x="8920" y="812"/>
                  <a:pt x="8916" y="829"/>
                </a:cubicBezTo>
                <a:cubicBezTo>
                  <a:pt x="8879" y="979"/>
                  <a:pt x="8866" y="1120"/>
                  <a:pt x="8898" y="1239"/>
                </a:cubicBezTo>
                <a:cubicBezTo>
                  <a:pt x="8926" y="1344"/>
                  <a:pt x="8930" y="1399"/>
                  <a:pt x="8907" y="1440"/>
                </a:cubicBezTo>
                <a:cubicBezTo>
                  <a:pt x="8901" y="1453"/>
                  <a:pt x="8893" y="1461"/>
                  <a:pt x="8881" y="1473"/>
                </a:cubicBezTo>
                <a:cubicBezTo>
                  <a:pt x="8840" y="1520"/>
                  <a:pt x="8823" y="1648"/>
                  <a:pt x="8812" y="1909"/>
                </a:cubicBezTo>
                <a:lnTo>
                  <a:pt x="8794" y="2286"/>
                </a:lnTo>
                <a:lnTo>
                  <a:pt x="8629" y="2445"/>
                </a:lnTo>
                <a:cubicBezTo>
                  <a:pt x="8512" y="2558"/>
                  <a:pt x="8461" y="2584"/>
                  <a:pt x="8429" y="2553"/>
                </a:cubicBezTo>
                <a:cubicBezTo>
                  <a:pt x="8397" y="2522"/>
                  <a:pt x="8401" y="2479"/>
                  <a:pt x="8447" y="2394"/>
                </a:cubicBezTo>
                <a:cubicBezTo>
                  <a:pt x="8481" y="2330"/>
                  <a:pt x="8500" y="2249"/>
                  <a:pt x="8507" y="2177"/>
                </a:cubicBezTo>
                <a:cubicBezTo>
                  <a:pt x="8509" y="2121"/>
                  <a:pt x="8504" y="2069"/>
                  <a:pt x="8490" y="2034"/>
                </a:cubicBezTo>
                <a:cubicBezTo>
                  <a:pt x="8481" y="2027"/>
                  <a:pt x="8469" y="2023"/>
                  <a:pt x="8455" y="2034"/>
                </a:cubicBezTo>
                <a:cubicBezTo>
                  <a:pt x="8382" y="2093"/>
                  <a:pt x="8351" y="2053"/>
                  <a:pt x="8351" y="1900"/>
                </a:cubicBezTo>
                <a:cubicBezTo>
                  <a:pt x="8351" y="1829"/>
                  <a:pt x="8312" y="1718"/>
                  <a:pt x="8264" y="1616"/>
                </a:cubicBezTo>
                <a:cubicBezTo>
                  <a:pt x="8203" y="1506"/>
                  <a:pt x="8136" y="1405"/>
                  <a:pt x="8108" y="1398"/>
                </a:cubicBezTo>
                <a:cubicBezTo>
                  <a:pt x="8095" y="1400"/>
                  <a:pt x="8075" y="1389"/>
                  <a:pt x="8064" y="1373"/>
                </a:cubicBezTo>
                <a:cubicBezTo>
                  <a:pt x="8052" y="1358"/>
                  <a:pt x="8042" y="1341"/>
                  <a:pt x="8038" y="1314"/>
                </a:cubicBezTo>
                <a:cubicBezTo>
                  <a:pt x="8031" y="1267"/>
                  <a:pt x="7984" y="1192"/>
                  <a:pt x="7934" y="1130"/>
                </a:cubicBezTo>
                <a:cubicBezTo>
                  <a:pt x="7930" y="1126"/>
                  <a:pt x="7928" y="1126"/>
                  <a:pt x="7925" y="1122"/>
                </a:cubicBezTo>
                <a:cubicBezTo>
                  <a:pt x="7924" y="1121"/>
                  <a:pt x="7926" y="1114"/>
                  <a:pt x="7925" y="1113"/>
                </a:cubicBezTo>
                <a:cubicBezTo>
                  <a:pt x="7922" y="1110"/>
                  <a:pt x="7920" y="1109"/>
                  <a:pt x="7917" y="1105"/>
                </a:cubicBezTo>
                <a:cubicBezTo>
                  <a:pt x="7863" y="1047"/>
                  <a:pt x="7808" y="1005"/>
                  <a:pt x="7769" y="1005"/>
                </a:cubicBezTo>
                <a:cubicBezTo>
                  <a:pt x="7749" y="1005"/>
                  <a:pt x="7720" y="984"/>
                  <a:pt x="7700" y="954"/>
                </a:cubicBezTo>
                <a:cubicBezTo>
                  <a:pt x="7674" y="931"/>
                  <a:pt x="7647" y="895"/>
                  <a:pt x="7621" y="862"/>
                </a:cubicBezTo>
                <a:cubicBezTo>
                  <a:pt x="7539" y="763"/>
                  <a:pt x="7446" y="707"/>
                  <a:pt x="7369" y="687"/>
                </a:cubicBezTo>
                <a:cubicBezTo>
                  <a:pt x="7366" y="686"/>
                  <a:pt x="7364" y="688"/>
                  <a:pt x="7361" y="687"/>
                </a:cubicBezTo>
                <a:cubicBezTo>
                  <a:pt x="7346" y="685"/>
                  <a:pt x="7329" y="677"/>
                  <a:pt x="7317" y="678"/>
                </a:cubicBezTo>
                <a:cubicBezTo>
                  <a:pt x="7314" y="678"/>
                  <a:pt x="7311" y="678"/>
                  <a:pt x="7309" y="678"/>
                </a:cubicBezTo>
                <a:cubicBezTo>
                  <a:pt x="7295" y="679"/>
                  <a:pt x="7284" y="681"/>
                  <a:pt x="7274" y="687"/>
                </a:cubicBezTo>
                <a:cubicBezTo>
                  <a:pt x="7271" y="688"/>
                  <a:pt x="7276" y="694"/>
                  <a:pt x="7274" y="695"/>
                </a:cubicBezTo>
                <a:cubicBezTo>
                  <a:pt x="7269" y="698"/>
                  <a:pt x="7260" y="691"/>
                  <a:pt x="7256" y="695"/>
                </a:cubicBezTo>
                <a:cubicBezTo>
                  <a:pt x="7220" y="723"/>
                  <a:pt x="7196" y="731"/>
                  <a:pt x="7178" y="703"/>
                </a:cubicBezTo>
                <a:cubicBezTo>
                  <a:pt x="7173" y="699"/>
                  <a:pt x="7165" y="691"/>
                  <a:pt x="7161" y="687"/>
                </a:cubicBezTo>
                <a:cubicBezTo>
                  <a:pt x="7158" y="683"/>
                  <a:pt x="7155" y="690"/>
                  <a:pt x="7152" y="687"/>
                </a:cubicBezTo>
                <a:cubicBezTo>
                  <a:pt x="7102" y="671"/>
                  <a:pt x="7015" y="729"/>
                  <a:pt x="6952" y="829"/>
                </a:cubicBezTo>
                <a:cubicBezTo>
                  <a:pt x="6913" y="896"/>
                  <a:pt x="6883" y="966"/>
                  <a:pt x="6892" y="996"/>
                </a:cubicBezTo>
                <a:cubicBezTo>
                  <a:pt x="6893" y="998"/>
                  <a:pt x="6899" y="1003"/>
                  <a:pt x="6900" y="1005"/>
                </a:cubicBezTo>
                <a:cubicBezTo>
                  <a:pt x="6911" y="1022"/>
                  <a:pt x="6898" y="1045"/>
                  <a:pt x="6874" y="1063"/>
                </a:cubicBezTo>
                <a:cubicBezTo>
                  <a:pt x="6870" y="1068"/>
                  <a:pt x="6869" y="1075"/>
                  <a:pt x="6865" y="1080"/>
                </a:cubicBezTo>
                <a:cubicBezTo>
                  <a:pt x="6769" y="1184"/>
                  <a:pt x="6640" y="1658"/>
                  <a:pt x="6640" y="1909"/>
                </a:cubicBezTo>
                <a:cubicBezTo>
                  <a:pt x="6640" y="1969"/>
                  <a:pt x="6635" y="2022"/>
                  <a:pt x="6631" y="2068"/>
                </a:cubicBezTo>
                <a:cubicBezTo>
                  <a:pt x="6629" y="2087"/>
                  <a:pt x="6624" y="2095"/>
                  <a:pt x="6622" y="2110"/>
                </a:cubicBezTo>
                <a:cubicBezTo>
                  <a:pt x="6620" y="2127"/>
                  <a:pt x="6617" y="2155"/>
                  <a:pt x="6614" y="2160"/>
                </a:cubicBezTo>
                <a:cubicBezTo>
                  <a:pt x="6613" y="2161"/>
                  <a:pt x="6615" y="2167"/>
                  <a:pt x="6614" y="2168"/>
                </a:cubicBezTo>
                <a:cubicBezTo>
                  <a:pt x="6600" y="2182"/>
                  <a:pt x="6476" y="2107"/>
                  <a:pt x="6335" y="2001"/>
                </a:cubicBezTo>
                <a:cubicBezTo>
                  <a:pt x="6145" y="1856"/>
                  <a:pt x="6069" y="1819"/>
                  <a:pt x="6031" y="1850"/>
                </a:cubicBezTo>
                <a:cubicBezTo>
                  <a:pt x="5967" y="1901"/>
                  <a:pt x="5918" y="1861"/>
                  <a:pt x="5918" y="1750"/>
                </a:cubicBezTo>
                <a:cubicBezTo>
                  <a:pt x="5918" y="1724"/>
                  <a:pt x="5910" y="1692"/>
                  <a:pt x="5892" y="1666"/>
                </a:cubicBezTo>
                <a:cubicBezTo>
                  <a:pt x="5837" y="1613"/>
                  <a:pt x="5797" y="1590"/>
                  <a:pt x="5753" y="1574"/>
                </a:cubicBezTo>
                <a:cubicBezTo>
                  <a:pt x="5743" y="1570"/>
                  <a:pt x="5731" y="1568"/>
                  <a:pt x="5719" y="1566"/>
                </a:cubicBezTo>
                <a:cubicBezTo>
                  <a:pt x="5699" y="1565"/>
                  <a:pt x="5681" y="1563"/>
                  <a:pt x="5667" y="1574"/>
                </a:cubicBezTo>
                <a:cubicBezTo>
                  <a:pt x="5639" y="1597"/>
                  <a:pt x="5611" y="1605"/>
                  <a:pt x="5597" y="1591"/>
                </a:cubicBezTo>
                <a:cubicBezTo>
                  <a:pt x="5584" y="1579"/>
                  <a:pt x="5531" y="1571"/>
                  <a:pt x="5484" y="1566"/>
                </a:cubicBezTo>
                <a:cubicBezTo>
                  <a:pt x="5407" y="1577"/>
                  <a:pt x="5350" y="1597"/>
                  <a:pt x="5310" y="1641"/>
                </a:cubicBezTo>
                <a:cubicBezTo>
                  <a:pt x="5272" y="1692"/>
                  <a:pt x="5241" y="1761"/>
                  <a:pt x="5223" y="1859"/>
                </a:cubicBezTo>
                <a:cubicBezTo>
                  <a:pt x="5204" y="1956"/>
                  <a:pt x="5233" y="2192"/>
                  <a:pt x="5284" y="2445"/>
                </a:cubicBezTo>
                <a:cubicBezTo>
                  <a:pt x="5284" y="2447"/>
                  <a:pt x="5283" y="2451"/>
                  <a:pt x="5284" y="2453"/>
                </a:cubicBezTo>
                <a:cubicBezTo>
                  <a:pt x="5292" y="2489"/>
                  <a:pt x="5310" y="2554"/>
                  <a:pt x="5319" y="2595"/>
                </a:cubicBezTo>
                <a:cubicBezTo>
                  <a:pt x="5374" y="2838"/>
                  <a:pt x="5442" y="3083"/>
                  <a:pt x="5510" y="3232"/>
                </a:cubicBezTo>
                <a:cubicBezTo>
                  <a:pt x="5626" y="3486"/>
                  <a:pt x="5497" y="3424"/>
                  <a:pt x="5241" y="3106"/>
                </a:cubicBezTo>
                <a:lnTo>
                  <a:pt x="4989" y="2788"/>
                </a:lnTo>
                <a:lnTo>
                  <a:pt x="4989" y="2830"/>
                </a:lnTo>
                <a:lnTo>
                  <a:pt x="4963" y="2989"/>
                </a:lnTo>
                <a:cubicBezTo>
                  <a:pt x="4934" y="3216"/>
                  <a:pt x="4886" y="3297"/>
                  <a:pt x="4850" y="3248"/>
                </a:cubicBezTo>
                <a:cubicBezTo>
                  <a:pt x="4848" y="3244"/>
                  <a:pt x="4843" y="3245"/>
                  <a:pt x="4841" y="3240"/>
                </a:cubicBezTo>
                <a:cubicBezTo>
                  <a:pt x="4836" y="3231"/>
                  <a:pt x="4828" y="3214"/>
                  <a:pt x="4824" y="3198"/>
                </a:cubicBezTo>
                <a:cubicBezTo>
                  <a:pt x="4822" y="3191"/>
                  <a:pt x="4826" y="3189"/>
                  <a:pt x="4824" y="3181"/>
                </a:cubicBezTo>
                <a:cubicBezTo>
                  <a:pt x="4823" y="3172"/>
                  <a:pt x="4816" y="3166"/>
                  <a:pt x="4815" y="3156"/>
                </a:cubicBezTo>
                <a:cubicBezTo>
                  <a:pt x="4808" y="3111"/>
                  <a:pt x="4806" y="3051"/>
                  <a:pt x="4806" y="2980"/>
                </a:cubicBezTo>
                <a:cubicBezTo>
                  <a:pt x="4806" y="2920"/>
                  <a:pt x="4804" y="2870"/>
                  <a:pt x="4798" y="2821"/>
                </a:cubicBezTo>
                <a:cubicBezTo>
                  <a:pt x="4772" y="2610"/>
                  <a:pt x="4675" y="2467"/>
                  <a:pt x="4459" y="2269"/>
                </a:cubicBezTo>
                <a:cubicBezTo>
                  <a:pt x="4358" y="2184"/>
                  <a:pt x="4238" y="2101"/>
                  <a:pt x="4137" y="2051"/>
                </a:cubicBezTo>
                <a:cubicBezTo>
                  <a:pt x="4132" y="2050"/>
                  <a:pt x="4123" y="2051"/>
                  <a:pt x="4120" y="2051"/>
                </a:cubicBezTo>
                <a:cubicBezTo>
                  <a:pt x="4083" y="2075"/>
                  <a:pt x="4054" y="2102"/>
                  <a:pt x="4016" y="2127"/>
                </a:cubicBezTo>
                <a:lnTo>
                  <a:pt x="4033" y="2244"/>
                </a:lnTo>
                <a:cubicBezTo>
                  <a:pt x="4061" y="2372"/>
                  <a:pt x="4071" y="2494"/>
                  <a:pt x="4059" y="2512"/>
                </a:cubicBezTo>
                <a:cubicBezTo>
                  <a:pt x="4038" y="2546"/>
                  <a:pt x="3916" y="2474"/>
                  <a:pt x="3816" y="2386"/>
                </a:cubicBezTo>
                <a:cubicBezTo>
                  <a:pt x="3792" y="2368"/>
                  <a:pt x="3776" y="2359"/>
                  <a:pt x="3764" y="2344"/>
                </a:cubicBezTo>
                <a:cubicBezTo>
                  <a:pt x="3743" y="2321"/>
                  <a:pt x="3742" y="2325"/>
                  <a:pt x="3729" y="2319"/>
                </a:cubicBezTo>
                <a:cubicBezTo>
                  <a:pt x="3721" y="2325"/>
                  <a:pt x="3711" y="2330"/>
                  <a:pt x="3703" y="2336"/>
                </a:cubicBezTo>
                <a:cubicBezTo>
                  <a:pt x="3705" y="2346"/>
                  <a:pt x="3700" y="2359"/>
                  <a:pt x="3703" y="2369"/>
                </a:cubicBezTo>
                <a:cubicBezTo>
                  <a:pt x="3705" y="2372"/>
                  <a:pt x="3709" y="2375"/>
                  <a:pt x="3712" y="2378"/>
                </a:cubicBezTo>
                <a:cubicBezTo>
                  <a:pt x="3745" y="2425"/>
                  <a:pt x="3791" y="2474"/>
                  <a:pt x="3842" y="2512"/>
                </a:cubicBezTo>
                <a:cubicBezTo>
                  <a:pt x="3860" y="2523"/>
                  <a:pt x="3873" y="2535"/>
                  <a:pt x="3894" y="2545"/>
                </a:cubicBezTo>
                <a:cubicBezTo>
                  <a:pt x="4053" y="2623"/>
                  <a:pt x="4072" y="2696"/>
                  <a:pt x="3929" y="2696"/>
                </a:cubicBezTo>
                <a:cubicBezTo>
                  <a:pt x="3926" y="2696"/>
                  <a:pt x="3923" y="2696"/>
                  <a:pt x="3920" y="2696"/>
                </a:cubicBezTo>
                <a:cubicBezTo>
                  <a:pt x="3916" y="2696"/>
                  <a:pt x="3907" y="2696"/>
                  <a:pt x="3903" y="2696"/>
                </a:cubicBezTo>
                <a:cubicBezTo>
                  <a:pt x="3870" y="2696"/>
                  <a:pt x="3809" y="2671"/>
                  <a:pt x="3755" y="2637"/>
                </a:cubicBezTo>
                <a:cubicBezTo>
                  <a:pt x="3696" y="2599"/>
                  <a:pt x="3669" y="2580"/>
                  <a:pt x="3660" y="2595"/>
                </a:cubicBezTo>
                <a:cubicBezTo>
                  <a:pt x="3661" y="2607"/>
                  <a:pt x="3668" y="2625"/>
                  <a:pt x="3677" y="2654"/>
                </a:cubicBezTo>
                <a:cubicBezTo>
                  <a:pt x="3688" y="2689"/>
                  <a:pt x="3690" y="2722"/>
                  <a:pt x="3703" y="2746"/>
                </a:cubicBezTo>
                <a:cubicBezTo>
                  <a:pt x="3713" y="2763"/>
                  <a:pt x="3734" y="2774"/>
                  <a:pt x="3746" y="2788"/>
                </a:cubicBezTo>
                <a:cubicBezTo>
                  <a:pt x="3760" y="2802"/>
                  <a:pt x="3773" y="2817"/>
                  <a:pt x="3790" y="2830"/>
                </a:cubicBezTo>
                <a:cubicBezTo>
                  <a:pt x="3835" y="2863"/>
                  <a:pt x="3897" y="2892"/>
                  <a:pt x="3998" y="2939"/>
                </a:cubicBezTo>
                <a:cubicBezTo>
                  <a:pt x="4166" y="3015"/>
                  <a:pt x="4207" y="3056"/>
                  <a:pt x="4172" y="3089"/>
                </a:cubicBezTo>
                <a:cubicBezTo>
                  <a:pt x="4138" y="3122"/>
                  <a:pt x="4098" y="3123"/>
                  <a:pt x="3998" y="3089"/>
                </a:cubicBezTo>
                <a:cubicBezTo>
                  <a:pt x="3926" y="3063"/>
                  <a:pt x="3855" y="3039"/>
                  <a:pt x="3842" y="3039"/>
                </a:cubicBezTo>
                <a:cubicBezTo>
                  <a:pt x="3813" y="3039"/>
                  <a:pt x="3878" y="3282"/>
                  <a:pt x="4051" y="3793"/>
                </a:cubicBezTo>
                <a:lnTo>
                  <a:pt x="4085" y="3885"/>
                </a:lnTo>
                <a:cubicBezTo>
                  <a:pt x="4136" y="4016"/>
                  <a:pt x="4183" y="4124"/>
                  <a:pt x="4216" y="4153"/>
                </a:cubicBezTo>
                <a:cubicBezTo>
                  <a:pt x="4232" y="4167"/>
                  <a:pt x="4256" y="4179"/>
                  <a:pt x="4276" y="4194"/>
                </a:cubicBezTo>
                <a:lnTo>
                  <a:pt x="4381" y="4245"/>
                </a:lnTo>
                <a:cubicBezTo>
                  <a:pt x="4477" y="4290"/>
                  <a:pt x="4559" y="4325"/>
                  <a:pt x="4615" y="4345"/>
                </a:cubicBezTo>
                <a:cubicBezTo>
                  <a:pt x="4616" y="4345"/>
                  <a:pt x="4623" y="4345"/>
                  <a:pt x="4624" y="4345"/>
                </a:cubicBezTo>
                <a:cubicBezTo>
                  <a:pt x="4653" y="4345"/>
                  <a:pt x="4685" y="4361"/>
                  <a:pt x="4702" y="4379"/>
                </a:cubicBezTo>
                <a:cubicBezTo>
                  <a:pt x="4705" y="4381"/>
                  <a:pt x="4710" y="4384"/>
                  <a:pt x="4711" y="4387"/>
                </a:cubicBezTo>
                <a:cubicBezTo>
                  <a:pt x="4715" y="4391"/>
                  <a:pt x="4712" y="4399"/>
                  <a:pt x="4711" y="4404"/>
                </a:cubicBezTo>
                <a:cubicBezTo>
                  <a:pt x="4713" y="4416"/>
                  <a:pt x="4713" y="4421"/>
                  <a:pt x="4702" y="4429"/>
                </a:cubicBezTo>
                <a:cubicBezTo>
                  <a:pt x="4681" y="4450"/>
                  <a:pt x="4636" y="4458"/>
                  <a:pt x="4581" y="4454"/>
                </a:cubicBezTo>
                <a:cubicBezTo>
                  <a:pt x="4563" y="4453"/>
                  <a:pt x="4540" y="4450"/>
                  <a:pt x="4520" y="4446"/>
                </a:cubicBezTo>
                <a:cubicBezTo>
                  <a:pt x="4501" y="4443"/>
                  <a:pt x="4492" y="4443"/>
                  <a:pt x="4468" y="4437"/>
                </a:cubicBezTo>
                <a:cubicBezTo>
                  <a:pt x="4365" y="4414"/>
                  <a:pt x="4280" y="4409"/>
                  <a:pt x="4268" y="4429"/>
                </a:cubicBezTo>
                <a:cubicBezTo>
                  <a:pt x="4256" y="4447"/>
                  <a:pt x="4202" y="4430"/>
                  <a:pt x="4146" y="4387"/>
                </a:cubicBezTo>
                <a:cubicBezTo>
                  <a:pt x="4144" y="4386"/>
                  <a:pt x="4139" y="4388"/>
                  <a:pt x="4137" y="4387"/>
                </a:cubicBezTo>
                <a:cubicBezTo>
                  <a:pt x="4095" y="4355"/>
                  <a:pt x="4061" y="4338"/>
                  <a:pt x="4033" y="4337"/>
                </a:cubicBezTo>
                <a:cubicBezTo>
                  <a:pt x="4019" y="4342"/>
                  <a:pt x="4009" y="4355"/>
                  <a:pt x="3990" y="4379"/>
                </a:cubicBezTo>
                <a:cubicBezTo>
                  <a:pt x="3942" y="4443"/>
                  <a:pt x="3937" y="4443"/>
                  <a:pt x="3912" y="4370"/>
                </a:cubicBezTo>
                <a:cubicBezTo>
                  <a:pt x="3838" y="4152"/>
                  <a:pt x="3804" y="4119"/>
                  <a:pt x="3390" y="3910"/>
                </a:cubicBezTo>
                <a:cubicBezTo>
                  <a:pt x="3154" y="3791"/>
                  <a:pt x="2932" y="3694"/>
                  <a:pt x="2895" y="3700"/>
                </a:cubicBezTo>
                <a:cubicBezTo>
                  <a:pt x="2857" y="3706"/>
                  <a:pt x="2802" y="3680"/>
                  <a:pt x="2773" y="3642"/>
                </a:cubicBezTo>
                <a:cubicBezTo>
                  <a:pt x="2765" y="3631"/>
                  <a:pt x="2744" y="3626"/>
                  <a:pt x="2730" y="3617"/>
                </a:cubicBezTo>
                <a:cubicBezTo>
                  <a:pt x="2623" y="3556"/>
                  <a:pt x="2389" y="3546"/>
                  <a:pt x="2339" y="3617"/>
                </a:cubicBezTo>
                <a:cubicBezTo>
                  <a:pt x="2315" y="3652"/>
                  <a:pt x="2298" y="3712"/>
                  <a:pt x="2304" y="3784"/>
                </a:cubicBezTo>
                <a:cubicBezTo>
                  <a:pt x="2305" y="3797"/>
                  <a:pt x="2311" y="3812"/>
                  <a:pt x="2313" y="3826"/>
                </a:cubicBezTo>
                <a:cubicBezTo>
                  <a:pt x="2316" y="3850"/>
                  <a:pt x="2317" y="3875"/>
                  <a:pt x="2322" y="3901"/>
                </a:cubicBezTo>
                <a:cubicBezTo>
                  <a:pt x="2332" y="3946"/>
                  <a:pt x="2357" y="3995"/>
                  <a:pt x="2374" y="4052"/>
                </a:cubicBezTo>
                <a:cubicBezTo>
                  <a:pt x="2434" y="4221"/>
                  <a:pt x="2519" y="4381"/>
                  <a:pt x="2608" y="4420"/>
                </a:cubicBezTo>
                <a:cubicBezTo>
                  <a:pt x="2709" y="4464"/>
                  <a:pt x="2713" y="4471"/>
                  <a:pt x="2643" y="4521"/>
                </a:cubicBezTo>
                <a:cubicBezTo>
                  <a:pt x="2573" y="4570"/>
                  <a:pt x="2572" y="4590"/>
                  <a:pt x="2730" y="4873"/>
                </a:cubicBezTo>
                <a:cubicBezTo>
                  <a:pt x="2821" y="5036"/>
                  <a:pt x="2888" y="5181"/>
                  <a:pt x="2869" y="5199"/>
                </a:cubicBezTo>
                <a:cubicBezTo>
                  <a:pt x="2845" y="5222"/>
                  <a:pt x="2650" y="5175"/>
                  <a:pt x="2461" y="5099"/>
                </a:cubicBezTo>
                <a:cubicBezTo>
                  <a:pt x="2307" y="5042"/>
                  <a:pt x="2139" y="4980"/>
                  <a:pt x="2087" y="4965"/>
                </a:cubicBezTo>
                <a:lnTo>
                  <a:pt x="1983" y="4931"/>
                </a:lnTo>
                <a:lnTo>
                  <a:pt x="1992" y="4948"/>
                </a:lnTo>
                <a:lnTo>
                  <a:pt x="2044" y="5040"/>
                </a:lnTo>
                <a:cubicBezTo>
                  <a:pt x="2061" y="5070"/>
                  <a:pt x="2072" y="5100"/>
                  <a:pt x="2078" y="5124"/>
                </a:cubicBezTo>
                <a:cubicBezTo>
                  <a:pt x="2080" y="5133"/>
                  <a:pt x="2077" y="5141"/>
                  <a:pt x="2078" y="5149"/>
                </a:cubicBezTo>
                <a:cubicBezTo>
                  <a:pt x="2079" y="5162"/>
                  <a:pt x="2080" y="5172"/>
                  <a:pt x="2078" y="5182"/>
                </a:cubicBezTo>
                <a:cubicBezTo>
                  <a:pt x="2076" y="5194"/>
                  <a:pt x="2077" y="5202"/>
                  <a:pt x="2070" y="5207"/>
                </a:cubicBezTo>
                <a:cubicBezTo>
                  <a:pt x="2060" y="5220"/>
                  <a:pt x="2040" y="5233"/>
                  <a:pt x="2018" y="5233"/>
                </a:cubicBezTo>
                <a:cubicBezTo>
                  <a:pt x="1998" y="5233"/>
                  <a:pt x="1941" y="5159"/>
                  <a:pt x="1896" y="5073"/>
                </a:cubicBezTo>
                <a:cubicBezTo>
                  <a:pt x="1879" y="5042"/>
                  <a:pt x="1874" y="5018"/>
                  <a:pt x="1861" y="4998"/>
                </a:cubicBezTo>
                <a:cubicBezTo>
                  <a:pt x="1859" y="4995"/>
                  <a:pt x="1855" y="4994"/>
                  <a:pt x="1853" y="4990"/>
                </a:cubicBezTo>
                <a:cubicBezTo>
                  <a:pt x="1846" y="4981"/>
                  <a:pt x="1833" y="4980"/>
                  <a:pt x="1826" y="4973"/>
                </a:cubicBezTo>
                <a:cubicBezTo>
                  <a:pt x="1811" y="4958"/>
                  <a:pt x="1803" y="4938"/>
                  <a:pt x="1783" y="4931"/>
                </a:cubicBezTo>
                <a:cubicBezTo>
                  <a:pt x="1760" y="4925"/>
                  <a:pt x="1726" y="4927"/>
                  <a:pt x="1687" y="4931"/>
                </a:cubicBezTo>
                <a:cubicBezTo>
                  <a:pt x="1590" y="4940"/>
                  <a:pt x="1557" y="4957"/>
                  <a:pt x="1557" y="5015"/>
                </a:cubicBezTo>
                <a:cubicBezTo>
                  <a:pt x="1557" y="5074"/>
                  <a:pt x="1603" y="5103"/>
                  <a:pt x="1731" y="5132"/>
                </a:cubicBezTo>
                <a:cubicBezTo>
                  <a:pt x="1759" y="5139"/>
                  <a:pt x="1769" y="5150"/>
                  <a:pt x="1792" y="5157"/>
                </a:cubicBezTo>
                <a:cubicBezTo>
                  <a:pt x="1846" y="5159"/>
                  <a:pt x="1899" y="5179"/>
                  <a:pt x="1931" y="5207"/>
                </a:cubicBezTo>
                <a:cubicBezTo>
                  <a:pt x="1953" y="5221"/>
                  <a:pt x="1966" y="5236"/>
                  <a:pt x="1965" y="5249"/>
                </a:cubicBezTo>
                <a:cubicBezTo>
                  <a:pt x="1967" y="5261"/>
                  <a:pt x="1968" y="5273"/>
                  <a:pt x="1957" y="5283"/>
                </a:cubicBezTo>
                <a:cubicBezTo>
                  <a:pt x="1947" y="5293"/>
                  <a:pt x="1901" y="5304"/>
                  <a:pt x="1853" y="5308"/>
                </a:cubicBezTo>
                <a:cubicBezTo>
                  <a:pt x="1829" y="5313"/>
                  <a:pt x="1798" y="5313"/>
                  <a:pt x="1766" y="5316"/>
                </a:cubicBezTo>
                <a:lnTo>
                  <a:pt x="1661" y="5325"/>
                </a:lnTo>
                <a:cubicBezTo>
                  <a:pt x="1660" y="5329"/>
                  <a:pt x="1684" y="5351"/>
                  <a:pt x="1687" y="5358"/>
                </a:cubicBezTo>
                <a:lnTo>
                  <a:pt x="1957" y="5710"/>
                </a:lnTo>
                <a:cubicBezTo>
                  <a:pt x="2362" y="6237"/>
                  <a:pt x="2497" y="6359"/>
                  <a:pt x="2652" y="6329"/>
                </a:cubicBezTo>
                <a:cubicBezTo>
                  <a:pt x="2816" y="6297"/>
                  <a:pt x="2838" y="6350"/>
                  <a:pt x="2704" y="6472"/>
                </a:cubicBezTo>
                <a:cubicBezTo>
                  <a:pt x="2593" y="6573"/>
                  <a:pt x="2583" y="6572"/>
                  <a:pt x="2513" y="6497"/>
                </a:cubicBezTo>
                <a:cubicBezTo>
                  <a:pt x="2468" y="6450"/>
                  <a:pt x="2436" y="6421"/>
                  <a:pt x="2417" y="6421"/>
                </a:cubicBezTo>
                <a:cubicBezTo>
                  <a:pt x="2401" y="6425"/>
                  <a:pt x="2398" y="6446"/>
                  <a:pt x="2409" y="6488"/>
                </a:cubicBezTo>
                <a:cubicBezTo>
                  <a:pt x="2446" y="6626"/>
                  <a:pt x="2347" y="6616"/>
                  <a:pt x="2270" y="6472"/>
                </a:cubicBezTo>
                <a:cubicBezTo>
                  <a:pt x="2245" y="6424"/>
                  <a:pt x="2214" y="6377"/>
                  <a:pt x="2183" y="6338"/>
                </a:cubicBezTo>
                <a:cubicBezTo>
                  <a:pt x="2182" y="6335"/>
                  <a:pt x="2175" y="6340"/>
                  <a:pt x="2174" y="6338"/>
                </a:cubicBezTo>
                <a:cubicBezTo>
                  <a:pt x="2145" y="6302"/>
                  <a:pt x="2120" y="6266"/>
                  <a:pt x="2087" y="6237"/>
                </a:cubicBezTo>
                <a:cubicBezTo>
                  <a:pt x="2074" y="6226"/>
                  <a:pt x="2058" y="6214"/>
                  <a:pt x="2044" y="6204"/>
                </a:cubicBezTo>
                <a:cubicBezTo>
                  <a:pt x="2021" y="6186"/>
                  <a:pt x="1999" y="6168"/>
                  <a:pt x="1974" y="6153"/>
                </a:cubicBezTo>
                <a:cubicBezTo>
                  <a:pt x="1966" y="6148"/>
                  <a:pt x="1956" y="6149"/>
                  <a:pt x="1948" y="6145"/>
                </a:cubicBezTo>
                <a:cubicBezTo>
                  <a:pt x="1912" y="6126"/>
                  <a:pt x="1874" y="6109"/>
                  <a:pt x="1835" y="6095"/>
                </a:cubicBezTo>
                <a:cubicBezTo>
                  <a:pt x="1690" y="6047"/>
                  <a:pt x="1684" y="6049"/>
                  <a:pt x="1653" y="6128"/>
                </a:cubicBezTo>
                <a:cubicBezTo>
                  <a:pt x="1621" y="6209"/>
                  <a:pt x="1616" y="6208"/>
                  <a:pt x="1531" y="6095"/>
                </a:cubicBezTo>
                <a:lnTo>
                  <a:pt x="1505" y="6053"/>
                </a:lnTo>
                <a:lnTo>
                  <a:pt x="1444" y="6003"/>
                </a:lnTo>
                <a:lnTo>
                  <a:pt x="1418" y="6220"/>
                </a:lnTo>
                <a:cubicBezTo>
                  <a:pt x="1418" y="6350"/>
                  <a:pt x="1405" y="6467"/>
                  <a:pt x="1383" y="6480"/>
                </a:cubicBezTo>
                <a:cubicBezTo>
                  <a:pt x="1376" y="6485"/>
                  <a:pt x="1370" y="6476"/>
                  <a:pt x="1357" y="6463"/>
                </a:cubicBezTo>
                <a:cubicBezTo>
                  <a:pt x="1329" y="6446"/>
                  <a:pt x="1271" y="6372"/>
                  <a:pt x="1227" y="6279"/>
                </a:cubicBezTo>
                <a:cubicBezTo>
                  <a:pt x="1125" y="6067"/>
                  <a:pt x="1084" y="6047"/>
                  <a:pt x="767" y="6053"/>
                </a:cubicBezTo>
                <a:cubicBezTo>
                  <a:pt x="692" y="6055"/>
                  <a:pt x="650" y="6053"/>
                  <a:pt x="628" y="6070"/>
                </a:cubicBezTo>
                <a:cubicBezTo>
                  <a:pt x="627" y="6071"/>
                  <a:pt x="628" y="6077"/>
                  <a:pt x="628" y="6078"/>
                </a:cubicBezTo>
                <a:cubicBezTo>
                  <a:pt x="606" y="6095"/>
                  <a:pt x="599" y="6126"/>
                  <a:pt x="593" y="6187"/>
                </a:cubicBezTo>
                <a:cubicBezTo>
                  <a:pt x="589" y="6227"/>
                  <a:pt x="595" y="6261"/>
                  <a:pt x="601" y="6287"/>
                </a:cubicBezTo>
                <a:cubicBezTo>
                  <a:pt x="602" y="6293"/>
                  <a:pt x="600" y="6299"/>
                  <a:pt x="601" y="6304"/>
                </a:cubicBezTo>
                <a:cubicBezTo>
                  <a:pt x="609" y="6328"/>
                  <a:pt x="618" y="6336"/>
                  <a:pt x="636" y="6346"/>
                </a:cubicBezTo>
                <a:cubicBezTo>
                  <a:pt x="668" y="6364"/>
                  <a:pt x="690" y="6416"/>
                  <a:pt x="680" y="6455"/>
                </a:cubicBezTo>
                <a:cubicBezTo>
                  <a:pt x="658" y="6535"/>
                  <a:pt x="1098" y="7119"/>
                  <a:pt x="1253" y="7217"/>
                </a:cubicBezTo>
                <a:cubicBezTo>
                  <a:pt x="1305" y="7250"/>
                  <a:pt x="1336" y="7289"/>
                  <a:pt x="1323" y="7309"/>
                </a:cubicBezTo>
                <a:cubicBezTo>
                  <a:pt x="1316" y="7321"/>
                  <a:pt x="1321" y="7348"/>
                  <a:pt x="1340" y="7384"/>
                </a:cubicBezTo>
                <a:cubicBezTo>
                  <a:pt x="1382" y="7456"/>
                  <a:pt x="1470" y="7578"/>
                  <a:pt x="1557" y="7669"/>
                </a:cubicBezTo>
                <a:cubicBezTo>
                  <a:pt x="1582" y="7695"/>
                  <a:pt x="1610" y="7712"/>
                  <a:pt x="1635" y="7736"/>
                </a:cubicBezTo>
                <a:cubicBezTo>
                  <a:pt x="1712" y="7806"/>
                  <a:pt x="1745" y="7858"/>
                  <a:pt x="1714" y="7887"/>
                </a:cubicBezTo>
                <a:cubicBezTo>
                  <a:pt x="1712" y="7891"/>
                  <a:pt x="1708" y="7892"/>
                  <a:pt x="1705" y="7895"/>
                </a:cubicBezTo>
                <a:cubicBezTo>
                  <a:pt x="1702" y="7897"/>
                  <a:pt x="1685" y="7901"/>
                  <a:pt x="1679" y="7903"/>
                </a:cubicBezTo>
                <a:cubicBezTo>
                  <a:pt x="1666" y="7907"/>
                  <a:pt x="1653" y="7909"/>
                  <a:pt x="1627" y="7912"/>
                </a:cubicBezTo>
                <a:cubicBezTo>
                  <a:pt x="1537" y="7927"/>
                  <a:pt x="1380" y="7933"/>
                  <a:pt x="1131" y="7928"/>
                </a:cubicBezTo>
                <a:cubicBezTo>
                  <a:pt x="842" y="7923"/>
                  <a:pt x="555" y="7935"/>
                  <a:pt x="489" y="7953"/>
                </a:cubicBezTo>
                <a:cubicBezTo>
                  <a:pt x="379" y="7983"/>
                  <a:pt x="369" y="7993"/>
                  <a:pt x="358" y="8171"/>
                </a:cubicBezTo>
                <a:cubicBezTo>
                  <a:pt x="354" y="8235"/>
                  <a:pt x="351" y="8283"/>
                  <a:pt x="358" y="8322"/>
                </a:cubicBezTo>
                <a:cubicBezTo>
                  <a:pt x="361" y="8338"/>
                  <a:pt x="370" y="8357"/>
                  <a:pt x="376" y="8372"/>
                </a:cubicBezTo>
                <a:cubicBezTo>
                  <a:pt x="396" y="8421"/>
                  <a:pt x="430" y="8468"/>
                  <a:pt x="489" y="8531"/>
                </a:cubicBezTo>
                <a:cubicBezTo>
                  <a:pt x="490" y="8533"/>
                  <a:pt x="495" y="8538"/>
                  <a:pt x="497" y="8540"/>
                </a:cubicBezTo>
                <a:cubicBezTo>
                  <a:pt x="515" y="8559"/>
                  <a:pt x="539" y="8573"/>
                  <a:pt x="558" y="8590"/>
                </a:cubicBezTo>
                <a:cubicBezTo>
                  <a:pt x="775" y="8765"/>
                  <a:pt x="1074" y="8831"/>
                  <a:pt x="1401" y="8766"/>
                </a:cubicBezTo>
                <a:cubicBezTo>
                  <a:pt x="1430" y="8760"/>
                  <a:pt x="1445" y="8761"/>
                  <a:pt x="1470" y="8757"/>
                </a:cubicBezTo>
                <a:cubicBezTo>
                  <a:pt x="1506" y="8750"/>
                  <a:pt x="1538" y="8740"/>
                  <a:pt x="1566" y="8740"/>
                </a:cubicBezTo>
                <a:cubicBezTo>
                  <a:pt x="1708" y="8732"/>
                  <a:pt x="1705" y="8786"/>
                  <a:pt x="1548" y="8891"/>
                </a:cubicBezTo>
                <a:cubicBezTo>
                  <a:pt x="1535" y="8900"/>
                  <a:pt x="1527" y="8908"/>
                  <a:pt x="1514" y="8916"/>
                </a:cubicBezTo>
                <a:cubicBezTo>
                  <a:pt x="1468" y="8949"/>
                  <a:pt x="1415" y="8978"/>
                  <a:pt x="1366" y="8992"/>
                </a:cubicBezTo>
                <a:lnTo>
                  <a:pt x="1305" y="9008"/>
                </a:lnTo>
                <a:cubicBezTo>
                  <a:pt x="1313" y="9014"/>
                  <a:pt x="1342" y="9018"/>
                  <a:pt x="1392" y="9025"/>
                </a:cubicBezTo>
                <a:cubicBezTo>
                  <a:pt x="1418" y="9029"/>
                  <a:pt x="1441" y="9044"/>
                  <a:pt x="1462" y="9050"/>
                </a:cubicBezTo>
                <a:cubicBezTo>
                  <a:pt x="1467" y="9052"/>
                  <a:pt x="1466" y="9048"/>
                  <a:pt x="1470" y="9050"/>
                </a:cubicBezTo>
                <a:cubicBezTo>
                  <a:pt x="1512" y="9063"/>
                  <a:pt x="1547" y="9078"/>
                  <a:pt x="1548" y="9092"/>
                </a:cubicBezTo>
                <a:cubicBezTo>
                  <a:pt x="1550" y="9113"/>
                  <a:pt x="1645" y="9166"/>
                  <a:pt x="1757" y="9209"/>
                </a:cubicBezTo>
                <a:cubicBezTo>
                  <a:pt x="1869" y="9253"/>
                  <a:pt x="1962" y="9307"/>
                  <a:pt x="1957" y="9327"/>
                </a:cubicBezTo>
                <a:cubicBezTo>
                  <a:pt x="1945" y="9382"/>
                  <a:pt x="1658" y="9411"/>
                  <a:pt x="1575" y="9368"/>
                </a:cubicBezTo>
                <a:cubicBezTo>
                  <a:pt x="1569" y="9365"/>
                  <a:pt x="1548" y="9362"/>
                  <a:pt x="1540" y="9360"/>
                </a:cubicBezTo>
                <a:cubicBezTo>
                  <a:pt x="1532" y="9360"/>
                  <a:pt x="1531" y="9368"/>
                  <a:pt x="1522" y="9368"/>
                </a:cubicBezTo>
                <a:cubicBezTo>
                  <a:pt x="1319" y="9371"/>
                  <a:pt x="1239" y="9373"/>
                  <a:pt x="1123" y="9377"/>
                </a:cubicBezTo>
                <a:cubicBezTo>
                  <a:pt x="1046" y="9383"/>
                  <a:pt x="983" y="9387"/>
                  <a:pt x="949" y="9385"/>
                </a:cubicBezTo>
                <a:cubicBezTo>
                  <a:pt x="808" y="9373"/>
                  <a:pt x="229" y="9473"/>
                  <a:pt x="124" y="9527"/>
                </a:cubicBezTo>
                <a:cubicBezTo>
                  <a:pt x="115" y="9532"/>
                  <a:pt x="106" y="9539"/>
                  <a:pt x="98" y="9544"/>
                </a:cubicBezTo>
                <a:cubicBezTo>
                  <a:pt x="86" y="9553"/>
                  <a:pt x="71" y="9559"/>
                  <a:pt x="63" y="9569"/>
                </a:cubicBezTo>
                <a:cubicBezTo>
                  <a:pt x="32" y="9606"/>
                  <a:pt x="10" y="9651"/>
                  <a:pt x="2" y="9687"/>
                </a:cubicBezTo>
                <a:cubicBezTo>
                  <a:pt x="-7" y="9743"/>
                  <a:pt x="10" y="9800"/>
                  <a:pt x="54" y="9846"/>
                </a:cubicBezTo>
                <a:cubicBezTo>
                  <a:pt x="65" y="9858"/>
                  <a:pt x="78" y="9870"/>
                  <a:pt x="89" y="9879"/>
                </a:cubicBezTo>
                <a:cubicBezTo>
                  <a:pt x="134" y="9905"/>
                  <a:pt x="193" y="9910"/>
                  <a:pt x="263" y="9904"/>
                </a:cubicBezTo>
                <a:cubicBezTo>
                  <a:pt x="269" y="9903"/>
                  <a:pt x="274" y="9905"/>
                  <a:pt x="280" y="9904"/>
                </a:cubicBezTo>
                <a:cubicBezTo>
                  <a:pt x="293" y="9902"/>
                  <a:pt x="295" y="9904"/>
                  <a:pt x="306" y="9904"/>
                </a:cubicBezTo>
                <a:cubicBezTo>
                  <a:pt x="391" y="9894"/>
                  <a:pt x="447" y="9905"/>
                  <a:pt x="454" y="9938"/>
                </a:cubicBezTo>
                <a:cubicBezTo>
                  <a:pt x="457" y="9957"/>
                  <a:pt x="450" y="9985"/>
                  <a:pt x="428" y="10013"/>
                </a:cubicBezTo>
                <a:cubicBezTo>
                  <a:pt x="423" y="10019"/>
                  <a:pt x="416" y="10023"/>
                  <a:pt x="410" y="10030"/>
                </a:cubicBezTo>
                <a:cubicBezTo>
                  <a:pt x="398" y="10043"/>
                  <a:pt x="380" y="10063"/>
                  <a:pt x="376" y="10072"/>
                </a:cubicBezTo>
                <a:cubicBezTo>
                  <a:pt x="374" y="10077"/>
                  <a:pt x="375" y="10076"/>
                  <a:pt x="376" y="10080"/>
                </a:cubicBezTo>
                <a:cubicBezTo>
                  <a:pt x="378" y="10084"/>
                  <a:pt x="388" y="10093"/>
                  <a:pt x="393" y="10097"/>
                </a:cubicBezTo>
                <a:cubicBezTo>
                  <a:pt x="395" y="10098"/>
                  <a:pt x="399" y="10096"/>
                  <a:pt x="402" y="10097"/>
                </a:cubicBezTo>
                <a:cubicBezTo>
                  <a:pt x="413" y="10103"/>
                  <a:pt x="422" y="10116"/>
                  <a:pt x="445" y="10122"/>
                </a:cubicBezTo>
                <a:cubicBezTo>
                  <a:pt x="451" y="10123"/>
                  <a:pt x="465" y="10121"/>
                  <a:pt x="471" y="10122"/>
                </a:cubicBezTo>
                <a:cubicBezTo>
                  <a:pt x="498" y="10129"/>
                  <a:pt x="524" y="10137"/>
                  <a:pt x="567" y="10147"/>
                </a:cubicBezTo>
                <a:cubicBezTo>
                  <a:pt x="687" y="10173"/>
                  <a:pt x="797" y="10203"/>
                  <a:pt x="810" y="10222"/>
                </a:cubicBezTo>
                <a:cubicBezTo>
                  <a:pt x="822" y="10241"/>
                  <a:pt x="946" y="10322"/>
                  <a:pt x="1088" y="10398"/>
                </a:cubicBezTo>
                <a:cubicBezTo>
                  <a:pt x="1145" y="10429"/>
                  <a:pt x="1193" y="10457"/>
                  <a:pt x="1236" y="10482"/>
                </a:cubicBezTo>
                <a:cubicBezTo>
                  <a:pt x="1242" y="10484"/>
                  <a:pt x="1251" y="10490"/>
                  <a:pt x="1253" y="10490"/>
                </a:cubicBezTo>
                <a:cubicBezTo>
                  <a:pt x="1306" y="10490"/>
                  <a:pt x="1332" y="10514"/>
                  <a:pt x="1323" y="10540"/>
                </a:cubicBezTo>
                <a:cubicBezTo>
                  <a:pt x="1329" y="10544"/>
                  <a:pt x="1340" y="10555"/>
                  <a:pt x="1340" y="10557"/>
                </a:cubicBezTo>
                <a:cubicBezTo>
                  <a:pt x="1340" y="10565"/>
                  <a:pt x="1271" y="10606"/>
                  <a:pt x="1184" y="10649"/>
                </a:cubicBezTo>
                <a:cubicBezTo>
                  <a:pt x="1045" y="10718"/>
                  <a:pt x="926" y="10833"/>
                  <a:pt x="914" y="10909"/>
                </a:cubicBezTo>
                <a:cubicBezTo>
                  <a:pt x="916" y="10932"/>
                  <a:pt x="930" y="10958"/>
                  <a:pt x="949" y="10976"/>
                </a:cubicBezTo>
                <a:cubicBezTo>
                  <a:pt x="971" y="10997"/>
                  <a:pt x="998" y="11011"/>
                  <a:pt x="1027" y="11034"/>
                </a:cubicBezTo>
                <a:cubicBezTo>
                  <a:pt x="1160" y="11127"/>
                  <a:pt x="1393" y="11264"/>
                  <a:pt x="1627" y="11378"/>
                </a:cubicBezTo>
                <a:lnTo>
                  <a:pt x="1696" y="11420"/>
                </a:lnTo>
                <a:lnTo>
                  <a:pt x="1948" y="11537"/>
                </a:lnTo>
                <a:lnTo>
                  <a:pt x="2530" y="11545"/>
                </a:lnTo>
                <a:cubicBezTo>
                  <a:pt x="2852" y="11552"/>
                  <a:pt x="3211" y="11541"/>
                  <a:pt x="3321" y="11520"/>
                </a:cubicBezTo>
                <a:cubicBezTo>
                  <a:pt x="3376" y="11510"/>
                  <a:pt x="3429" y="11501"/>
                  <a:pt x="3486" y="11495"/>
                </a:cubicBezTo>
                <a:cubicBezTo>
                  <a:pt x="3634" y="11471"/>
                  <a:pt x="3781" y="11471"/>
                  <a:pt x="3851" y="11487"/>
                </a:cubicBezTo>
                <a:cubicBezTo>
                  <a:pt x="3892" y="11492"/>
                  <a:pt x="3916" y="11500"/>
                  <a:pt x="3920" y="11512"/>
                </a:cubicBezTo>
                <a:cubicBezTo>
                  <a:pt x="3927" y="11532"/>
                  <a:pt x="3824" y="11580"/>
                  <a:pt x="3686" y="11620"/>
                </a:cubicBezTo>
                <a:cubicBezTo>
                  <a:pt x="3548" y="11661"/>
                  <a:pt x="3407" y="11716"/>
                  <a:pt x="3373" y="11746"/>
                </a:cubicBezTo>
                <a:cubicBezTo>
                  <a:pt x="3338" y="11775"/>
                  <a:pt x="3282" y="11805"/>
                  <a:pt x="3243" y="11805"/>
                </a:cubicBezTo>
                <a:cubicBezTo>
                  <a:pt x="3224" y="11805"/>
                  <a:pt x="3158" y="11823"/>
                  <a:pt x="3086" y="11855"/>
                </a:cubicBezTo>
                <a:cubicBezTo>
                  <a:pt x="3082" y="11856"/>
                  <a:pt x="3081" y="11853"/>
                  <a:pt x="3078" y="11855"/>
                </a:cubicBezTo>
                <a:cubicBezTo>
                  <a:pt x="3020" y="11880"/>
                  <a:pt x="2948" y="11920"/>
                  <a:pt x="2878" y="11955"/>
                </a:cubicBezTo>
                <a:cubicBezTo>
                  <a:pt x="2788" y="12002"/>
                  <a:pt x="2710" y="12041"/>
                  <a:pt x="2643" y="12081"/>
                </a:cubicBezTo>
                <a:cubicBezTo>
                  <a:pt x="2547" y="12141"/>
                  <a:pt x="2503" y="12182"/>
                  <a:pt x="2513" y="12207"/>
                </a:cubicBezTo>
                <a:cubicBezTo>
                  <a:pt x="2537" y="12268"/>
                  <a:pt x="2437" y="12323"/>
                  <a:pt x="2217" y="12357"/>
                </a:cubicBezTo>
                <a:cubicBezTo>
                  <a:pt x="2172" y="12364"/>
                  <a:pt x="2126" y="12378"/>
                  <a:pt x="2078" y="12407"/>
                </a:cubicBezTo>
                <a:cubicBezTo>
                  <a:pt x="2025" y="12444"/>
                  <a:pt x="1964" y="12498"/>
                  <a:pt x="1896" y="12558"/>
                </a:cubicBezTo>
                <a:cubicBezTo>
                  <a:pt x="1873" y="12580"/>
                  <a:pt x="1844" y="12598"/>
                  <a:pt x="1818" y="12625"/>
                </a:cubicBezTo>
                <a:cubicBezTo>
                  <a:pt x="1583" y="12861"/>
                  <a:pt x="1583" y="12877"/>
                  <a:pt x="1653" y="12927"/>
                </a:cubicBezTo>
                <a:cubicBezTo>
                  <a:pt x="1734" y="12985"/>
                  <a:pt x="1735" y="12980"/>
                  <a:pt x="1522" y="13044"/>
                </a:cubicBezTo>
                <a:cubicBezTo>
                  <a:pt x="1489" y="13054"/>
                  <a:pt x="1462" y="13101"/>
                  <a:pt x="1462" y="13144"/>
                </a:cubicBezTo>
                <a:cubicBezTo>
                  <a:pt x="1462" y="13179"/>
                  <a:pt x="1491" y="13207"/>
                  <a:pt x="1531" y="13228"/>
                </a:cubicBezTo>
                <a:cubicBezTo>
                  <a:pt x="1539" y="13232"/>
                  <a:pt x="1540" y="13233"/>
                  <a:pt x="1548" y="13236"/>
                </a:cubicBezTo>
                <a:cubicBezTo>
                  <a:pt x="1556" y="13240"/>
                  <a:pt x="1567" y="13242"/>
                  <a:pt x="1575" y="13245"/>
                </a:cubicBezTo>
                <a:cubicBezTo>
                  <a:pt x="1623" y="13259"/>
                  <a:pt x="1675" y="13263"/>
                  <a:pt x="1722" y="13245"/>
                </a:cubicBezTo>
                <a:cubicBezTo>
                  <a:pt x="1732" y="13242"/>
                  <a:pt x="1739" y="13244"/>
                  <a:pt x="1748" y="13245"/>
                </a:cubicBezTo>
                <a:cubicBezTo>
                  <a:pt x="1771" y="13239"/>
                  <a:pt x="1790" y="13255"/>
                  <a:pt x="1809" y="13287"/>
                </a:cubicBezTo>
                <a:cubicBezTo>
                  <a:pt x="1816" y="13300"/>
                  <a:pt x="1825" y="13304"/>
                  <a:pt x="1835" y="13312"/>
                </a:cubicBezTo>
                <a:cubicBezTo>
                  <a:pt x="1913" y="13351"/>
                  <a:pt x="2146" y="13309"/>
                  <a:pt x="2652" y="13161"/>
                </a:cubicBezTo>
                <a:cubicBezTo>
                  <a:pt x="2926" y="13081"/>
                  <a:pt x="3116" y="13039"/>
                  <a:pt x="3138" y="13060"/>
                </a:cubicBezTo>
                <a:cubicBezTo>
                  <a:pt x="3159" y="13080"/>
                  <a:pt x="3034" y="13216"/>
                  <a:pt x="2817" y="13395"/>
                </a:cubicBezTo>
                <a:cubicBezTo>
                  <a:pt x="2580" y="13590"/>
                  <a:pt x="2468" y="13708"/>
                  <a:pt x="2478" y="13747"/>
                </a:cubicBezTo>
                <a:cubicBezTo>
                  <a:pt x="2479" y="13751"/>
                  <a:pt x="2476" y="13752"/>
                  <a:pt x="2478" y="13755"/>
                </a:cubicBezTo>
                <a:cubicBezTo>
                  <a:pt x="2481" y="13760"/>
                  <a:pt x="2479" y="13766"/>
                  <a:pt x="2478" y="13772"/>
                </a:cubicBezTo>
                <a:cubicBezTo>
                  <a:pt x="2477" y="13777"/>
                  <a:pt x="2473" y="13783"/>
                  <a:pt x="2469" y="13789"/>
                </a:cubicBezTo>
                <a:cubicBezTo>
                  <a:pt x="2468" y="13791"/>
                  <a:pt x="2471" y="13795"/>
                  <a:pt x="2469" y="13797"/>
                </a:cubicBezTo>
                <a:cubicBezTo>
                  <a:pt x="2462" y="13805"/>
                  <a:pt x="2448" y="13816"/>
                  <a:pt x="2435" y="13822"/>
                </a:cubicBezTo>
                <a:cubicBezTo>
                  <a:pt x="2426" y="13828"/>
                  <a:pt x="2429" y="13827"/>
                  <a:pt x="2417" y="13831"/>
                </a:cubicBezTo>
                <a:cubicBezTo>
                  <a:pt x="2385" y="13844"/>
                  <a:pt x="2375" y="13850"/>
                  <a:pt x="2365" y="13856"/>
                </a:cubicBezTo>
                <a:cubicBezTo>
                  <a:pt x="2375" y="13860"/>
                  <a:pt x="2381" y="13865"/>
                  <a:pt x="2417" y="13873"/>
                </a:cubicBezTo>
                <a:cubicBezTo>
                  <a:pt x="2504" y="13879"/>
                  <a:pt x="2533" y="13912"/>
                  <a:pt x="2513" y="13948"/>
                </a:cubicBezTo>
                <a:cubicBezTo>
                  <a:pt x="2513" y="13982"/>
                  <a:pt x="2473" y="14019"/>
                  <a:pt x="2391" y="14040"/>
                </a:cubicBezTo>
                <a:cubicBezTo>
                  <a:pt x="2287" y="14066"/>
                  <a:pt x="2213" y="14120"/>
                  <a:pt x="2174" y="14207"/>
                </a:cubicBezTo>
                <a:cubicBezTo>
                  <a:pt x="2165" y="14232"/>
                  <a:pt x="2161" y="14254"/>
                  <a:pt x="2157" y="14283"/>
                </a:cubicBezTo>
                <a:cubicBezTo>
                  <a:pt x="2155" y="14290"/>
                  <a:pt x="2149" y="14300"/>
                  <a:pt x="2148" y="14308"/>
                </a:cubicBezTo>
                <a:cubicBezTo>
                  <a:pt x="2143" y="14348"/>
                  <a:pt x="2144" y="14387"/>
                  <a:pt x="2148" y="14433"/>
                </a:cubicBezTo>
                <a:cubicBezTo>
                  <a:pt x="2154" y="14500"/>
                  <a:pt x="2181" y="14553"/>
                  <a:pt x="2217" y="14593"/>
                </a:cubicBezTo>
                <a:cubicBezTo>
                  <a:pt x="2236" y="14603"/>
                  <a:pt x="2255" y="14613"/>
                  <a:pt x="2287" y="14626"/>
                </a:cubicBezTo>
                <a:cubicBezTo>
                  <a:pt x="2356" y="14654"/>
                  <a:pt x="2413" y="14669"/>
                  <a:pt x="2469" y="14668"/>
                </a:cubicBezTo>
                <a:cubicBezTo>
                  <a:pt x="2488" y="14666"/>
                  <a:pt x="2518" y="14665"/>
                  <a:pt x="2539" y="14660"/>
                </a:cubicBezTo>
                <a:cubicBezTo>
                  <a:pt x="2577" y="14651"/>
                  <a:pt x="2602" y="14640"/>
                  <a:pt x="2626" y="14626"/>
                </a:cubicBezTo>
                <a:cubicBezTo>
                  <a:pt x="2667" y="14595"/>
                  <a:pt x="2700" y="14551"/>
                  <a:pt x="2721" y="14492"/>
                </a:cubicBezTo>
                <a:cubicBezTo>
                  <a:pt x="2736" y="14449"/>
                  <a:pt x="2751" y="14413"/>
                  <a:pt x="2765" y="14392"/>
                </a:cubicBezTo>
                <a:cubicBezTo>
                  <a:pt x="2806" y="14328"/>
                  <a:pt x="2836" y="14359"/>
                  <a:pt x="2878" y="14484"/>
                </a:cubicBezTo>
                <a:cubicBezTo>
                  <a:pt x="2908" y="14573"/>
                  <a:pt x="2918" y="14600"/>
                  <a:pt x="2930" y="14576"/>
                </a:cubicBezTo>
                <a:lnTo>
                  <a:pt x="2947" y="14492"/>
                </a:lnTo>
                <a:cubicBezTo>
                  <a:pt x="2961" y="14423"/>
                  <a:pt x="2973" y="14295"/>
                  <a:pt x="2973" y="14207"/>
                </a:cubicBezTo>
                <a:cubicBezTo>
                  <a:pt x="2973" y="14118"/>
                  <a:pt x="3003" y="14014"/>
                  <a:pt x="3034" y="13973"/>
                </a:cubicBezTo>
                <a:cubicBezTo>
                  <a:pt x="3040" y="13965"/>
                  <a:pt x="3046" y="13961"/>
                  <a:pt x="3051" y="13956"/>
                </a:cubicBezTo>
                <a:cubicBezTo>
                  <a:pt x="3056" y="13948"/>
                  <a:pt x="3055" y="13943"/>
                  <a:pt x="3060" y="13940"/>
                </a:cubicBezTo>
                <a:cubicBezTo>
                  <a:pt x="3063" y="13938"/>
                  <a:pt x="3067" y="13933"/>
                  <a:pt x="3069" y="13931"/>
                </a:cubicBezTo>
                <a:cubicBezTo>
                  <a:pt x="3071" y="13931"/>
                  <a:pt x="3076" y="13931"/>
                  <a:pt x="3078" y="13931"/>
                </a:cubicBezTo>
                <a:cubicBezTo>
                  <a:pt x="3100" y="13923"/>
                  <a:pt x="3115" y="13946"/>
                  <a:pt x="3156" y="14040"/>
                </a:cubicBezTo>
                <a:cubicBezTo>
                  <a:pt x="3198" y="14138"/>
                  <a:pt x="3216" y="14239"/>
                  <a:pt x="3199" y="14325"/>
                </a:cubicBezTo>
                <a:lnTo>
                  <a:pt x="3173" y="14450"/>
                </a:lnTo>
                <a:cubicBezTo>
                  <a:pt x="3183" y="14450"/>
                  <a:pt x="3202" y="14436"/>
                  <a:pt x="3225" y="14425"/>
                </a:cubicBezTo>
                <a:lnTo>
                  <a:pt x="3295" y="14383"/>
                </a:lnTo>
                <a:cubicBezTo>
                  <a:pt x="3365" y="14344"/>
                  <a:pt x="3577" y="14202"/>
                  <a:pt x="3764" y="14057"/>
                </a:cubicBezTo>
                <a:cubicBezTo>
                  <a:pt x="3944" y="13918"/>
                  <a:pt x="4058" y="13843"/>
                  <a:pt x="4111" y="13831"/>
                </a:cubicBezTo>
                <a:cubicBezTo>
                  <a:pt x="4125" y="13828"/>
                  <a:pt x="4141" y="13826"/>
                  <a:pt x="4146" y="13831"/>
                </a:cubicBezTo>
                <a:cubicBezTo>
                  <a:pt x="4167" y="13852"/>
                  <a:pt x="4157" y="13885"/>
                  <a:pt x="4129" y="13923"/>
                </a:cubicBezTo>
                <a:cubicBezTo>
                  <a:pt x="4119" y="13942"/>
                  <a:pt x="4111" y="13957"/>
                  <a:pt x="4094" y="13981"/>
                </a:cubicBezTo>
                <a:cubicBezTo>
                  <a:pt x="4041" y="14052"/>
                  <a:pt x="4026" y="14109"/>
                  <a:pt x="4051" y="14124"/>
                </a:cubicBezTo>
                <a:cubicBezTo>
                  <a:pt x="4075" y="14138"/>
                  <a:pt x="4031" y="14204"/>
                  <a:pt x="3955" y="14274"/>
                </a:cubicBezTo>
                <a:cubicBezTo>
                  <a:pt x="3920" y="14306"/>
                  <a:pt x="3891" y="14342"/>
                  <a:pt x="3859" y="14392"/>
                </a:cubicBezTo>
                <a:cubicBezTo>
                  <a:pt x="3813" y="14478"/>
                  <a:pt x="3758" y="14612"/>
                  <a:pt x="3703" y="14743"/>
                </a:cubicBezTo>
                <a:cubicBezTo>
                  <a:pt x="3689" y="14779"/>
                  <a:pt x="3675" y="14801"/>
                  <a:pt x="3660" y="14844"/>
                </a:cubicBezTo>
                <a:cubicBezTo>
                  <a:pt x="3544" y="15159"/>
                  <a:pt x="3498" y="15301"/>
                  <a:pt x="3503" y="15363"/>
                </a:cubicBezTo>
                <a:cubicBezTo>
                  <a:pt x="3512" y="15380"/>
                  <a:pt x="3528" y="15401"/>
                  <a:pt x="3547" y="15413"/>
                </a:cubicBezTo>
                <a:cubicBezTo>
                  <a:pt x="3555" y="15414"/>
                  <a:pt x="3563" y="15413"/>
                  <a:pt x="3573" y="15413"/>
                </a:cubicBezTo>
                <a:cubicBezTo>
                  <a:pt x="3628" y="15413"/>
                  <a:pt x="3660" y="15426"/>
                  <a:pt x="3668" y="15447"/>
                </a:cubicBezTo>
                <a:cubicBezTo>
                  <a:pt x="3673" y="15471"/>
                  <a:pt x="3655" y="15511"/>
                  <a:pt x="3599" y="15547"/>
                </a:cubicBezTo>
                <a:cubicBezTo>
                  <a:pt x="3500" y="15609"/>
                  <a:pt x="3468" y="15725"/>
                  <a:pt x="3529" y="15823"/>
                </a:cubicBezTo>
                <a:cubicBezTo>
                  <a:pt x="3533" y="15826"/>
                  <a:pt x="3534" y="15829"/>
                  <a:pt x="3538" y="15832"/>
                </a:cubicBezTo>
                <a:cubicBezTo>
                  <a:pt x="3540" y="15834"/>
                  <a:pt x="3545" y="15838"/>
                  <a:pt x="3547" y="15840"/>
                </a:cubicBezTo>
                <a:cubicBezTo>
                  <a:pt x="3552" y="15844"/>
                  <a:pt x="3558" y="15853"/>
                  <a:pt x="3564" y="15857"/>
                </a:cubicBezTo>
                <a:cubicBezTo>
                  <a:pt x="3650" y="15899"/>
                  <a:pt x="3868" y="15887"/>
                  <a:pt x="4025" y="15823"/>
                </a:cubicBezTo>
                <a:cubicBezTo>
                  <a:pt x="4055" y="15811"/>
                  <a:pt x="4075" y="15801"/>
                  <a:pt x="4094" y="15790"/>
                </a:cubicBezTo>
                <a:cubicBezTo>
                  <a:pt x="4116" y="15775"/>
                  <a:pt x="4133" y="15757"/>
                  <a:pt x="4146" y="15740"/>
                </a:cubicBezTo>
                <a:cubicBezTo>
                  <a:pt x="4165" y="15707"/>
                  <a:pt x="4175" y="15662"/>
                  <a:pt x="4181" y="15572"/>
                </a:cubicBezTo>
                <a:cubicBezTo>
                  <a:pt x="4183" y="15547"/>
                  <a:pt x="4187" y="15528"/>
                  <a:pt x="4190" y="15505"/>
                </a:cubicBezTo>
                <a:cubicBezTo>
                  <a:pt x="4196" y="15457"/>
                  <a:pt x="4197" y="15404"/>
                  <a:pt x="4207" y="15388"/>
                </a:cubicBezTo>
                <a:cubicBezTo>
                  <a:pt x="4214" y="15372"/>
                  <a:pt x="4227" y="15364"/>
                  <a:pt x="4233" y="15363"/>
                </a:cubicBezTo>
                <a:cubicBezTo>
                  <a:pt x="4250" y="15359"/>
                  <a:pt x="4280" y="15408"/>
                  <a:pt x="4311" y="15472"/>
                </a:cubicBezTo>
                <a:cubicBezTo>
                  <a:pt x="4320" y="15491"/>
                  <a:pt x="4328" y="15500"/>
                  <a:pt x="4337" y="15522"/>
                </a:cubicBezTo>
                <a:lnTo>
                  <a:pt x="4398" y="15698"/>
                </a:lnTo>
                <a:lnTo>
                  <a:pt x="4598" y="15497"/>
                </a:lnTo>
                <a:cubicBezTo>
                  <a:pt x="4685" y="15411"/>
                  <a:pt x="4800" y="15264"/>
                  <a:pt x="4945" y="15061"/>
                </a:cubicBezTo>
                <a:cubicBezTo>
                  <a:pt x="4948" y="15058"/>
                  <a:pt x="4952" y="15056"/>
                  <a:pt x="4954" y="15053"/>
                </a:cubicBezTo>
                <a:cubicBezTo>
                  <a:pt x="4965" y="15038"/>
                  <a:pt x="4978" y="15019"/>
                  <a:pt x="4989" y="15003"/>
                </a:cubicBezTo>
                <a:cubicBezTo>
                  <a:pt x="5072" y="14886"/>
                  <a:pt x="5171" y="14742"/>
                  <a:pt x="5276" y="14584"/>
                </a:cubicBezTo>
                <a:cubicBezTo>
                  <a:pt x="5455" y="14305"/>
                  <a:pt x="5616" y="14031"/>
                  <a:pt x="5693" y="13856"/>
                </a:cubicBezTo>
                <a:cubicBezTo>
                  <a:pt x="5698" y="13844"/>
                  <a:pt x="5706" y="13832"/>
                  <a:pt x="5710" y="13822"/>
                </a:cubicBezTo>
                <a:cubicBezTo>
                  <a:pt x="5745" y="13714"/>
                  <a:pt x="5870" y="13462"/>
                  <a:pt x="5988" y="13261"/>
                </a:cubicBezTo>
                <a:cubicBezTo>
                  <a:pt x="6068" y="13122"/>
                  <a:pt x="6143" y="12979"/>
                  <a:pt x="6188" y="12876"/>
                </a:cubicBezTo>
                <a:cubicBezTo>
                  <a:pt x="6193" y="12864"/>
                  <a:pt x="6202" y="12845"/>
                  <a:pt x="6205" y="12834"/>
                </a:cubicBezTo>
                <a:cubicBezTo>
                  <a:pt x="6217" y="12805"/>
                  <a:pt x="6227" y="12776"/>
                  <a:pt x="6231" y="12759"/>
                </a:cubicBezTo>
                <a:cubicBezTo>
                  <a:pt x="6246" y="12687"/>
                  <a:pt x="6293" y="12572"/>
                  <a:pt x="6344" y="12500"/>
                </a:cubicBezTo>
                <a:cubicBezTo>
                  <a:pt x="6360" y="12478"/>
                  <a:pt x="6377" y="12456"/>
                  <a:pt x="6388" y="12433"/>
                </a:cubicBezTo>
                <a:cubicBezTo>
                  <a:pt x="6394" y="12421"/>
                  <a:pt x="6391" y="12403"/>
                  <a:pt x="6396" y="12391"/>
                </a:cubicBezTo>
                <a:cubicBezTo>
                  <a:pt x="6402" y="12376"/>
                  <a:pt x="6409" y="12365"/>
                  <a:pt x="6414" y="12349"/>
                </a:cubicBezTo>
                <a:cubicBezTo>
                  <a:pt x="6426" y="12303"/>
                  <a:pt x="6432" y="12254"/>
                  <a:pt x="6431" y="12198"/>
                </a:cubicBezTo>
                <a:cubicBezTo>
                  <a:pt x="6428" y="12079"/>
                  <a:pt x="6455" y="11991"/>
                  <a:pt x="6492" y="11964"/>
                </a:cubicBezTo>
                <a:cubicBezTo>
                  <a:pt x="6495" y="11961"/>
                  <a:pt x="6498" y="11966"/>
                  <a:pt x="6501" y="11964"/>
                </a:cubicBezTo>
                <a:cubicBezTo>
                  <a:pt x="6504" y="11963"/>
                  <a:pt x="6506" y="11955"/>
                  <a:pt x="6509" y="11955"/>
                </a:cubicBezTo>
                <a:cubicBezTo>
                  <a:pt x="6516" y="11954"/>
                  <a:pt x="6528" y="11962"/>
                  <a:pt x="6535" y="11964"/>
                </a:cubicBezTo>
                <a:cubicBezTo>
                  <a:pt x="6543" y="11967"/>
                  <a:pt x="6545" y="11964"/>
                  <a:pt x="6553" y="11972"/>
                </a:cubicBezTo>
                <a:cubicBezTo>
                  <a:pt x="6554" y="11972"/>
                  <a:pt x="6560" y="11979"/>
                  <a:pt x="6561" y="11980"/>
                </a:cubicBezTo>
                <a:cubicBezTo>
                  <a:pt x="6588" y="12012"/>
                  <a:pt x="6583" y="12162"/>
                  <a:pt x="6553" y="12466"/>
                </a:cubicBezTo>
                <a:cubicBezTo>
                  <a:pt x="6513" y="12857"/>
                  <a:pt x="6523" y="12944"/>
                  <a:pt x="6579" y="13111"/>
                </a:cubicBezTo>
                <a:cubicBezTo>
                  <a:pt x="6654" y="13333"/>
                  <a:pt x="6664" y="13301"/>
                  <a:pt x="6309" y="13806"/>
                </a:cubicBezTo>
                <a:cubicBezTo>
                  <a:pt x="6114" y="14085"/>
                  <a:pt x="6023" y="14261"/>
                  <a:pt x="5910" y="14593"/>
                </a:cubicBezTo>
                <a:cubicBezTo>
                  <a:pt x="5863" y="14734"/>
                  <a:pt x="5783" y="14947"/>
                  <a:pt x="5693" y="15162"/>
                </a:cubicBezTo>
                <a:cubicBezTo>
                  <a:pt x="5685" y="15180"/>
                  <a:pt x="5666" y="15201"/>
                  <a:pt x="5658" y="15220"/>
                </a:cubicBezTo>
                <a:cubicBezTo>
                  <a:pt x="5607" y="15341"/>
                  <a:pt x="5558" y="15469"/>
                  <a:pt x="5510" y="15572"/>
                </a:cubicBezTo>
                <a:cubicBezTo>
                  <a:pt x="5369" y="15876"/>
                  <a:pt x="5260" y="16151"/>
                  <a:pt x="5258" y="16183"/>
                </a:cubicBezTo>
                <a:cubicBezTo>
                  <a:pt x="5257" y="16215"/>
                  <a:pt x="5208" y="16339"/>
                  <a:pt x="5163" y="16460"/>
                </a:cubicBezTo>
                <a:cubicBezTo>
                  <a:pt x="5143" y="16515"/>
                  <a:pt x="5138" y="16559"/>
                  <a:pt x="5128" y="16602"/>
                </a:cubicBezTo>
                <a:cubicBezTo>
                  <a:pt x="5118" y="16677"/>
                  <a:pt x="5114" y="16741"/>
                  <a:pt x="5119" y="16803"/>
                </a:cubicBezTo>
                <a:cubicBezTo>
                  <a:pt x="5120" y="16808"/>
                  <a:pt x="5118" y="16815"/>
                  <a:pt x="5119" y="16820"/>
                </a:cubicBezTo>
                <a:cubicBezTo>
                  <a:pt x="5139" y="16915"/>
                  <a:pt x="5174" y="16971"/>
                  <a:pt x="5223" y="16979"/>
                </a:cubicBezTo>
                <a:cubicBezTo>
                  <a:pt x="5226" y="16979"/>
                  <a:pt x="5229" y="16979"/>
                  <a:pt x="5232" y="16979"/>
                </a:cubicBezTo>
                <a:cubicBezTo>
                  <a:pt x="5239" y="16979"/>
                  <a:pt x="5251" y="16980"/>
                  <a:pt x="5258" y="16979"/>
                </a:cubicBezTo>
                <a:cubicBezTo>
                  <a:pt x="5261" y="16978"/>
                  <a:pt x="5263" y="16971"/>
                  <a:pt x="5267" y="16970"/>
                </a:cubicBezTo>
                <a:cubicBezTo>
                  <a:pt x="5385" y="16938"/>
                  <a:pt x="5577" y="16720"/>
                  <a:pt x="5884" y="16275"/>
                </a:cubicBezTo>
                <a:cubicBezTo>
                  <a:pt x="6118" y="15936"/>
                  <a:pt x="6261" y="15667"/>
                  <a:pt x="6318" y="15497"/>
                </a:cubicBezTo>
                <a:cubicBezTo>
                  <a:pt x="6366" y="15354"/>
                  <a:pt x="6450" y="15150"/>
                  <a:pt x="6501" y="15045"/>
                </a:cubicBezTo>
                <a:cubicBezTo>
                  <a:pt x="6553" y="14939"/>
                  <a:pt x="6607" y="14762"/>
                  <a:pt x="6622" y="14651"/>
                </a:cubicBezTo>
                <a:cubicBezTo>
                  <a:pt x="6636" y="14539"/>
                  <a:pt x="6665" y="14443"/>
                  <a:pt x="6683" y="14433"/>
                </a:cubicBezTo>
                <a:cubicBezTo>
                  <a:pt x="6713" y="14415"/>
                  <a:pt x="6760" y="14463"/>
                  <a:pt x="6796" y="14542"/>
                </a:cubicBezTo>
                <a:cubicBezTo>
                  <a:pt x="6820" y="14567"/>
                  <a:pt x="6827" y="14596"/>
                  <a:pt x="6822" y="14618"/>
                </a:cubicBezTo>
                <a:cubicBezTo>
                  <a:pt x="6835" y="14660"/>
                  <a:pt x="6841" y="14706"/>
                  <a:pt x="6848" y="14752"/>
                </a:cubicBezTo>
                <a:cubicBezTo>
                  <a:pt x="6861" y="14835"/>
                  <a:pt x="6895" y="14926"/>
                  <a:pt x="6918" y="14978"/>
                </a:cubicBezTo>
                <a:cubicBezTo>
                  <a:pt x="6928" y="15000"/>
                  <a:pt x="6935" y="15031"/>
                  <a:pt x="6944" y="15045"/>
                </a:cubicBezTo>
                <a:cubicBezTo>
                  <a:pt x="6968" y="15082"/>
                  <a:pt x="6981" y="15144"/>
                  <a:pt x="6987" y="15237"/>
                </a:cubicBezTo>
                <a:cubicBezTo>
                  <a:pt x="6988" y="15241"/>
                  <a:pt x="6987" y="15242"/>
                  <a:pt x="6987" y="15246"/>
                </a:cubicBezTo>
                <a:cubicBezTo>
                  <a:pt x="7008" y="15378"/>
                  <a:pt x="7013" y="15506"/>
                  <a:pt x="6987" y="15580"/>
                </a:cubicBezTo>
                <a:cubicBezTo>
                  <a:pt x="6986" y="15613"/>
                  <a:pt x="6989" y="15644"/>
                  <a:pt x="6987" y="15681"/>
                </a:cubicBezTo>
                <a:lnTo>
                  <a:pt x="6978" y="15781"/>
                </a:lnTo>
                <a:cubicBezTo>
                  <a:pt x="6979" y="15784"/>
                  <a:pt x="6977" y="15786"/>
                  <a:pt x="6978" y="15790"/>
                </a:cubicBezTo>
                <a:cubicBezTo>
                  <a:pt x="7005" y="15858"/>
                  <a:pt x="7012" y="15903"/>
                  <a:pt x="6970" y="15949"/>
                </a:cubicBezTo>
                <a:lnTo>
                  <a:pt x="6970" y="15966"/>
                </a:lnTo>
                <a:lnTo>
                  <a:pt x="6883" y="16016"/>
                </a:lnTo>
                <a:cubicBezTo>
                  <a:pt x="6835" y="16046"/>
                  <a:pt x="6779" y="16080"/>
                  <a:pt x="6692" y="16125"/>
                </a:cubicBezTo>
                <a:cubicBezTo>
                  <a:pt x="6604" y="16170"/>
                  <a:pt x="6536" y="16210"/>
                  <a:pt x="6501" y="16242"/>
                </a:cubicBezTo>
                <a:cubicBezTo>
                  <a:pt x="6491" y="16252"/>
                  <a:pt x="6481" y="16258"/>
                  <a:pt x="6475" y="16267"/>
                </a:cubicBezTo>
                <a:cubicBezTo>
                  <a:pt x="6468" y="16283"/>
                  <a:pt x="6486" y="16293"/>
                  <a:pt x="6527" y="16284"/>
                </a:cubicBezTo>
                <a:cubicBezTo>
                  <a:pt x="6552" y="16278"/>
                  <a:pt x="6577" y="16300"/>
                  <a:pt x="6587" y="16326"/>
                </a:cubicBezTo>
                <a:cubicBezTo>
                  <a:pt x="6597" y="16352"/>
                  <a:pt x="6542" y="16400"/>
                  <a:pt x="6457" y="16434"/>
                </a:cubicBezTo>
                <a:cubicBezTo>
                  <a:pt x="6354" y="16476"/>
                  <a:pt x="6174" y="16603"/>
                  <a:pt x="6075" y="16702"/>
                </a:cubicBezTo>
                <a:cubicBezTo>
                  <a:pt x="6033" y="16760"/>
                  <a:pt x="5997" y="16830"/>
                  <a:pt x="5945" y="16937"/>
                </a:cubicBezTo>
                <a:cubicBezTo>
                  <a:pt x="5943" y="16942"/>
                  <a:pt x="5938" y="16957"/>
                  <a:pt x="5936" y="16962"/>
                </a:cubicBezTo>
                <a:cubicBezTo>
                  <a:pt x="5901" y="17034"/>
                  <a:pt x="5856" y="17117"/>
                  <a:pt x="5806" y="17213"/>
                </a:cubicBezTo>
                <a:cubicBezTo>
                  <a:pt x="5549" y="17709"/>
                  <a:pt x="5401" y="18220"/>
                  <a:pt x="5354" y="18762"/>
                </a:cubicBezTo>
                <a:cubicBezTo>
                  <a:pt x="5351" y="18878"/>
                  <a:pt x="5353" y="19008"/>
                  <a:pt x="5354" y="19206"/>
                </a:cubicBezTo>
                <a:cubicBezTo>
                  <a:pt x="5354" y="19385"/>
                  <a:pt x="5357" y="19507"/>
                  <a:pt x="5362" y="19624"/>
                </a:cubicBezTo>
                <a:cubicBezTo>
                  <a:pt x="5374" y="19789"/>
                  <a:pt x="5380" y="19925"/>
                  <a:pt x="5389" y="19951"/>
                </a:cubicBezTo>
                <a:cubicBezTo>
                  <a:pt x="5410" y="19970"/>
                  <a:pt x="5417" y="20041"/>
                  <a:pt x="5415" y="20127"/>
                </a:cubicBezTo>
                <a:cubicBezTo>
                  <a:pt x="5418" y="20173"/>
                  <a:pt x="5422" y="20216"/>
                  <a:pt x="5423" y="20269"/>
                </a:cubicBezTo>
                <a:cubicBezTo>
                  <a:pt x="5426" y="20423"/>
                  <a:pt x="5442" y="20524"/>
                  <a:pt x="5484" y="20637"/>
                </a:cubicBezTo>
                <a:cubicBezTo>
                  <a:pt x="5486" y="20641"/>
                  <a:pt x="5491" y="20650"/>
                  <a:pt x="5493" y="20654"/>
                </a:cubicBezTo>
                <a:cubicBezTo>
                  <a:pt x="5507" y="20691"/>
                  <a:pt x="5524" y="20722"/>
                  <a:pt x="5545" y="20763"/>
                </a:cubicBezTo>
                <a:lnTo>
                  <a:pt x="5649" y="20989"/>
                </a:lnTo>
                <a:lnTo>
                  <a:pt x="5693" y="20863"/>
                </a:lnTo>
                <a:cubicBezTo>
                  <a:pt x="5705" y="20805"/>
                  <a:pt x="5727" y="20751"/>
                  <a:pt x="5753" y="20704"/>
                </a:cubicBezTo>
                <a:cubicBezTo>
                  <a:pt x="5830" y="20496"/>
                  <a:pt x="5885" y="20429"/>
                  <a:pt x="5936" y="20478"/>
                </a:cubicBezTo>
                <a:cubicBezTo>
                  <a:pt x="5962" y="20503"/>
                  <a:pt x="5949" y="20587"/>
                  <a:pt x="5892" y="20713"/>
                </a:cubicBezTo>
                <a:cubicBezTo>
                  <a:pt x="5866" y="20773"/>
                  <a:pt x="5845" y="20822"/>
                  <a:pt x="5832" y="20872"/>
                </a:cubicBezTo>
                <a:cubicBezTo>
                  <a:pt x="5815" y="20948"/>
                  <a:pt x="5811" y="21029"/>
                  <a:pt x="5823" y="21073"/>
                </a:cubicBezTo>
                <a:cubicBezTo>
                  <a:pt x="5840" y="21140"/>
                  <a:pt x="5880" y="21171"/>
                  <a:pt x="5927" y="21173"/>
                </a:cubicBezTo>
                <a:cubicBezTo>
                  <a:pt x="5950" y="21172"/>
                  <a:pt x="5970" y="21165"/>
                  <a:pt x="5988" y="21156"/>
                </a:cubicBezTo>
                <a:cubicBezTo>
                  <a:pt x="5990" y="21155"/>
                  <a:pt x="5995" y="21157"/>
                  <a:pt x="5997" y="21156"/>
                </a:cubicBezTo>
                <a:cubicBezTo>
                  <a:pt x="6055" y="21123"/>
                  <a:pt x="6084" y="21046"/>
                  <a:pt x="6075" y="20939"/>
                </a:cubicBezTo>
                <a:cubicBezTo>
                  <a:pt x="6066" y="20836"/>
                  <a:pt x="6074" y="20812"/>
                  <a:pt x="6127" y="20821"/>
                </a:cubicBezTo>
                <a:cubicBezTo>
                  <a:pt x="6165" y="20827"/>
                  <a:pt x="6196" y="20786"/>
                  <a:pt x="6240" y="20671"/>
                </a:cubicBezTo>
                <a:cubicBezTo>
                  <a:pt x="6248" y="20649"/>
                  <a:pt x="6257" y="20621"/>
                  <a:pt x="6266" y="20595"/>
                </a:cubicBezTo>
                <a:cubicBezTo>
                  <a:pt x="6276" y="20566"/>
                  <a:pt x="6289" y="20549"/>
                  <a:pt x="6301" y="20512"/>
                </a:cubicBezTo>
                <a:cubicBezTo>
                  <a:pt x="6357" y="20334"/>
                  <a:pt x="6396" y="20132"/>
                  <a:pt x="6396" y="20068"/>
                </a:cubicBezTo>
                <a:cubicBezTo>
                  <a:pt x="6396" y="20004"/>
                  <a:pt x="6425" y="19902"/>
                  <a:pt x="6457" y="19842"/>
                </a:cubicBezTo>
                <a:cubicBezTo>
                  <a:pt x="6472" y="19814"/>
                  <a:pt x="6487" y="19774"/>
                  <a:pt x="6501" y="19733"/>
                </a:cubicBezTo>
                <a:cubicBezTo>
                  <a:pt x="6513" y="19679"/>
                  <a:pt x="6524" y="19628"/>
                  <a:pt x="6535" y="19574"/>
                </a:cubicBezTo>
                <a:cubicBezTo>
                  <a:pt x="6540" y="19548"/>
                  <a:pt x="6560" y="19514"/>
                  <a:pt x="6579" y="19482"/>
                </a:cubicBezTo>
                <a:cubicBezTo>
                  <a:pt x="6605" y="19433"/>
                  <a:pt x="6643" y="19390"/>
                  <a:pt x="6692" y="19340"/>
                </a:cubicBezTo>
                <a:cubicBezTo>
                  <a:pt x="6701" y="19332"/>
                  <a:pt x="6709" y="19322"/>
                  <a:pt x="6718" y="19314"/>
                </a:cubicBezTo>
                <a:cubicBezTo>
                  <a:pt x="6740" y="19293"/>
                  <a:pt x="6759" y="19288"/>
                  <a:pt x="6779" y="19273"/>
                </a:cubicBezTo>
                <a:cubicBezTo>
                  <a:pt x="6786" y="19268"/>
                  <a:pt x="6789" y="19260"/>
                  <a:pt x="6796" y="19256"/>
                </a:cubicBezTo>
                <a:cubicBezTo>
                  <a:pt x="6924" y="19165"/>
                  <a:pt x="6991" y="19186"/>
                  <a:pt x="6865" y="19331"/>
                </a:cubicBezTo>
                <a:cubicBezTo>
                  <a:pt x="6749" y="19464"/>
                  <a:pt x="6692" y="19658"/>
                  <a:pt x="6692" y="19850"/>
                </a:cubicBezTo>
                <a:cubicBezTo>
                  <a:pt x="6694" y="19874"/>
                  <a:pt x="6689" y="19887"/>
                  <a:pt x="6692" y="19917"/>
                </a:cubicBezTo>
                <a:cubicBezTo>
                  <a:pt x="6698" y="19976"/>
                  <a:pt x="6715" y="20033"/>
                  <a:pt x="6726" y="20085"/>
                </a:cubicBezTo>
                <a:cubicBezTo>
                  <a:pt x="6744" y="20153"/>
                  <a:pt x="6761" y="20215"/>
                  <a:pt x="6796" y="20277"/>
                </a:cubicBezTo>
                <a:cubicBezTo>
                  <a:pt x="6806" y="20295"/>
                  <a:pt x="6813" y="20319"/>
                  <a:pt x="6822" y="20336"/>
                </a:cubicBezTo>
                <a:cubicBezTo>
                  <a:pt x="6824" y="20340"/>
                  <a:pt x="6829" y="20339"/>
                  <a:pt x="6831" y="20344"/>
                </a:cubicBezTo>
                <a:cubicBezTo>
                  <a:pt x="6853" y="20388"/>
                  <a:pt x="6869" y="20423"/>
                  <a:pt x="6874" y="20445"/>
                </a:cubicBezTo>
                <a:cubicBezTo>
                  <a:pt x="6876" y="20451"/>
                  <a:pt x="6881" y="20455"/>
                  <a:pt x="6883" y="20461"/>
                </a:cubicBezTo>
                <a:cubicBezTo>
                  <a:pt x="6896" y="20500"/>
                  <a:pt x="6908" y="20547"/>
                  <a:pt x="6926" y="20587"/>
                </a:cubicBezTo>
                <a:cubicBezTo>
                  <a:pt x="7021" y="20763"/>
                  <a:pt x="7230" y="21062"/>
                  <a:pt x="7361" y="21207"/>
                </a:cubicBezTo>
                <a:cubicBezTo>
                  <a:pt x="7413" y="21260"/>
                  <a:pt x="7463" y="21305"/>
                  <a:pt x="7517" y="21349"/>
                </a:cubicBezTo>
                <a:cubicBezTo>
                  <a:pt x="7600" y="21412"/>
                  <a:pt x="7697" y="21476"/>
                  <a:pt x="7769" y="21508"/>
                </a:cubicBezTo>
                <a:cubicBezTo>
                  <a:pt x="7879" y="21557"/>
                  <a:pt x="8011" y="21598"/>
                  <a:pt x="8073" y="21600"/>
                </a:cubicBezTo>
                <a:cubicBezTo>
                  <a:pt x="8084" y="21600"/>
                  <a:pt x="8098" y="21593"/>
                  <a:pt x="8108" y="21592"/>
                </a:cubicBezTo>
                <a:cubicBezTo>
                  <a:pt x="8237" y="21577"/>
                  <a:pt x="8324" y="21438"/>
                  <a:pt x="8290" y="21299"/>
                </a:cubicBezTo>
                <a:cubicBezTo>
                  <a:pt x="8244" y="21113"/>
                  <a:pt x="8248" y="21079"/>
                  <a:pt x="8299" y="21089"/>
                </a:cubicBezTo>
                <a:cubicBezTo>
                  <a:pt x="8310" y="21091"/>
                  <a:pt x="8326" y="21086"/>
                  <a:pt x="8334" y="21081"/>
                </a:cubicBezTo>
                <a:cubicBezTo>
                  <a:pt x="8343" y="21031"/>
                  <a:pt x="8320" y="20918"/>
                  <a:pt x="8290" y="20763"/>
                </a:cubicBezTo>
                <a:cubicBezTo>
                  <a:pt x="8215" y="20424"/>
                  <a:pt x="8088" y="19903"/>
                  <a:pt x="8030" y="19758"/>
                </a:cubicBezTo>
                <a:cubicBezTo>
                  <a:pt x="8006" y="19700"/>
                  <a:pt x="7977" y="19571"/>
                  <a:pt x="7969" y="19465"/>
                </a:cubicBezTo>
                <a:cubicBezTo>
                  <a:pt x="7962" y="19360"/>
                  <a:pt x="7935" y="19060"/>
                  <a:pt x="7899" y="18795"/>
                </a:cubicBezTo>
                <a:cubicBezTo>
                  <a:pt x="7869" y="18566"/>
                  <a:pt x="7858" y="18496"/>
                  <a:pt x="7847" y="18402"/>
                </a:cubicBezTo>
                <a:cubicBezTo>
                  <a:pt x="7842" y="18376"/>
                  <a:pt x="7834" y="18329"/>
                  <a:pt x="7830" y="18318"/>
                </a:cubicBezTo>
                <a:cubicBezTo>
                  <a:pt x="7814" y="18267"/>
                  <a:pt x="7817" y="18247"/>
                  <a:pt x="7830" y="18226"/>
                </a:cubicBezTo>
                <a:cubicBezTo>
                  <a:pt x="7829" y="18162"/>
                  <a:pt x="7835" y="18161"/>
                  <a:pt x="7865" y="18167"/>
                </a:cubicBezTo>
                <a:cubicBezTo>
                  <a:pt x="7911" y="18177"/>
                  <a:pt x="7925" y="18113"/>
                  <a:pt x="7908" y="17782"/>
                </a:cubicBezTo>
                <a:cubicBezTo>
                  <a:pt x="7896" y="17559"/>
                  <a:pt x="7861" y="17387"/>
                  <a:pt x="7804" y="17230"/>
                </a:cubicBezTo>
                <a:cubicBezTo>
                  <a:pt x="7767" y="17143"/>
                  <a:pt x="7724" y="17049"/>
                  <a:pt x="7673" y="16962"/>
                </a:cubicBezTo>
                <a:cubicBezTo>
                  <a:pt x="7632" y="16899"/>
                  <a:pt x="7580" y="16832"/>
                  <a:pt x="7526" y="16769"/>
                </a:cubicBezTo>
                <a:cubicBezTo>
                  <a:pt x="7381" y="16598"/>
                  <a:pt x="7375" y="16462"/>
                  <a:pt x="7517" y="16585"/>
                </a:cubicBezTo>
                <a:cubicBezTo>
                  <a:pt x="7686" y="16733"/>
                  <a:pt x="7563" y="16488"/>
                  <a:pt x="7369" y="16292"/>
                </a:cubicBezTo>
                <a:cubicBezTo>
                  <a:pt x="7198" y="16119"/>
                  <a:pt x="7252" y="16069"/>
                  <a:pt x="7500" y="16175"/>
                </a:cubicBezTo>
                <a:cubicBezTo>
                  <a:pt x="7617" y="16225"/>
                  <a:pt x="7656" y="16234"/>
                  <a:pt x="7647" y="16217"/>
                </a:cubicBezTo>
                <a:cubicBezTo>
                  <a:pt x="7635" y="16206"/>
                  <a:pt x="7616" y="16190"/>
                  <a:pt x="7595" y="16175"/>
                </a:cubicBezTo>
                <a:cubicBezTo>
                  <a:pt x="7584" y="16167"/>
                  <a:pt x="7584" y="16167"/>
                  <a:pt x="7569" y="16158"/>
                </a:cubicBezTo>
                <a:cubicBezTo>
                  <a:pt x="7525" y="16133"/>
                  <a:pt x="7458" y="16100"/>
                  <a:pt x="7387" y="16066"/>
                </a:cubicBezTo>
                <a:cubicBezTo>
                  <a:pt x="7152" y="15952"/>
                  <a:pt x="7159" y="15949"/>
                  <a:pt x="7222" y="15857"/>
                </a:cubicBezTo>
                <a:cubicBezTo>
                  <a:pt x="7242" y="15828"/>
                  <a:pt x="7249" y="15800"/>
                  <a:pt x="7256" y="15765"/>
                </a:cubicBezTo>
                <a:cubicBezTo>
                  <a:pt x="7257" y="15756"/>
                  <a:pt x="7255" y="15749"/>
                  <a:pt x="7256" y="15740"/>
                </a:cubicBezTo>
                <a:cubicBezTo>
                  <a:pt x="7257" y="15732"/>
                  <a:pt x="7256" y="15722"/>
                  <a:pt x="7256" y="15714"/>
                </a:cubicBezTo>
                <a:cubicBezTo>
                  <a:pt x="7258" y="15687"/>
                  <a:pt x="7259" y="15655"/>
                  <a:pt x="7256" y="15622"/>
                </a:cubicBezTo>
                <a:cubicBezTo>
                  <a:pt x="7255" y="15613"/>
                  <a:pt x="7257" y="15599"/>
                  <a:pt x="7256" y="15589"/>
                </a:cubicBezTo>
                <a:cubicBezTo>
                  <a:pt x="7250" y="15554"/>
                  <a:pt x="7248" y="15523"/>
                  <a:pt x="7248" y="15488"/>
                </a:cubicBezTo>
                <a:cubicBezTo>
                  <a:pt x="7244" y="15420"/>
                  <a:pt x="7250" y="15355"/>
                  <a:pt x="7265" y="15329"/>
                </a:cubicBezTo>
                <a:cubicBezTo>
                  <a:pt x="7269" y="15310"/>
                  <a:pt x="7276" y="15296"/>
                  <a:pt x="7282" y="15279"/>
                </a:cubicBezTo>
                <a:cubicBezTo>
                  <a:pt x="7287" y="15265"/>
                  <a:pt x="7287" y="15250"/>
                  <a:pt x="7291" y="15237"/>
                </a:cubicBezTo>
                <a:cubicBezTo>
                  <a:pt x="7297" y="15193"/>
                  <a:pt x="7298" y="15140"/>
                  <a:pt x="7300" y="15078"/>
                </a:cubicBezTo>
                <a:cubicBezTo>
                  <a:pt x="7297" y="15064"/>
                  <a:pt x="7296" y="15050"/>
                  <a:pt x="7291" y="15036"/>
                </a:cubicBezTo>
                <a:cubicBezTo>
                  <a:pt x="7262" y="14959"/>
                  <a:pt x="7285" y="14819"/>
                  <a:pt x="7326" y="14727"/>
                </a:cubicBezTo>
                <a:cubicBezTo>
                  <a:pt x="7333" y="14705"/>
                  <a:pt x="7341" y="14689"/>
                  <a:pt x="7352" y="14685"/>
                </a:cubicBezTo>
                <a:cubicBezTo>
                  <a:pt x="7357" y="14678"/>
                  <a:pt x="7356" y="14666"/>
                  <a:pt x="7361" y="14660"/>
                </a:cubicBezTo>
                <a:cubicBezTo>
                  <a:pt x="7375" y="14647"/>
                  <a:pt x="7447" y="14743"/>
                  <a:pt x="7517" y="14877"/>
                </a:cubicBezTo>
                <a:cubicBezTo>
                  <a:pt x="7730" y="15284"/>
                  <a:pt x="7914" y="15537"/>
                  <a:pt x="7978" y="15513"/>
                </a:cubicBezTo>
                <a:cubicBezTo>
                  <a:pt x="8018" y="15499"/>
                  <a:pt x="8061" y="15548"/>
                  <a:pt x="8117" y="15673"/>
                </a:cubicBezTo>
                <a:cubicBezTo>
                  <a:pt x="8173" y="15799"/>
                  <a:pt x="8309" y="15948"/>
                  <a:pt x="8507" y="16100"/>
                </a:cubicBezTo>
                <a:cubicBezTo>
                  <a:pt x="8641" y="16198"/>
                  <a:pt x="8791" y="16288"/>
                  <a:pt x="8925" y="16367"/>
                </a:cubicBezTo>
                <a:cubicBezTo>
                  <a:pt x="9108" y="16467"/>
                  <a:pt x="9276" y="16541"/>
                  <a:pt x="9246" y="16493"/>
                </a:cubicBezTo>
                <a:cubicBezTo>
                  <a:pt x="9231" y="16470"/>
                  <a:pt x="9237" y="16423"/>
                  <a:pt x="9263" y="16393"/>
                </a:cubicBezTo>
                <a:cubicBezTo>
                  <a:pt x="9273" y="16382"/>
                  <a:pt x="9282" y="16363"/>
                  <a:pt x="9281" y="16342"/>
                </a:cubicBezTo>
                <a:cubicBezTo>
                  <a:pt x="9280" y="16324"/>
                  <a:pt x="9272" y="16296"/>
                  <a:pt x="9263" y="16267"/>
                </a:cubicBezTo>
                <a:cubicBezTo>
                  <a:pt x="9258" y="16254"/>
                  <a:pt x="9252" y="16241"/>
                  <a:pt x="9246" y="16225"/>
                </a:cubicBezTo>
                <a:cubicBezTo>
                  <a:pt x="9234" y="16194"/>
                  <a:pt x="9223" y="16159"/>
                  <a:pt x="9203" y="16116"/>
                </a:cubicBezTo>
                <a:cubicBezTo>
                  <a:pt x="9202" y="16112"/>
                  <a:pt x="9195" y="16111"/>
                  <a:pt x="9194" y="16108"/>
                </a:cubicBezTo>
                <a:cubicBezTo>
                  <a:pt x="9192" y="16104"/>
                  <a:pt x="9187" y="16104"/>
                  <a:pt x="9185" y="16100"/>
                </a:cubicBezTo>
                <a:cubicBezTo>
                  <a:pt x="9158" y="16041"/>
                  <a:pt x="9133" y="15967"/>
                  <a:pt x="9090" y="15882"/>
                </a:cubicBezTo>
                <a:cubicBezTo>
                  <a:pt x="8848" y="15404"/>
                  <a:pt x="8649" y="15089"/>
                  <a:pt x="8412" y="14819"/>
                </a:cubicBezTo>
                <a:cubicBezTo>
                  <a:pt x="8366" y="14768"/>
                  <a:pt x="8314" y="14718"/>
                  <a:pt x="8264" y="14668"/>
                </a:cubicBezTo>
                <a:cubicBezTo>
                  <a:pt x="8247" y="14652"/>
                  <a:pt x="8229" y="14634"/>
                  <a:pt x="8212" y="14618"/>
                </a:cubicBezTo>
                <a:cubicBezTo>
                  <a:pt x="8165" y="14572"/>
                  <a:pt x="8115" y="14528"/>
                  <a:pt x="8064" y="14484"/>
                </a:cubicBezTo>
                <a:cubicBezTo>
                  <a:pt x="7962" y="14397"/>
                  <a:pt x="7851" y="14314"/>
                  <a:pt x="7726" y="14224"/>
                </a:cubicBezTo>
                <a:cubicBezTo>
                  <a:pt x="7341" y="13945"/>
                  <a:pt x="7179" y="13779"/>
                  <a:pt x="7222" y="13713"/>
                </a:cubicBezTo>
                <a:cubicBezTo>
                  <a:pt x="7226" y="13706"/>
                  <a:pt x="7227" y="13689"/>
                  <a:pt x="7230" y="13680"/>
                </a:cubicBezTo>
                <a:cubicBezTo>
                  <a:pt x="7240" y="13663"/>
                  <a:pt x="7249" y="13643"/>
                  <a:pt x="7256" y="13621"/>
                </a:cubicBezTo>
                <a:cubicBezTo>
                  <a:pt x="7286" y="13506"/>
                  <a:pt x="7303" y="13346"/>
                  <a:pt x="7274" y="13312"/>
                </a:cubicBezTo>
                <a:cubicBezTo>
                  <a:pt x="7252" y="13286"/>
                  <a:pt x="7229" y="13138"/>
                  <a:pt x="7230" y="12985"/>
                </a:cubicBezTo>
                <a:cubicBezTo>
                  <a:pt x="7230" y="12980"/>
                  <a:pt x="7230" y="12973"/>
                  <a:pt x="7230" y="12968"/>
                </a:cubicBezTo>
                <a:cubicBezTo>
                  <a:pt x="7231" y="12911"/>
                  <a:pt x="7240" y="12855"/>
                  <a:pt x="7248" y="12801"/>
                </a:cubicBezTo>
                <a:cubicBezTo>
                  <a:pt x="7252" y="12779"/>
                  <a:pt x="7252" y="12763"/>
                  <a:pt x="7256" y="12742"/>
                </a:cubicBezTo>
                <a:cubicBezTo>
                  <a:pt x="7263" y="12711"/>
                  <a:pt x="7273" y="12673"/>
                  <a:pt x="7282" y="12642"/>
                </a:cubicBezTo>
                <a:cubicBezTo>
                  <a:pt x="7386" y="12302"/>
                  <a:pt x="7655" y="12017"/>
                  <a:pt x="8151" y="11696"/>
                </a:cubicBezTo>
                <a:cubicBezTo>
                  <a:pt x="8285" y="11610"/>
                  <a:pt x="8459" y="11529"/>
                  <a:pt x="8655" y="11461"/>
                </a:cubicBezTo>
                <a:cubicBezTo>
                  <a:pt x="8670" y="11456"/>
                  <a:pt x="8684" y="11450"/>
                  <a:pt x="8699" y="11445"/>
                </a:cubicBezTo>
                <a:cubicBezTo>
                  <a:pt x="8744" y="11430"/>
                  <a:pt x="8791" y="11417"/>
                  <a:pt x="8838" y="11403"/>
                </a:cubicBezTo>
                <a:cubicBezTo>
                  <a:pt x="8864" y="11396"/>
                  <a:pt x="8889" y="11385"/>
                  <a:pt x="8916" y="11378"/>
                </a:cubicBezTo>
                <a:cubicBezTo>
                  <a:pt x="9186" y="11303"/>
                  <a:pt x="9488" y="11255"/>
                  <a:pt x="9793" y="11219"/>
                </a:cubicBezTo>
                <a:cubicBezTo>
                  <a:pt x="10114" y="11170"/>
                  <a:pt x="10296" y="11155"/>
                  <a:pt x="10367" y="11177"/>
                </a:cubicBezTo>
                <a:cubicBezTo>
                  <a:pt x="10705" y="11169"/>
                  <a:pt x="11027" y="11178"/>
                  <a:pt x="11296" y="11235"/>
                </a:cubicBezTo>
                <a:cubicBezTo>
                  <a:pt x="11674" y="11315"/>
                  <a:pt x="12344" y="11598"/>
                  <a:pt x="12791" y="11855"/>
                </a:cubicBezTo>
                <a:cubicBezTo>
                  <a:pt x="13052" y="12004"/>
                  <a:pt x="13124" y="12056"/>
                  <a:pt x="13190" y="12173"/>
                </a:cubicBezTo>
                <a:cubicBezTo>
                  <a:pt x="13195" y="12182"/>
                  <a:pt x="13203" y="12198"/>
                  <a:pt x="13208" y="12207"/>
                </a:cubicBezTo>
                <a:cubicBezTo>
                  <a:pt x="13217" y="12225"/>
                  <a:pt x="13224" y="12236"/>
                  <a:pt x="13234" y="12257"/>
                </a:cubicBezTo>
                <a:cubicBezTo>
                  <a:pt x="13299" y="12398"/>
                  <a:pt x="13338" y="12564"/>
                  <a:pt x="13355" y="12801"/>
                </a:cubicBezTo>
                <a:cubicBezTo>
                  <a:pt x="13369" y="12989"/>
                  <a:pt x="13394" y="13143"/>
                  <a:pt x="13407" y="13144"/>
                </a:cubicBezTo>
                <a:cubicBezTo>
                  <a:pt x="13422" y="13142"/>
                  <a:pt x="13478" y="13117"/>
                  <a:pt x="13538" y="13086"/>
                </a:cubicBezTo>
                <a:cubicBezTo>
                  <a:pt x="13663" y="13023"/>
                  <a:pt x="13650" y="13002"/>
                  <a:pt x="13738" y="13362"/>
                </a:cubicBezTo>
                <a:lnTo>
                  <a:pt x="13798" y="13605"/>
                </a:lnTo>
                <a:lnTo>
                  <a:pt x="13486" y="14040"/>
                </a:lnTo>
                <a:cubicBezTo>
                  <a:pt x="13376" y="14196"/>
                  <a:pt x="13295" y="14332"/>
                  <a:pt x="13216" y="14475"/>
                </a:cubicBezTo>
                <a:cubicBezTo>
                  <a:pt x="13213" y="14480"/>
                  <a:pt x="13211" y="14486"/>
                  <a:pt x="13208" y="14492"/>
                </a:cubicBezTo>
                <a:cubicBezTo>
                  <a:pt x="13127" y="14639"/>
                  <a:pt x="13059" y="14790"/>
                  <a:pt x="12982" y="14978"/>
                </a:cubicBezTo>
                <a:cubicBezTo>
                  <a:pt x="12837" y="15332"/>
                  <a:pt x="12764" y="15555"/>
                  <a:pt x="12773" y="15656"/>
                </a:cubicBezTo>
                <a:cubicBezTo>
                  <a:pt x="12773" y="15657"/>
                  <a:pt x="12773" y="15663"/>
                  <a:pt x="12773" y="15664"/>
                </a:cubicBezTo>
                <a:cubicBezTo>
                  <a:pt x="12774" y="15674"/>
                  <a:pt x="12780" y="15682"/>
                  <a:pt x="12782" y="15689"/>
                </a:cubicBezTo>
                <a:cubicBezTo>
                  <a:pt x="12804" y="15734"/>
                  <a:pt x="12862" y="15715"/>
                  <a:pt x="12956" y="15647"/>
                </a:cubicBezTo>
                <a:cubicBezTo>
                  <a:pt x="13020" y="15599"/>
                  <a:pt x="13100" y="15531"/>
                  <a:pt x="13199" y="15430"/>
                </a:cubicBezTo>
                <a:cubicBezTo>
                  <a:pt x="13408" y="15216"/>
                  <a:pt x="13512" y="15078"/>
                  <a:pt x="13599" y="14877"/>
                </a:cubicBezTo>
                <a:cubicBezTo>
                  <a:pt x="13664" y="14728"/>
                  <a:pt x="13726" y="14611"/>
                  <a:pt x="13746" y="14618"/>
                </a:cubicBezTo>
                <a:cubicBezTo>
                  <a:pt x="13765" y="14624"/>
                  <a:pt x="13779" y="14711"/>
                  <a:pt x="13781" y="14819"/>
                </a:cubicBezTo>
                <a:cubicBezTo>
                  <a:pt x="13782" y="14825"/>
                  <a:pt x="13780" y="14829"/>
                  <a:pt x="13781" y="14835"/>
                </a:cubicBezTo>
                <a:cubicBezTo>
                  <a:pt x="13782" y="14950"/>
                  <a:pt x="13799" y="15071"/>
                  <a:pt x="13816" y="15095"/>
                </a:cubicBezTo>
                <a:cubicBezTo>
                  <a:pt x="13825" y="15109"/>
                  <a:pt x="13828" y="15135"/>
                  <a:pt x="13824" y="15162"/>
                </a:cubicBezTo>
                <a:cubicBezTo>
                  <a:pt x="13826" y="15177"/>
                  <a:pt x="13824" y="15187"/>
                  <a:pt x="13816" y="15195"/>
                </a:cubicBezTo>
                <a:cubicBezTo>
                  <a:pt x="13812" y="15209"/>
                  <a:pt x="13804" y="15224"/>
                  <a:pt x="13798" y="15237"/>
                </a:cubicBezTo>
                <a:cubicBezTo>
                  <a:pt x="13771" y="15296"/>
                  <a:pt x="13762" y="15373"/>
                  <a:pt x="13781" y="15438"/>
                </a:cubicBezTo>
                <a:cubicBezTo>
                  <a:pt x="13782" y="15442"/>
                  <a:pt x="13789" y="15443"/>
                  <a:pt x="13790" y="15447"/>
                </a:cubicBezTo>
                <a:cubicBezTo>
                  <a:pt x="13795" y="15460"/>
                  <a:pt x="13800" y="15478"/>
                  <a:pt x="13807" y="15488"/>
                </a:cubicBezTo>
                <a:cubicBezTo>
                  <a:pt x="13827" y="15518"/>
                  <a:pt x="13824" y="15553"/>
                  <a:pt x="13807" y="15580"/>
                </a:cubicBezTo>
                <a:cubicBezTo>
                  <a:pt x="13800" y="15601"/>
                  <a:pt x="13785" y="15661"/>
                  <a:pt x="13781" y="15714"/>
                </a:cubicBezTo>
                <a:cubicBezTo>
                  <a:pt x="13779" y="15737"/>
                  <a:pt x="13777" y="15760"/>
                  <a:pt x="13772" y="15773"/>
                </a:cubicBezTo>
                <a:cubicBezTo>
                  <a:pt x="13769" y="15800"/>
                  <a:pt x="13747" y="15808"/>
                  <a:pt x="13694" y="15807"/>
                </a:cubicBezTo>
                <a:cubicBezTo>
                  <a:pt x="13668" y="15808"/>
                  <a:pt x="13645" y="15810"/>
                  <a:pt x="13599" y="15807"/>
                </a:cubicBezTo>
                <a:cubicBezTo>
                  <a:pt x="13550" y="15803"/>
                  <a:pt x="13487" y="15803"/>
                  <a:pt x="13442" y="15807"/>
                </a:cubicBezTo>
                <a:cubicBezTo>
                  <a:pt x="13438" y="15807"/>
                  <a:pt x="13437" y="15807"/>
                  <a:pt x="13434" y="15807"/>
                </a:cubicBezTo>
                <a:cubicBezTo>
                  <a:pt x="13392" y="15812"/>
                  <a:pt x="13366" y="15823"/>
                  <a:pt x="13347" y="15832"/>
                </a:cubicBezTo>
                <a:cubicBezTo>
                  <a:pt x="13345" y="15833"/>
                  <a:pt x="13339" y="15832"/>
                  <a:pt x="13338" y="15832"/>
                </a:cubicBezTo>
                <a:cubicBezTo>
                  <a:pt x="13276" y="15866"/>
                  <a:pt x="13276" y="15871"/>
                  <a:pt x="13373" y="15907"/>
                </a:cubicBezTo>
                <a:cubicBezTo>
                  <a:pt x="13378" y="15908"/>
                  <a:pt x="13386" y="15913"/>
                  <a:pt x="13390" y="15915"/>
                </a:cubicBezTo>
                <a:cubicBezTo>
                  <a:pt x="13432" y="15919"/>
                  <a:pt x="13454" y="15934"/>
                  <a:pt x="13460" y="15957"/>
                </a:cubicBezTo>
                <a:cubicBezTo>
                  <a:pt x="13472" y="15967"/>
                  <a:pt x="13486" y="15975"/>
                  <a:pt x="13486" y="15982"/>
                </a:cubicBezTo>
                <a:cubicBezTo>
                  <a:pt x="13486" y="15998"/>
                  <a:pt x="13431" y="16060"/>
                  <a:pt x="13364" y="16125"/>
                </a:cubicBezTo>
                <a:cubicBezTo>
                  <a:pt x="13353" y="16137"/>
                  <a:pt x="13350" y="16146"/>
                  <a:pt x="13338" y="16158"/>
                </a:cubicBezTo>
                <a:cubicBezTo>
                  <a:pt x="13256" y="16241"/>
                  <a:pt x="13169" y="16334"/>
                  <a:pt x="13138" y="16384"/>
                </a:cubicBezTo>
                <a:cubicBezTo>
                  <a:pt x="13094" y="16466"/>
                  <a:pt x="13109" y="16465"/>
                  <a:pt x="13251" y="16451"/>
                </a:cubicBezTo>
                <a:cubicBezTo>
                  <a:pt x="13464" y="16432"/>
                  <a:pt x="13479" y="16507"/>
                  <a:pt x="13286" y="16602"/>
                </a:cubicBezTo>
                <a:cubicBezTo>
                  <a:pt x="13114" y="16687"/>
                  <a:pt x="13011" y="16848"/>
                  <a:pt x="13086" y="16920"/>
                </a:cubicBezTo>
                <a:cubicBezTo>
                  <a:pt x="13115" y="16948"/>
                  <a:pt x="13101" y="16991"/>
                  <a:pt x="13034" y="17046"/>
                </a:cubicBezTo>
                <a:cubicBezTo>
                  <a:pt x="12952" y="17114"/>
                  <a:pt x="12826" y="17439"/>
                  <a:pt x="12730" y="17766"/>
                </a:cubicBezTo>
                <a:cubicBezTo>
                  <a:pt x="12639" y="18099"/>
                  <a:pt x="12573" y="18430"/>
                  <a:pt x="12608" y="18502"/>
                </a:cubicBezTo>
                <a:cubicBezTo>
                  <a:pt x="12610" y="18505"/>
                  <a:pt x="12614" y="18509"/>
                  <a:pt x="12617" y="18511"/>
                </a:cubicBezTo>
                <a:cubicBezTo>
                  <a:pt x="12626" y="18516"/>
                  <a:pt x="12625" y="18518"/>
                  <a:pt x="12626" y="18527"/>
                </a:cubicBezTo>
                <a:cubicBezTo>
                  <a:pt x="12634" y="18546"/>
                  <a:pt x="12623" y="18562"/>
                  <a:pt x="12599" y="18578"/>
                </a:cubicBezTo>
                <a:cubicBezTo>
                  <a:pt x="12595" y="18584"/>
                  <a:pt x="12596" y="18588"/>
                  <a:pt x="12591" y="18594"/>
                </a:cubicBezTo>
                <a:cubicBezTo>
                  <a:pt x="12513" y="18677"/>
                  <a:pt x="12464" y="19043"/>
                  <a:pt x="12452" y="19390"/>
                </a:cubicBezTo>
                <a:cubicBezTo>
                  <a:pt x="12452" y="19410"/>
                  <a:pt x="12452" y="19427"/>
                  <a:pt x="12452" y="19448"/>
                </a:cubicBezTo>
                <a:cubicBezTo>
                  <a:pt x="12451" y="19485"/>
                  <a:pt x="12452" y="19521"/>
                  <a:pt x="12452" y="19557"/>
                </a:cubicBezTo>
                <a:cubicBezTo>
                  <a:pt x="12452" y="19614"/>
                  <a:pt x="12450" y="19667"/>
                  <a:pt x="12452" y="19716"/>
                </a:cubicBezTo>
                <a:cubicBezTo>
                  <a:pt x="12462" y="19930"/>
                  <a:pt x="12493" y="20091"/>
                  <a:pt x="12547" y="20076"/>
                </a:cubicBezTo>
                <a:cubicBezTo>
                  <a:pt x="12567" y="20067"/>
                  <a:pt x="12586" y="20061"/>
                  <a:pt x="12599" y="20068"/>
                </a:cubicBezTo>
                <a:cubicBezTo>
                  <a:pt x="12603" y="20069"/>
                  <a:pt x="12605" y="20074"/>
                  <a:pt x="12608" y="20076"/>
                </a:cubicBezTo>
                <a:cubicBezTo>
                  <a:pt x="12611" y="20079"/>
                  <a:pt x="12615" y="20081"/>
                  <a:pt x="12617" y="20085"/>
                </a:cubicBezTo>
                <a:cubicBezTo>
                  <a:pt x="12634" y="20107"/>
                  <a:pt x="12630" y="20146"/>
                  <a:pt x="12591" y="20177"/>
                </a:cubicBezTo>
                <a:cubicBezTo>
                  <a:pt x="12544" y="20227"/>
                  <a:pt x="12531" y="20283"/>
                  <a:pt x="12547" y="20378"/>
                </a:cubicBezTo>
                <a:cubicBezTo>
                  <a:pt x="12557" y="20420"/>
                  <a:pt x="12567" y="20462"/>
                  <a:pt x="12591" y="20520"/>
                </a:cubicBezTo>
                <a:cubicBezTo>
                  <a:pt x="12626" y="20603"/>
                  <a:pt x="12665" y="20645"/>
                  <a:pt x="12704" y="20662"/>
                </a:cubicBezTo>
                <a:cubicBezTo>
                  <a:pt x="12719" y="20667"/>
                  <a:pt x="12737" y="20671"/>
                  <a:pt x="12756" y="20671"/>
                </a:cubicBezTo>
                <a:cubicBezTo>
                  <a:pt x="12867" y="20667"/>
                  <a:pt x="12993" y="20580"/>
                  <a:pt x="13103" y="20461"/>
                </a:cubicBezTo>
                <a:cubicBezTo>
                  <a:pt x="13129" y="20428"/>
                  <a:pt x="13160" y="20395"/>
                  <a:pt x="13190" y="20353"/>
                </a:cubicBezTo>
                <a:cubicBezTo>
                  <a:pt x="13213" y="20321"/>
                  <a:pt x="13226" y="20294"/>
                  <a:pt x="13242" y="20269"/>
                </a:cubicBezTo>
                <a:cubicBezTo>
                  <a:pt x="13295" y="20174"/>
                  <a:pt x="13327" y="20076"/>
                  <a:pt x="13312" y="20001"/>
                </a:cubicBezTo>
                <a:cubicBezTo>
                  <a:pt x="13296" y="19915"/>
                  <a:pt x="13305" y="19865"/>
                  <a:pt x="13329" y="19850"/>
                </a:cubicBezTo>
                <a:cubicBezTo>
                  <a:pt x="13344" y="19838"/>
                  <a:pt x="13361" y="19844"/>
                  <a:pt x="13390" y="19867"/>
                </a:cubicBezTo>
                <a:cubicBezTo>
                  <a:pt x="13396" y="19871"/>
                  <a:pt x="13401" y="19875"/>
                  <a:pt x="13407" y="19875"/>
                </a:cubicBezTo>
                <a:cubicBezTo>
                  <a:pt x="13412" y="19875"/>
                  <a:pt x="13419" y="19870"/>
                  <a:pt x="13425" y="19867"/>
                </a:cubicBezTo>
                <a:cubicBezTo>
                  <a:pt x="13461" y="19841"/>
                  <a:pt x="13514" y="19741"/>
                  <a:pt x="13607" y="19507"/>
                </a:cubicBezTo>
                <a:cubicBezTo>
                  <a:pt x="13763" y="19119"/>
                  <a:pt x="13799" y="18931"/>
                  <a:pt x="13738" y="18728"/>
                </a:cubicBezTo>
                <a:cubicBezTo>
                  <a:pt x="13730" y="18699"/>
                  <a:pt x="13715" y="18666"/>
                  <a:pt x="13703" y="18636"/>
                </a:cubicBezTo>
                <a:cubicBezTo>
                  <a:pt x="13651" y="18510"/>
                  <a:pt x="13653" y="18431"/>
                  <a:pt x="13694" y="18427"/>
                </a:cubicBezTo>
                <a:cubicBezTo>
                  <a:pt x="13706" y="18417"/>
                  <a:pt x="13728" y="18423"/>
                  <a:pt x="13755" y="18452"/>
                </a:cubicBezTo>
                <a:cubicBezTo>
                  <a:pt x="13768" y="18464"/>
                  <a:pt x="13782" y="18483"/>
                  <a:pt x="13798" y="18502"/>
                </a:cubicBezTo>
                <a:cubicBezTo>
                  <a:pt x="13840" y="18554"/>
                  <a:pt x="13860" y="18574"/>
                  <a:pt x="13877" y="18569"/>
                </a:cubicBezTo>
                <a:cubicBezTo>
                  <a:pt x="13882" y="18563"/>
                  <a:pt x="13888" y="18555"/>
                  <a:pt x="13894" y="18544"/>
                </a:cubicBezTo>
                <a:cubicBezTo>
                  <a:pt x="13900" y="18534"/>
                  <a:pt x="13904" y="18526"/>
                  <a:pt x="13911" y="18519"/>
                </a:cubicBezTo>
                <a:cubicBezTo>
                  <a:pt x="13927" y="18500"/>
                  <a:pt x="13951" y="18490"/>
                  <a:pt x="13972" y="18494"/>
                </a:cubicBezTo>
                <a:cubicBezTo>
                  <a:pt x="14005" y="18501"/>
                  <a:pt x="14053" y="18383"/>
                  <a:pt x="14111" y="18159"/>
                </a:cubicBezTo>
                <a:cubicBezTo>
                  <a:pt x="14161" y="17970"/>
                  <a:pt x="14224" y="17800"/>
                  <a:pt x="14242" y="17782"/>
                </a:cubicBezTo>
                <a:cubicBezTo>
                  <a:pt x="14248" y="17777"/>
                  <a:pt x="14256" y="17787"/>
                  <a:pt x="14276" y="17807"/>
                </a:cubicBezTo>
                <a:cubicBezTo>
                  <a:pt x="14279" y="17809"/>
                  <a:pt x="14296" y="17841"/>
                  <a:pt x="14302" y="17849"/>
                </a:cubicBezTo>
                <a:cubicBezTo>
                  <a:pt x="14317" y="17867"/>
                  <a:pt x="14345" y="17891"/>
                  <a:pt x="14363" y="17916"/>
                </a:cubicBezTo>
                <a:cubicBezTo>
                  <a:pt x="14365" y="17919"/>
                  <a:pt x="14370" y="17922"/>
                  <a:pt x="14372" y="17925"/>
                </a:cubicBezTo>
                <a:cubicBezTo>
                  <a:pt x="14414" y="17983"/>
                  <a:pt x="14452" y="18045"/>
                  <a:pt x="14502" y="18126"/>
                </a:cubicBezTo>
                <a:cubicBezTo>
                  <a:pt x="14928" y="18817"/>
                  <a:pt x="15207" y="19127"/>
                  <a:pt x="15588" y="19323"/>
                </a:cubicBezTo>
                <a:cubicBezTo>
                  <a:pt x="15705" y="19383"/>
                  <a:pt x="15784" y="19419"/>
                  <a:pt x="15840" y="19432"/>
                </a:cubicBezTo>
                <a:cubicBezTo>
                  <a:pt x="15878" y="19437"/>
                  <a:pt x="15910" y="19440"/>
                  <a:pt x="15936" y="19432"/>
                </a:cubicBezTo>
                <a:cubicBezTo>
                  <a:pt x="15951" y="19421"/>
                  <a:pt x="15961" y="19403"/>
                  <a:pt x="15970" y="19381"/>
                </a:cubicBezTo>
                <a:cubicBezTo>
                  <a:pt x="15994" y="19321"/>
                  <a:pt x="16005" y="19319"/>
                  <a:pt x="16066" y="19398"/>
                </a:cubicBezTo>
                <a:cubicBezTo>
                  <a:pt x="16144" y="19498"/>
                  <a:pt x="16513" y="19608"/>
                  <a:pt x="16631" y="19566"/>
                </a:cubicBezTo>
                <a:cubicBezTo>
                  <a:pt x="16700" y="19541"/>
                  <a:pt x="16705" y="19535"/>
                  <a:pt x="16596" y="19473"/>
                </a:cubicBezTo>
                <a:cubicBezTo>
                  <a:pt x="16526" y="19433"/>
                  <a:pt x="16494" y="19399"/>
                  <a:pt x="16500" y="19373"/>
                </a:cubicBezTo>
                <a:cubicBezTo>
                  <a:pt x="16502" y="19357"/>
                  <a:pt x="16516" y="19344"/>
                  <a:pt x="16544" y="19340"/>
                </a:cubicBezTo>
                <a:cubicBezTo>
                  <a:pt x="16562" y="19335"/>
                  <a:pt x="16583" y="19331"/>
                  <a:pt x="16613" y="19331"/>
                </a:cubicBezTo>
                <a:cubicBezTo>
                  <a:pt x="16666" y="19331"/>
                  <a:pt x="16708" y="19324"/>
                  <a:pt x="16709" y="19314"/>
                </a:cubicBezTo>
                <a:cubicBezTo>
                  <a:pt x="16708" y="19303"/>
                  <a:pt x="16706" y="19284"/>
                  <a:pt x="16700" y="19264"/>
                </a:cubicBezTo>
                <a:cubicBezTo>
                  <a:pt x="16695" y="19251"/>
                  <a:pt x="16689" y="19237"/>
                  <a:pt x="16683" y="19222"/>
                </a:cubicBezTo>
                <a:cubicBezTo>
                  <a:pt x="16680" y="19214"/>
                  <a:pt x="16678" y="19206"/>
                  <a:pt x="16674" y="19197"/>
                </a:cubicBezTo>
                <a:cubicBezTo>
                  <a:pt x="16602" y="19042"/>
                  <a:pt x="16440" y="18790"/>
                  <a:pt x="16309" y="18636"/>
                </a:cubicBezTo>
                <a:cubicBezTo>
                  <a:pt x="15804" y="18042"/>
                  <a:pt x="15499" y="17726"/>
                  <a:pt x="15423" y="17707"/>
                </a:cubicBezTo>
                <a:cubicBezTo>
                  <a:pt x="15361" y="17691"/>
                  <a:pt x="15355" y="17671"/>
                  <a:pt x="15388" y="17632"/>
                </a:cubicBezTo>
                <a:cubicBezTo>
                  <a:pt x="15421" y="17594"/>
                  <a:pt x="15402" y="17536"/>
                  <a:pt x="15301" y="17406"/>
                </a:cubicBezTo>
                <a:cubicBezTo>
                  <a:pt x="15198" y="17274"/>
                  <a:pt x="15121" y="17219"/>
                  <a:pt x="14997" y="17196"/>
                </a:cubicBezTo>
                <a:cubicBezTo>
                  <a:pt x="14955" y="17188"/>
                  <a:pt x="14906" y="17182"/>
                  <a:pt x="14850" y="17180"/>
                </a:cubicBezTo>
                <a:cubicBezTo>
                  <a:pt x="14684" y="17175"/>
                  <a:pt x="14650" y="17111"/>
                  <a:pt x="14780" y="17054"/>
                </a:cubicBezTo>
                <a:cubicBezTo>
                  <a:pt x="14900" y="17001"/>
                  <a:pt x="14833" y="16937"/>
                  <a:pt x="14693" y="16970"/>
                </a:cubicBezTo>
                <a:cubicBezTo>
                  <a:pt x="14563" y="17002"/>
                  <a:pt x="14546" y="16929"/>
                  <a:pt x="14667" y="16853"/>
                </a:cubicBezTo>
                <a:lnTo>
                  <a:pt x="14780" y="16786"/>
                </a:lnTo>
                <a:lnTo>
                  <a:pt x="14685" y="16744"/>
                </a:lnTo>
                <a:cubicBezTo>
                  <a:pt x="14612" y="16718"/>
                  <a:pt x="14604" y="16703"/>
                  <a:pt x="14641" y="16660"/>
                </a:cubicBezTo>
                <a:cubicBezTo>
                  <a:pt x="14657" y="16642"/>
                  <a:pt x="14657" y="16629"/>
                  <a:pt x="14650" y="16610"/>
                </a:cubicBezTo>
                <a:lnTo>
                  <a:pt x="14615" y="16577"/>
                </a:lnTo>
                <a:cubicBezTo>
                  <a:pt x="14588" y="16550"/>
                  <a:pt x="14570" y="16526"/>
                  <a:pt x="14546" y="16501"/>
                </a:cubicBezTo>
                <a:cubicBezTo>
                  <a:pt x="14469" y="16441"/>
                  <a:pt x="14398" y="16366"/>
                  <a:pt x="14398" y="16342"/>
                </a:cubicBezTo>
                <a:cubicBezTo>
                  <a:pt x="14398" y="16332"/>
                  <a:pt x="14393" y="16314"/>
                  <a:pt x="14381" y="16292"/>
                </a:cubicBezTo>
                <a:cubicBezTo>
                  <a:pt x="14375" y="16283"/>
                  <a:pt x="14368" y="16276"/>
                  <a:pt x="14363" y="16267"/>
                </a:cubicBezTo>
                <a:cubicBezTo>
                  <a:pt x="14350" y="16247"/>
                  <a:pt x="14337" y="16228"/>
                  <a:pt x="14320" y="16208"/>
                </a:cubicBezTo>
                <a:cubicBezTo>
                  <a:pt x="14229" y="16097"/>
                  <a:pt x="14272" y="16035"/>
                  <a:pt x="14398" y="16100"/>
                </a:cubicBezTo>
                <a:cubicBezTo>
                  <a:pt x="14460" y="16132"/>
                  <a:pt x="14485" y="16132"/>
                  <a:pt x="14485" y="16091"/>
                </a:cubicBezTo>
                <a:cubicBezTo>
                  <a:pt x="14485" y="16062"/>
                  <a:pt x="14436" y="16015"/>
                  <a:pt x="14381" y="15991"/>
                </a:cubicBezTo>
                <a:cubicBezTo>
                  <a:pt x="14370" y="15986"/>
                  <a:pt x="14364" y="15980"/>
                  <a:pt x="14354" y="15974"/>
                </a:cubicBezTo>
                <a:cubicBezTo>
                  <a:pt x="14319" y="15959"/>
                  <a:pt x="14302" y="15948"/>
                  <a:pt x="14302" y="15932"/>
                </a:cubicBezTo>
                <a:cubicBezTo>
                  <a:pt x="14295" y="15921"/>
                  <a:pt x="14292" y="15916"/>
                  <a:pt x="14294" y="15907"/>
                </a:cubicBezTo>
                <a:cubicBezTo>
                  <a:pt x="14300" y="15881"/>
                  <a:pt x="14263" y="15847"/>
                  <a:pt x="14215" y="15840"/>
                </a:cubicBezTo>
                <a:cubicBezTo>
                  <a:pt x="14168" y="15833"/>
                  <a:pt x="14115" y="15806"/>
                  <a:pt x="14094" y="15781"/>
                </a:cubicBezTo>
                <a:cubicBezTo>
                  <a:pt x="14031" y="15704"/>
                  <a:pt x="13996" y="15532"/>
                  <a:pt x="14042" y="15505"/>
                </a:cubicBezTo>
                <a:cubicBezTo>
                  <a:pt x="14043" y="15504"/>
                  <a:pt x="14050" y="15506"/>
                  <a:pt x="14050" y="15505"/>
                </a:cubicBezTo>
                <a:cubicBezTo>
                  <a:pt x="14052" y="15500"/>
                  <a:pt x="14048" y="15493"/>
                  <a:pt x="14050" y="15488"/>
                </a:cubicBezTo>
                <a:cubicBezTo>
                  <a:pt x="14055" y="15475"/>
                  <a:pt x="14076" y="15398"/>
                  <a:pt x="14085" y="15363"/>
                </a:cubicBezTo>
                <a:cubicBezTo>
                  <a:pt x="14082" y="15309"/>
                  <a:pt x="14083" y="15249"/>
                  <a:pt x="14094" y="15220"/>
                </a:cubicBezTo>
                <a:cubicBezTo>
                  <a:pt x="14123" y="15142"/>
                  <a:pt x="14192" y="14799"/>
                  <a:pt x="14242" y="14484"/>
                </a:cubicBezTo>
                <a:cubicBezTo>
                  <a:pt x="14260" y="14370"/>
                  <a:pt x="14287" y="14208"/>
                  <a:pt x="14311" y="14073"/>
                </a:cubicBezTo>
                <a:cubicBezTo>
                  <a:pt x="14332" y="13925"/>
                  <a:pt x="14347" y="13785"/>
                  <a:pt x="14354" y="13672"/>
                </a:cubicBezTo>
                <a:cubicBezTo>
                  <a:pt x="14354" y="13633"/>
                  <a:pt x="14357" y="13588"/>
                  <a:pt x="14354" y="13563"/>
                </a:cubicBezTo>
                <a:cubicBezTo>
                  <a:pt x="14334" y="13420"/>
                  <a:pt x="14376" y="13206"/>
                  <a:pt x="14441" y="13136"/>
                </a:cubicBezTo>
                <a:cubicBezTo>
                  <a:pt x="14443" y="13133"/>
                  <a:pt x="14452" y="13137"/>
                  <a:pt x="14459" y="13144"/>
                </a:cubicBezTo>
                <a:cubicBezTo>
                  <a:pt x="14459" y="13144"/>
                  <a:pt x="14466" y="13153"/>
                  <a:pt x="14467" y="13153"/>
                </a:cubicBezTo>
                <a:cubicBezTo>
                  <a:pt x="14480" y="13168"/>
                  <a:pt x="14500" y="13190"/>
                  <a:pt x="14520" y="13220"/>
                </a:cubicBezTo>
                <a:cubicBezTo>
                  <a:pt x="14555" y="13276"/>
                  <a:pt x="14595" y="13357"/>
                  <a:pt x="14641" y="13446"/>
                </a:cubicBezTo>
                <a:cubicBezTo>
                  <a:pt x="14671" y="13504"/>
                  <a:pt x="14699" y="13548"/>
                  <a:pt x="14728" y="13596"/>
                </a:cubicBezTo>
                <a:cubicBezTo>
                  <a:pt x="14737" y="13611"/>
                  <a:pt x="14744" y="13623"/>
                  <a:pt x="14754" y="13638"/>
                </a:cubicBezTo>
                <a:cubicBezTo>
                  <a:pt x="14778" y="13677"/>
                  <a:pt x="14812" y="13717"/>
                  <a:pt x="14841" y="13755"/>
                </a:cubicBezTo>
                <a:cubicBezTo>
                  <a:pt x="14855" y="13774"/>
                  <a:pt x="14869" y="13795"/>
                  <a:pt x="14884" y="13814"/>
                </a:cubicBezTo>
                <a:cubicBezTo>
                  <a:pt x="14981" y="13932"/>
                  <a:pt x="15112" y="14063"/>
                  <a:pt x="15328" y="14274"/>
                </a:cubicBezTo>
                <a:cubicBezTo>
                  <a:pt x="15607" y="14548"/>
                  <a:pt x="15840" y="14787"/>
                  <a:pt x="15840" y="14802"/>
                </a:cubicBezTo>
                <a:cubicBezTo>
                  <a:pt x="15840" y="14817"/>
                  <a:pt x="15910" y="14924"/>
                  <a:pt x="16005" y="15036"/>
                </a:cubicBezTo>
                <a:cubicBezTo>
                  <a:pt x="16058" y="15099"/>
                  <a:pt x="16145" y="15205"/>
                  <a:pt x="16231" y="15321"/>
                </a:cubicBezTo>
                <a:cubicBezTo>
                  <a:pt x="16300" y="15413"/>
                  <a:pt x="16370" y="15510"/>
                  <a:pt x="16431" y="15597"/>
                </a:cubicBezTo>
                <a:cubicBezTo>
                  <a:pt x="16601" y="15839"/>
                  <a:pt x="16754" y="16006"/>
                  <a:pt x="16917" y="16141"/>
                </a:cubicBezTo>
                <a:cubicBezTo>
                  <a:pt x="16948" y="16166"/>
                  <a:pt x="16981" y="16194"/>
                  <a:pt x="17013" y="16217"/>
                </a:cubicBezTo>
                <a:cubicBezTo>
                  <a:pt x="17057" y="16248"/>
                  <a:pt x="17096" y="16282"/>
                  <a:pt x="17143" y="16309"/>
                </a:cubicBezTo>
                <a:cubicBezTo>
                  <a:pt x="17154" y="16316"/>
                  <a:pt x="17166" y="16320"/>
                  <a:pt x="17178" y="16326"/>
                </a:cubicBezTo>
                <a:cubicBezTo>
                  <a:pt x="17210" y="16344"/>
                  <a:pt x="17248" y="16359"/>
                  <a:pt x="17282" y="16376"/>
                </a:cubicBezTo>
                <a:cubicBezTo>
                  <a:pt x="17344" y="16406"/>
                  <a:pt x="17391" y="16425"/>
                  <a:pt x="17430" y="16443"/>
                </a:cubicBezTo>
                <a:cubicBezTo>
                  <a:pt x="17495" y="16467"/>
                  <a:pt x="17536" y="16470"/>
                  <a:pt x="17569" y="16460"/>
                </a:cubicBezTo>
                <a:cubicBezTo>
                  <a:pt x="17573" y="16449"/>
                  <a:pt x="17566" y="16432"/>
                  <a:pt x="17560" y="16409"/>
                </a:cubicBezTo>
                <a:cubicBezTo>
                  <a:pt x="17525" y="16280"/>
                  <a:pt x="17622" y="16280"/>
                  <a:pt x="17673" y="16409"/>
                </a:cubicBezTo>
                <a:cubicBezTo>
                  <a:pt x="17693" y="16462"/>
                  <a:pt x="17718" y="16495"/>
                  <a:pt x="17743" y="16510"/>
                </a:cubicBezTo>
                <a:cubicBezTo>
                  <a:pt x="17747" y="16512"/>
                  <a:pt x="17746" y="16508"/>
                  <a:pt x="17751" y="16510"/>
                </a:cubicBezTo>
                <a:cubicBezTo>
                  <a:pt x="17770" y="16515"/>
                  <a:pt x="17811" y="16516"/>
                  <a:pt x="17838" y="16518"/>
                </a:cubicBezTo>
                <a:cubicBezTo>
                  <a:pt x="17855" y="16518"/>
                  <a:pt x="17860" y="16520"/>
                  <a:pt x="17882" y="16518"/>
                </a:cubicBezTo>
                <a:lnTo>
                  <a:pt x="18047" y="16510"/>
                </a:lnTo>
                <a:lnTo>
                  <a:pt x="18047" y="16292"/>
                </a:lnTo>
                <a:cubicBezTo>
                  <a:pt x="18047" y="16230"/>
                  <a:pt x="18037" y="16178"/>
                  <a:pt x="18029" y="16133"/>
                </a:cubicBezTo>
                <a:cubicBezTo>
                  <a:pt x="18020" y="16098"/>
                  <a:pt x="18007" y="16062"/>
                  <a:pt x="17995" y="16024"/>
                </a:cubicBezTo>
                <a:cubicBezTo>
                  <a:pt x="17991" y="16018"/>
                  <a:pt x="17982" y="16005"/>
                  <a:pt x="17977" y="15999"/>
                </a:cubicBezTo>
                <a:cubicBezTo>
                  <a:pt x="17942" y="15961"/>
                  <a:pt x="17924" y="15915"/>
                  <a:pt x="17934" y="15890"/>
                </a:cubicBezTo>
                <a:cubicBezTo>
                  <a:pt x="17936" y="15883"/>
                  <a:pt x="17935" y="15868"/>
                  <a:pt x="17934" y="15857"/>
                </a:cubicBezTo>
                <a:cubicBezTo>
                  <a:pt x="17874" y="15711"/>
                  <a:pt x="17799" y="15560"/>
                  <a:pt x="17708" y="15413"/>
                </a:cubicBezTo>
                <a:cubicBezTo>
                  <a:pt x="17448" y="15015"/>
                  <a:pt x="16985" y="14413"/>
                  <a:pt x="16422" y="13747"/>
                </a:cubicBezTo>
                <a:cubicBezTo>
                  <a:pt x="16170" y="13450"/>
                  <a:pt x="16300" y="13467"/>
                  <a:pt x="16665" y="13780"/>
                </a:cubicBezTo>
                <a:cubicBezTo>
                  <a:pt x="16849" y="13937"/>
                  <a:pt x="17030" y="14063"/>
                  <a:pt x="17065" y="14057"/>
                </a:cubicBezTo>
                <a:cubicBezTo>
                  <a:pt x="17103" y="14052"/>
                  <a:pt x="17136" y="14079"/>
                  <a:pt x="17143" y="14124"/>
                </a:cubicBezTo>
                <a:cubicBezTo>
                  <a:pt x="17156" y="14207"/>
                  <a:pt x="17414" y="14400"/>
                  <a:pt x="17725" y="14576"/>
                </a:cubicBezTo>
                <a:cubicBezTo>
                  <a:pt x="17829" y="14635"/>
                  <a:pt x="17939" y="14694"/>
                  <a:pt x="18047" y="14743"/>
                </a:cubicBezTo>
                <a:cubicBezTo>
                  <a:pt x="18211" y="14818"/>
                  <a:pt x="18332" y="14867"/>
                  <a:pt x="18394" y="14886"/>
                </a:cubicBezTo>
                <a:cubicBezTo>
                  <a:pt x="18394" y="14886"/>
                  <a:pt x="18402" y="14893"/>
                  <a:pt x="18403" y="14894"/>
                </a:cubicBezTo>
                <a:cubicBezTo>
                  <a:pt x="18431" y="14897"/>
                  <a:pt x="18462" y="14899"/>
                  <a:pt x="18499" y="14911"/>
                </a:cubicBezTo>
                <a:cubicBezTo>
                  <a:pt x="18532" y="14920"/>
                  <a:pt x="18574" y="14941"/>
                  <a:pt x="18620" y="14961"/>
                </a:cubicBezTo>
                <a:cubicBezTo>
                  <a:pt x="18879" y="15069"/>
                  <a:pt x="19181" y="15149"/>
                  <a:pt x="19237" y="15128"/>
                </a:cubicBezTo>
                <a:cubicBezTo>
                  <a:pt x="19267" y="15117"/>
                  <a:pt x="19313" y="15139"/>
                  <a:pt x="19341" y="15170"/>
                </a:cubicBezTo>
                <a:cubicBezTo>
                  <a:pt x="19346" y="15177"/>
                  <a:pt x="19358" y="15182"/>
                  <a:pt x="19367" y="15187"/>
                </a:cubicBezTo>
                <a:cubicBezTo>
                  <a:pt x="19371" y="15191"/>
                  <a:pt x="19377" y="15192"/>
                  <a:pt x="19385" y="15195"/>
                </a:cubicBezTo>
                <a:cubicBezTo>
                  <a:pt x="19392" y="15198"/>
                  <a:pt x="19403" y="15202"/>
                  <a:pt x="19411" y="15204"/>
                </a:cubicBezTo>
                <a:cubicBezTo>
                  <a:pt x="19416" y="15206"/>
                  <a:pt x="19421" y="15210"/>
                  <a:pt x="19428" y="15212"/>
                </a:cubicBezTo>
                <a:cubicBezTo>
                  <a:pt x="19462" y="15218"/>
                  <a:pt x="19498" y="15216"/>
                  <a:pt x="19550" y="15212"/>
                </a:cubicBezTo>
                <a:cubicBezTo>
                  <a:pt x="19583" y="15210"/>
                  <a:pt x="19616" y="15208"/>
                  <a:pt x="19637" y="15204"/>
                </a:cubicBezTo>
                <a:cubicBezTo>
                  <a:pt x="19645" y="15203"/>
                  <a:pt x="19647" y="15196"/>
                  <a:pt x="19654" y="15195"/>
                </a:cubicBezTo>
                <a:cubicBezTo>
                  <a:pt x="19668" y="15190"/>
                  <a:pt x="19679" y="15186"/>
                  <a:pt x="19689" y="15179"/>
                </a:cubicBezTo>
                <a:cubicBezTo>
                  <a:pt x="19696" y="15173"/>
                  <a:pt x="19710" y="15161"/>
                  <a:pt x="19715" y="15153"/>
                </a:cubicBezTo>
                <a:cubicBezTo>
                  <a:pt x="19719" y="15144"/>
                  <a:pt x="19723" y="15133"/>
                  <a:pt x="19724" y="15120"/>
                </a:cubicBezTo>
                <a:cubicBezTo>
                  <a:pt x="19724" y="15077"/>
                  <a:pt x="19733" y="15020"/>
                  <a:pt x="19750" y="14994"/>
                </a:cubicBezTo>
                <a:cubicBezTo>
                  <a:pt x="19758" y="14982"/>
                  <a:pt x="19761" y="14969"/>
                  <a:pt x="19758" y="14944"/>
                </a:cubicBezTo>
                <a:cubicBezTo>
                  <a:pt x="19757" y="14940"/>
                  <a:pt x="19751" y="14930"/>
                  <a:pt x="19750" y="14927"/>
                </a:cubicBezTo>
                <a:cubicBezTo>
                  <a:pt x="19745" y="14900"/>
                  <a:pt x="19739" y="14871"/>
                  <a:pt x="19724" y="14844"/>
                </a:cubicBezTo>
                <a:cubicBezTo>
                  <a:pt x="19692" y="14786"/>
                  <a:pt x="19618" y="14642"/>
                  <a:pt x="19559" y="14526"/>
                </a:cubicBezTo>
                <a:cubicBezTo>
                  <a:pt x="19402" y="14215"/>
                  <a:pt x="19219" y="14062"/>
                  <a:pt x="18577" y="13672"/>
                </a:cubicBezTo>
                <a:cubicBezTo>
                  <a:pt x="18260" y="13480"/>
                  <a:pt x="17967" y="13288"/>
                  <a:pt x="17917" y="13245"/>
                </a:cubicBezTo>
                <a:cubicBezTo>
                  <a:pt x="17887" y="13220"/>
                  <a:pt x="17865" y="13197"/>
                  <a:pt x="17856" y="13178"/>
                </a:cubicBezTo>
                <a:cubicBezTo>
                  <a:pt x="17848" y="13159"/>
                  <a:pt x="17854" y="13147"/>
                  <a:pt x="17864" y="13136"/>
                </a:cubicBezTo>
                <a:cubicBezTo>
                  <a:pt x="17867" y="13133"/>
                  <a:pt x="17868" y="13129"/>
                  <a:pt x="17873" y="13127"/>
                </a:cubicBezTo>
                <a:cubicBezTo>
                  <a:pt x="17890" y="13119"/>
                  <a:pt x="17926" y="13114"/>
                  <a:pt x="17960" y="13119"/>
                </a:cubicBezTo>
                <a:cubicBezTo>
                  <a:pt x="17980" y="13122"/>
                  <a:pt x="17996" y="13127"/>
                  <a:pt x="18021" y="13136"/>
                </a:cubicBezTo>
                <a:cubicBezTo>
                  <a:pt x="18082" y="13156"/>
                  <a:pt x="18121" y="13164"/>
                  <a:pt x="18151" y="13153"/>
                </a:cubicBezTo>
                <a:cubicBezTo>
                  <a:pt x="18156" y="13150"/>
                  <a:pt x="18165" y="13149"/>
                  <a:pt x="18168" y="13144"/>
                </a:cubicBezTo>
                <a:cubicBezTo>
                  <a:pt x="18171" y="13139"/>
                  <a:pt x="18179" y="13136"/>
                  <a:pt x="18186" y="13136"/>
                </a:cubicBezTo>
                <a:cubicBezTo>
                  <a:pt x="18210" y="13124"/>
                  <a:pt x="18242" y="13128"/>
                  <a:pt x="18273" y="13169"/>
                </a:cubicBezTo>
                <a:cubicBezTo>
                  <a:pt x="18277" y="13175"/>
                  <a:pt x="18285" y="13180"/>
                  <a:pt x="18290" y="13186"/>
                </a:cubicBezTo>
                <a:cubicBezTo>
                  <a:pt x="18301" y="13195"/>
                  <a:pt x="18305" y="13201"/>
                  <a:pt x="18316" y="13211"/>
                </a:cubicBezTo>
                <a:cubicBezTo>
                  <a:pt x="18383" y="13273"/>
                  <a:pt x="18456" y="13325"/>
                  <a:pt x="18533" y="13370"/>
                </a:cubicBezTo>
                <a:cubicBezTo>
                  <a:pt x="18639" y="13427"/>
                  <a:pt x="18768" y="13482"/>
                  <a:pt x="18898" y="13521"/>
                </a:cubicBezTo>
                <a:cubicBezTo>
                  <a:pt x="18904" y="13522"/>
                  <a:pt x="18909" y="13519"/>
                  <a:pt x="18916" y="13521"/>
                </a:cubicBezTo>
                <a:cubicBezTo>
                  <a:pt x="19171" y="13586"/>
                  <a:pt x="19498" y="13620"/>
                  <a:pt x="19958" y="13630"/>
                </a:cubicBezTo>
                <a:cubicBezTo>
                  <a:pt x="20352" y="13639"/>
                  <a:pt x="20729" y="13634"/>
                  <a:pt x="20801" y="13621"/>
                </a:cubicBezTo>
                <a:cubicBezTo>
                  <a:pt x="20860" y="13611"/>
                  <a:pt x="20896" y="13602"/>
                  <a:pt x="20914" y="13580"/>
                </a:cubicBezTo>
                <a:cubicBezTo>
                  <a:pt x="20918" y="13574"/>
                  <a:pt x="20920" y="13571"/>
                  <a:pt x="20923" y="13563"/>
                </a:cubicBezTo>
                <a:cubicBezTo>
                  <a:pt x="20926" y="13554"/>
                  <a:pt x="20930" y="13550"/>
                  <a:pt x="20931" y="13538"/>
                </a:cubicBezTo>
                <a:cubicBezTo>
                  <a:pt x="20932" y="13530"/>
                  <a:pt x="20931" y="13513"/>
                  <a:pt x="20931" y="13504"/>
                </a:cubicBezTo>
                <a:cubicBezTo>
                  <a:pt x="20932" y="13490"/>
                  <a:pt x="20931" y="13479"/>
                  <a:pt x="20931" y="13462"/>
                </a:cubicBezTo>
                <a:cubicBezTo>
                  <a:pt x="20931" y="13452"/>
                  <a:pt x="20932" y="13446"/>
                  <a:pt x="20931" y="13437"/>
                </a:cubicBezTo>
                <a:cubicBezTo>
                  <a:pt x="20928" y="13369"/>
                  <a:pt x="20898" y="13306"/>
                  <a:pt x="20844" y="13236"/>
                </a:cubicBezTo>
                <a:cubicBezTo>
                  <a:pt x="20830" y="13227"/>
                  <a:pt x="20819" y="13218"/>
                  <a:pt x="20801" y="13211"/>
                </a:cubicBezTo>
                <a:cubicBezTo>
                  <a:pt x="20762" y="13198"/>
                  <a:pt x="20735" y="13173"/>
                  <a:pt x="20740" y="13153"/>
                </a:cubicBezTo>
                <a:cubicBezTo>
                  <a:pt x="20755" y="13103"/>
                  <a:pt x="20482" y="12908"/>
                  <a:pt x="19880" y="12558"/>
                </a:cubicBezTo>
                <a:cubicBezTo>
                  <a:pt x="19629" y="12411"/>
                  <a:pt x="19442" y="12320"/>
                  <a:pt x="19281" y="12248"/>
                </a:cubicBezTo>
                <a:cubicBezTo>
                  <a:pt x="19217" y="12221"/>
                  <a:pt x="19147" y="12193"/>
                  <a:pt x="19089" y="12173"/>
                </a:cubicBezTo>
                <a:cubicBezTo>
                  <a:pt x="19021" y="12150"/>
                  <a:pt x="18960" y="12129"/>
                  <a:pt x="18898" y="12114"/>
                </a:cubicBezTo>
                <a:cubicBezTo>
                  <a:pt x="18832" y="12102"/>
                  <a:pt x="18773" y="12101"/>
                  <a:pt x="18707" y="12098"/>
                </a:cubicBezTo>
                <a:cubicBezTo>
                  <a:pt x="18531" y="12091"/>
                  <a:pt x="18482" y="12069"/>
                  <a:pt x="18490" y="12022"/>
                </a:cubicBezTo>
                <a:cubicBezTo>
                  <a:pt x="18496" y="11991"/>
                  <a:pt x="18386" y="11937"/>
                  <a:pt x="18238" y="11872"/>
                </a:cubicBezTo>
                <a:cubicBezTo>
                  <a:pt x="18167" y="11845"/>
                  <a:pt x="18098" y="11813"/>
                  <a:pt x="18021" y="11788"/>
                </a:cubicBezTo>
                <a:cubicBezTo>
                  <a:pt x="17986" y="11776"/>
                  <a:pt x="17977" y="11774"/>
                  <a:pt x="17943" y="11763"/>
                </a:cubicBezTo>
                <a:cubicBezTo>
                  <a:pt x="17873" y="11741"/>
                  <a:pt x="17803" y="11716"/>
                  <a:pt x="17743" y="11704"/>
                </a:cubicBezTo>
                <a:cubicBezTo>
                  <a:pt x="17409" y="11637"/>
                  <a:pt x="17450" y="11537"/>
                  <a:pt x="17812" y="11537"/>
                </a:cubicBezTo>
                <a:lnTo>
                  <a:pt x="17838" y="11537"/>
                </a:lnTo>
                <a:lnTo>
                  <a:pt x="18082" y="11537"/>
                </a:lnTo>
                <a:lnTo>
                  <a:pt x="18029" y="11478"/>
                </a:lnTo>
                <a:lnTo>
                  <a:pt x="17977" y="11428"/>
                </a:lnTo>
                <a:cubicBezTo>
                  <a:pt x="17722" y="11164"/>
                  <a:pt x="17745" y="10980"/>
                  <a:pt x="18003" y="11219"/>
                </a:cubicBezTo>
                <a:cubicBezTo>
                  <a:pt x="18075" y="11286"/>
                  <a:pt x="18131" y="11330"/>
                  <a:pt x="18186" y="11369"/>
                </a:cubicBezTo>
                <a:cubicBezTo>
                  <a:pt x="18242" y="11407"/>
                  <a:pt x="18292" y="11437"/>
                  <a:pt x="18351" y="11453"/>
                </a:cubicBezTo>
                <a:cubicBezTo>
                  <a:pt x="18470" y="11486"/>
                  <a:pt x="18617" y="11484"/>
                  <a:pt x="18872" y="11461"/>
                </a:cubicBezTo>
                <a:cubicBezTo>
                  <a:pt x="19481" y="11404"/>
                  <a:pt x="19550" y="11379"/>
                  <a:pt x="19524" y="11302"/>
                </a:cubicBezTo>
                <a:cubicBezTo>
                  <a:pt x="19501" y="11234"/>
                  <a:pt x="19484" y="11165"/>
                  <a:pt x="19463" y="11093"/>
                </a:cubicBezTo>
                <a:cubicBezTo>
                  <a:pt x="19407" y="10925"/>
                  <a:pt x="19350" y="10710"/>
                  <a:pt x="19367" y="10683"/>
                </a:cubicBezTo>
                <a:cubicBezTo>
                  <a:pt x="19369" y="10678"/>
                  <a:pt x="19372" y="10676"/>
                  <a:pt x="19376" y="10674"/>
                </a:cubicBezTo>
                <a:cubicBezTo>
                  <a:pt x="19385" y="10667"/>
                  <a:pt x="19397" y="10662"/>
                  <a:pt x="19411" y="10666"/>
                </a:cubicBezTo>
                <a:cubicBezTo>
                  <a:pt x="19454" y="10676"/>
                  <a:pt x="19513" y="10725"/>
                  <a:pt x="19576" y="10800"/>
                </a:cubicBezTo>
                <a:cubicBezTo>
                  <a:pt x="19610" y="10840"/>
                  <a:pt x="19644" y="10882"/>
                  <a:pt x="19680" y="10934"/>
                </a:cubicBezTo>
                <a:cubicBezTo>
                  <a:pt x="19726" y="11002"/>
                  <a:pt x="19775" y="11063"/>
                  <a:pt x="19819" y="11110"/>
                </a:cubicBezTo>
                <a:cubicBezTo>
                  <a:pt x="19821" y="11113"/>
                  <a:pt x="19826" y="11116"/>
                  <a:pt x="19828" y="11118"/>
                </a:cubicBezTo>
                <a:cubicBezTo>
                  <a:pt x="19866" y="11157"/>
                  <a:pt x="19895" y="11183"/>
                  <a:pt x="19923" y="11202"/>
                </a:cubicBezTo>
                <a:cubicBezTo>
                  <a:pt x="19932" y="11208"/>
                  <a:pt x="19941" y="11214"/>
                  <a:pt x="19949" y="11219"/>
                </a:cubicBezTo>
                <a:cubicBezTo>
                  <a:pt x="19997" y="11243"/>
                  <a:pt x="20015" y="11217"/>
                  <a:pt x="19958" y="11110"/>
                </a:cubicBezTo>
                <a:cubicBezTo>
                  <a:pt x="19958" y="11109"/>
                  <a:pt x="19958" y="11102"/>
                  <a:pt x="19958" y="11101"/>
                </a:cubicBezTo>
                <a:cubicBezTo>
                  <a:pt x="19933" y="11054"/>
                  <a:pt x="19919" y="11027"/>
                  <a:pt x="19915" y="11001"/>
                </a:cubicBezTo>
                <a:cubicBezTo>
                  <a:pt x="19912" y="10988"/>
                  <a:pt x="19913" y="10975"/>
                  <a:pt x="19915" y="10967"/>
                </a:cubicBezTo>
                <a:cubicBezTo>
                  <a:pt x="19921" y="10942"/>
                  <a:pt x="19943" y="10942"/>
                  <a:pt x="19984" y="10967"/>
                </a:cubicBezTo>
                <a:cubicBezTo>
                  <a:pt x="20015" y="10985"/>
                  <a:pt x="20052" y="11009"/>
                  <a:pt x="20097" y="11051"/>
                </a:cubicBezTo>
                <a:lnTo>
                  <a:pt x="20219" y="11160"/>
                </a:lnTo>
                <a:cubicBezTo>
                  <a:pt x="20258" y="11178"/>
                  <a:pt x="20291" y="11180"/>
                  <a:pt x="20358" y="11168"/>
                </a:cubicBezTo>
                <a:lnTo>
                  <a:pt x="20445" y="11143"/>
                </a:lnTo>
                <a:cubicBezTo>
                  <a:pt x="20516" y="11124"/>
                  <a:pt x="20588" y="11103"/>
                  <a:pt x="20662" y="11076"/>
                </a:cubicBezTo>
                <a:cubicBezTo>
                  <a:pt x="20679" y="11070"/>
                  <a:pt x="20698" y="11066"/>
                  <a:pt x="20714" y="11060"/>
                </a:cubicBezTo>
                <a:cubicBezTo>
                  <a:pt x="20765" y="11040"/>
                  <a:pt x="20816" y="11021"/>
                  <a:pt x="20862" y="11001"/>
                </a:cubicBezTo>
                <a:cubicBezTo>
                  <a:pt x="20898" y="10985"/>
                  <a:pt x="20926" y="10966"/>
                  <a:pt x="20957" y="10951"/>
                </a:cubicBezTo>
                <a:cubicBezTo>
                  <a:pt x="20996" y="10931"/>
                  <a:pt x="21036" y="10909"/>
                  <a:pt x="21062" y="10892"/>
                </a:cubicBezTo>
                <a:cubicBezTo>
                  <a:pt x="21101" y="10866"/>
                  <a:pt x="21125" y="10847"/>
                  <a:pt x="21122" y="10833"/>
                </a:cubicBezTo>
                <a:cubicBezTo>
                  <a:pt x="21117" y="10810"/>
                  <a:pt x="21137" y="10804"/>
                  <a:pt x="21174" y="10800"/>
                </a:cubicBezTo>
                <a:cubicBezTo>
                  <a:pt x="21194" y="10790"/>
                  <a:pt x="21227" y="10785"/>
                  <a:pt x="21253" y="10792"/>
                </a:cubicBezTo>
                <a:cubicBezTo>
                  <a:pt x="21257" y="10793"/>
                  <a:pt x="21256" y="10792"/>
                  <a:pt x="21261" y="10792"/>
                </a:cubicBezTo>
                <a:cubicBezTo>
                  <a:pt x="21287" y="10791"/>
                  <a:pt x="21314" y="10783"/>
                  <a:pt x="21340" y="10775"/>
                </a:cubicBezTo>
                <a:cubicBezTo>
                  <a:pt x="21367" y="10765"/>
                  <a:pt x="21390" y="10756"/>
                  <a:pt x="21418" y="10741"/>
                </a:cubicBezTo>
                <a:cubicBezTo>
                  <a:pt x="21430" y="10733"/>
                  <a:pt x="21449" y="10718"/>
                  <a:pt x="21461" y="10708"/>
                </a:cubicBezTo>
                <a:cubicBezTo>
                  <a:pt x="21552" y="10635"/>
                  <a:pt x="21593" y="10601"/>
                  <a:pt x="21522" y="10540"/>
                </a:cubicBezTo>
                <a:cubicBezTo>
                  <a:pt x="21519" y="10537"/>
                  <a:pt x="21516" y="10534"/>
                  <a:pt x="21513" y="10532"/>
                </a:cubicBezTo>
                <a:cubicBezTo>
                  <a:pt x="21449" y="10480"/>
                  <a:pt x="21279" y="10400"/>
                  <a:pt x="21027" y="10289"/>
                </a:cubicBezTo>
                <a:cubicBezTo>
                  <a:pt x="20986" y="10276"/>
                  <a:pt x="20930" y="10251"/>
                  <a:pt x="20879" y="10222"/>
                </a:cubicBezTo>
                <a:cubicBezTo>
                  <a:pt x="20871" y="10217"/>
                  <a:pt x="20855" y="10219"/>
                  <a:pt x="20844" y="10214"/>
                </a:cubicBezTo>
                <a:cubicBezTo>
                  <a:pt x="20748" y="10174"/>
                  <a:pt x="20569" y="10121"/>
                  <a:pt x="20419" y="10097"/>
                </a:cubicBezTo>
                <a:cubicBezTo>
                  <a:pt x="20407" y="10095"/>
                  <a:pt x="20396" y="10090"/>
                  <a:pt x="20384" y="10088"/>
                </a:cubicBezTo>
                <a:cubicBezTo>
                  <a:pt x="20321" y="10077"/>
                  <a:pt x="20267" y="10073"/>
                  <a:pt x="20227" y="10063"/>
                </a:cubicBezTo>
                <a:cubicBezTo>
                  <a:pt x="20187" y="10053"/>
                  <a:pt x="20158" y="10038"/>
                  <a:pt x="20141" y="10030"/>
                </a:cubicBezTo>
                <a:cubicBezTo>
                  <a:pt x="20138" y="10028"/>
                  <a:pt x="20135" y="10031"/>
                  <a:pt x="20132" y="10030"/>
                </a:cubicBezTo>
                <a:cubicBezTo>
                  <a:pt x="20130" y="10028"/>
                  <a:pt x="20123" y="10023"/>
                  <a:pt x="20123" y="10021"/>
                </a:cubicBezTo>
                <a:cubicBezTo>
                  <a:pt x="20104" y="10001"/>
                  <a:pt x="20123" y="9985"/>
                  <a:pt x="20184" y="9963"/>
                </a:cubicBezTo>
                <a:cubicBezTo>
                  <a:pt x="20195" y="9958"/>
                  <a:pt x="20215" y="9944"/>
                  <a:pt x="20227" y="9938"/>
                </a:cubicBezTo>
                <a:cubicBezTo>
                  <a:pt x="20265" y="9914"/>
                  <a:pt x="20307" y="9890"/>
                  <a:pt x="20358" y="9862"/>
                </a:cubicBezTo>
                <a:cubicBezTo>
                  <a:pt x="20518" y="9777"/>
                  <a:pt x="20591" y="9710"/>
                  <a:pt x="20592" y="9661"/>
                </a:cubicBezTo>
                <a:cubicBezTo>
                  <a:pt x="20592" y="9612"/>
                  <a:pt x="20618" y="9598"/>
                  <a:pt x="20671" y="9603"/>
                </a:cubicBezTo>
                <a:cubicBezTo>
                  <a:pt x="20715" y="9607"/>
                  <a:pt x="20836" y="9577"/>
                  <a:pt x="20940" y="9544"/>
                </a:cubicBezTo>
                <a:cubicBezTo>
                  <a:pt x="21091" y="9497"/>
                  <a:pt x="21123" y="9475"/>
                  <a:pt x="21088" y="9435"/>
                </a:cubicBezTo>
                <a:cubicBezTo>
                  <a:pt x="21049" y="9389"/>
                  <a:pt x="21047" y="9355"/>
                  <a:pt x="21079" y="9335"/>
                </a:cubicBezTo>
                <a:cubicBezTo>
                  <a:pt x="21089" y="9326"/>
                  <a:pt x="21110" y="9319"/>
                  <a:pt x="21140" y="9318"/>
                </a:cubicBezTo>
                <a:cubicBezTo>
                  <a:pt x="21172" y="9314"/>
                  <a:pt x="21211" y="9319"/>
                  <a:pt x="21261" y="9327"/>
                </a:cubicBezTo>
                <a:cubicBezTo>
                  <a:pt x="21329" y="9338"/>
                  <a:pt x="21386" y="9334"/>
                  <a:pt x="21400" y="9327"/>
                </a:cubicBezTo>
                <a:cubicBezTo>
                  <a:pt x="21392" y="9318"/>
                  <a:pt x="21394" y="9295"/>
                  <a:pt x="21400" y="9276"/>
                </a:cubicBezTo>
                <a:cubicBezTo>
                  <a:pt x="21407" y="9259"/>
                  <a:pt x="21418" y="9236"/>
                  <a:pt x="21435" y="9218"/>
                </a:cubicBezTo>
                <a:cubicBezTo>
                  <a:pt x="21442" y="9210"/>
                  <a:pt x="21439" y="9208"/>
                  <a:pt x="21444" y="9201"/>
                </a:cubicBezTo>
                <a:cubicBezTo>
                  <a:pt x="21449" y="9195"/>
                  <a:pt x="21458" y="9190"/>
                  <a:pt x="21461" y="9184"/>
                </a:cubicBezTo>
                <a:cubicBezTo>
                  <a:pt x="21493" y="9112"/>
                  <a:pt x="21401" y="9068"/>
                  <a:pt x="21201" y="9092"/>
                </a:cubicBezTo>
                <a:cubicBezTo>
                  <a:pt x="21107" y="9104"/>
                  <a:pt x="21050" y="9099"/>
                  <a:pt x="21018" y="9084"/>
                </a:cubicBezTo>
                <a:cubicBezTo>
                  <a:pt x="21013" y="9083"/>
                  <a:pt x="21003" y="9086"/>
                  <a:pt x="21001" y="9084"/>
                </a:cubicBezTo>
                <a:cubicBezTo>
                  <a:pt x="20997" y="9081"/>
                  <a:pt x="20997" y="9076"/>
                  <a:pt x="21001" y="9067"/>
                </a:cubicBezTo>
                <a:cubicBezTo>
                  <a:pt x="20994" y="9043"/>
                  <a:pt x="21017" y="9005"/>
                  <a:pt x="21079" y="8958"/>
                </a:cubicBezTo>
                <a:cubicBezTo>
                  <a:pt x="21137" y="8914"/>
                  <a:pt x="21169" y="8869"/>
                  <a:pt x="21157" y="8858"/>
                </a:cubicBezTo>
                <a:cubicBezTo>
                  <a:pt x="21141" y="8842"/>
                  <a:pt x="20918" y="8824"/>
                  <a:pt x="20671" y="8807"/>
                </a:cubicBezTo>
                <a:cubicBezTo>
                  <a:pt x="20408" y="8797"/>
                  <a:pt x="20084" y="8788"/>
                  <a:pt x="19837" y="8791"/>
                </a:cubicBezTo>
                <a:cubicBezTo>
                  <a:pt x="19731" y="8803"/>
                  <a:pt x="19615" y="8803"/>
                  <a:pt x="19532" y="8791"/>
                </a:cubicBezTo>
                <a:cubicBezTo>
                  <a:pt x="19491" y="8787"/>
                  <a:pt x="19463" y="8779"/>
                  <a:pt x="19454" y="8766"/>
                </a:cubicBezTo>
                <a:cubicBezTo>
                  <a:pt x="19438" y="8743"/>
                  <a:pt x="19479" y="8697"/>
                  <a:pt x="19593" y="8648"/>
                </a:cubicBezTo>
                <a:lnTo>
                  <a:pt x="19706" y="8598"/>
                </a:lnTo>
                <a:cubicBezTo>
                  <a:pt x="19731" y="8584"/>
                  <a:pt x="19760" y="8569"/>
                  <a:pt x="19776" y="8556"/>
                </a:cubicBezTo>
                <a:lnTo>
                  <a:pt x="19628" y="8498"/>
                </a:lnTo>
                <a:cubicBezTo>
                  <a:pt x="19540" y="8460"/>
                  <a:pt x="19461" y="8411"/>
                  <a:pt x="19446" y="8389"/>
                </a:cubicBezTo>
                <a:cubicBezTo>
                  <a:pt x="19400" y="8316"/>
                  <a:pt x="19489" y="8303"/>
                  <a:pt x="19611" y="8364"/>
                </a:cubicBezTo>
                <a:cubicBezTo>
                  <a:pt x="19677" y="8397"/>
                  <a:pt x="19822" y="8426"/>
                  <a:pt x="19923" y="8439"/>
                </a:cubicBezTo>
                <a:lnTo>
                  <a:pt x="20045" y="8464"/>
                </a:lnTo>
                <a:cubicBezTo>
                  <a:pt x="20093" y="8452"/>
                  <a:pt x="20133" y="8426"/>
                  <a:pt x="20175" y="8397"/>
                </a:cubicBezTo>
                <a:lnTo>
                  <a:pt x="20332" y="8238"/>
                </a:lnTo>
                <a:cubicBezTo>
                  <a:pt x="20371" y="8183"/>
                  <a:pt x="20471" y="8099"/>
                  <a:pt x="20575" y="8012"/>
                </a:cubicBezTo>
                <a:cubicBezTo>
                  <a:pt x="20661" y="7933"/>
                  <a:pt x="20742" y="7852"/>
                  <a:pt x="20801" y="7803"/>
                </a:cubicBezTo>
                <a:cubicBezTo>
                  <a:pt x="20927" y="7698"/>
                  <a:pt x="21020" y="7586"/>
                  <a:pt x="21035" y="7518"/>
                </a:cubicBezTo>
                <a:cubicBezTo>
                  <a:pt x="21038" y="7507"/>
                  <a:pt x="21042" y="7502"/>
                  <a:pt x="21044" y="7493"/>
                </a:cubicBezTo>
                <a:cubicBezTo>
                  <a:pt x="21038" y="7470"/>
                  <a:pt x="21023" y="7452"/>
                  <a:pt x="21001" y="7434"/>
                </a:cubicBezTo>
                <a:cubicBezTo>
                  <a:pt x="20962" y="7448"/>
                  <a:pt x="20919" y="7433"/>
                  <a:pt x="20896" y="7393"/>
                </a:cubicBezTo>
                <a:cubicBezTo>
                  <a:pt x="20890" y="7384"/>
                  <a:pt x="20885" y="7382"/>
                  <a:pt x="20879" y="7376"/>
                </a:cubicBezTo>
                <a:cubicBezTo>
                  <a:pt x="20858" y="7370"/>
                  <a:pt x="20838" y="7363"/>
                  <a:pt x="20818" y="7367"/>
                </a:cubicBezTo>
                <a:cubicBezTo>
                  <a:pt x="20792" y="7380"/>
                  <a:pt x="20759" y="7401"/>
                  <a:pt x="20705" y="7443"/>
                </a:cubicBezTo>
                <a:cubicBezTo>
                  <a:pt x="20592" y="7531"/>
                  <a:pt x="20490" y="7585"/>
                  <a:pt x="20419" y="7602"/>
                </a:cubicBezTo>
                <a:cubicBezTo>
                  <a:pt x="20412" y="7605"/>
                  <a:pt x="20397" y="7610"/>
                  <a:pt x="20393" y="7610"/>
                </a:cubicBezTo>
                <a:cubicBezTo>
                  <a:pt x="20384" y="7610"/>
                  <a:pt x="20383" y="7611"/>
                  <a:pt x="20375" y="7610"/>
                </a:cubicBezTo>
                <a:cubicBezTo>
                  <a:pt x="20367" y="7610"/>
                  <a:pt x="20364" y="7603"/>
                  <a:pt x="20358" y="7602"/>
                </a:cubicBezTo>
                <a:cubicBezTo>
                  <a:pt x="20310" y="7586"/>
                  <a:pt x="20315" y="7538"/>
                  <a:pt x="20384" y="7468"/>
                </a:cubicBezTo>
                <a:cubicBezTo>
                  <a:pt x="20395" y="7456"/>
                  <a:pt x="20406" y="7448"/>
                  <a:pt x="20419" y="7434"/>
                </a:cubicBezTo>
                <a:lnTo>
                  <a:pt x="20549" y="7309"/>
                </a:lnTo>
                <a:lnTo>
                  <a:pt x="20514" y="7309"/>
                </a:lnTo>
                <a:lnTo>
                  <a:pt x="20193" y="7309"/>
                </a:lnTo>
                <a:cubicBezTo>
                  <a:pt x="19997" y="7312"/>
                  <a:pt x="19791" y="7326"/>
                  <a:pt x="19732" y="7342"/>
                </a:cubicBezTo>
                <a:cubicBezTo>
                  <a:pt x="19718" y="7346"/>
                  <a:pt x="19701" y="7349"/>
                  <a:pt x="19689" y="7351"/>
                </a:cubicBezTo>
                <a:cubicBezTo>
                  <a:pt x="19635" y="7366"/>
                  <a:pt x="19604" y="7359"/>
                  <a:pt x="19576" y="7326"/>
                </a:cubicBezTo>
                <a:cubicBezTo>
                  <a:pt x="19568" y="7317"/>
                  <a:pt x="19566" y="7298"/>
                  <a:pt x="19567" y="7284"/>
                </a:cubicBezTo>
                <a:cubicBezTo>
                  <a:pt x="19568" y="7239"/>
                  <a:pt x="19619" y="7165"/>
                  <a:pt x="19741" y="7016"/>
                </a:cubicBezTo>
                <a:cubicBezTo>
                  <a:pt x="19872" y="6855"/>
                  <a:pt x="19938" y="6745"/>
                  <a:pt x="19923" y="6706"/>
                </a:cubicBezTo>
                <a:cubicBezTo>
                  <a:pt x="19910" y="6673"/>
                  <a:pt x="19917" y="6653"/>
                  <a:pt x="19949" y="6639"/>
                </a:cubicBezTo>
                <a:cubicBezTo>
                  <a:pt x="19957" y="6634"/>
                  <a:pt x="19966" y="6626"/>
                  <a:pt x="19976" y="6622"/>
                </a:cubicBezTo>
                <a:cubicBezTo>
                  <a:pt x="19992" y="6616"/>
                  <a:pt x="20022" y="6581"/>
                  <a:pt x="20062" y="6539"/>
                </a:cubicBezTo>
                <a:cubicBezTo>
                  <a:pt x="20074" y="6525"/>
                  <a:pt x="20092" y="6522"/>
                  <a:pt x="20106" y="6505"/>
                </a:cubicBezTo>
                <a:cubicBezTo>
                  <a:pt x="20107" y="6504"/>
                  <a:pt x="20106" y="6498"/>
                  <a:pt x="20106" y="6497"/>
                </a:cubicBezTo>
                <a:cubicBezTo>
                  <a:pt x="20168" y="6425"/>
                  <a:pt x="20241" y="6324"/>
                  <a:pt x="20314" y="6220"/>
                </a:cubicBezTo>
                <a:cubicBezTo>
                  <a:pt x="20524" y="5919"/>
                  <a:pt x="20568" y="5835"/>
                  <a:pt x="20532" y="5793"/>
                </a:cubicBezTo>
                <a:cubicBezTo>
                  <a:pt x="20523" y="5782"/>
                  <a:pt x="20517" y="5776"/>
                  <a:pt x="20514" y="5768"/>
                </a:cubicBezTo>
                <a:cubicBezTo>
                  <a:pt x="20507" y="5751"/>
                  <a:pt x="20508" y="5732"/>
                  <a:pt x="20523" y="5718"/>
                </a:cubicBezTo>
                <a:cubicBezTo>
                  <a:pt x="20530" y="5712"/>
                  <a:pt x="20546" y="5708"/>
                  <a:pt x="20558" y="5701"/>
                </a:cubicBezTo>
                <a:cubicBezTo>
                  <a:pt x="20612" y="5672"/>
                  <a:pt x="20615" y="5641"/>
                  <a:pt x="20584" y="5551"/>
                </a:cubicBezTo>
                <a:cubicBezTo>
                  <a:pt x="20531" y="5396"/>
                  <a:pt x="20444" y="5392"/>
                  <a:pt x="20349" y="5542"/>
                </a:cubicBezTo>
                <a:cubicBezTo>
                  <a:pt x="20265" y="5676"/>
                  <a:pt x="19877" y="5905"/>
                  <a:pt x="19837" y="5844"/>
                </a:cubicBezTo>
                <a:cubicBezTo>
                  <a:pt x="19835" y="5841"/>
                  <a:pt x="19827" y="5827"/>
                  <a:pt x="19828" y="5819"/>
                </a:cubicBezTo>
                <a:cubicBezTo>
                  <a:pt x="19828" y="5817"/>
                  <a:pt x="19828" y="5812"/>
                  <a:pt x="19828" y="5810"/>
                </a:cubicBezTo>
                <a:cubicBezTo>
                  <a:pt x="19830" y="5775"/>
                  <a:pt x="19847" y="5723"/>
                  <a:pt x="19871" y="5668"/>
                </a:cubicBezTo>
                <a:cubicBezTo>
                  <a:pt x="19904" y="5591"/>
                  <a:pt x="19941" y="5525"/>
                  <a:pt x="19941" y="5517"/>
                </a:cubicBezTo>
                <a:cubicBezTo>
                  <a:pt x="19941" y="5495"/>
                  <a:pt x="19632" y="5539"/>
                  <a:pt x="19367" y="5601"/>
                </a:cubicBezTo>
                <a:cubicBezTo>
                  <a:pt x="19022" y="5682"/>
                  <a:pt x="18923" y="5763"/>
                  <a:pt x="18863" y="6028"/>
                </a:cubicBezTo>
                <a:cubicBezTo>
                  <a:pt x="18794" y="6333"/>
                  <a:pt x="18708" y="6512"/>
                  <a:pt x="18655" y="6480"/>
                </a:cubicBezTo>
                <a:cubicBezTo>
                  <a:pt x="18606" y="6451"/>
                  <a:pt x="18640" y="6223"/>
                  <a:pt x="18724" y="5994"/>
                </a:cubicBezTo>
                <a:cubicBezTo>
                  <a:pt x="18751" y="5918"/>
                  <a:pt x="18760" y="5874"/>
                  <a:pt x="18751" y="5860"/>
                </a:cubicBezTo>
                <a:cubicBezTo>
                  <a:pt x="18746" y="5857"/>
                  <a:pt x="18747" y="5852"/>
                  <a:pt x="18742" y="5852"/>
                </a:cubicBezTo>
                <a:cubicBezTo>
                  <a:pt x="18736" y="5854"/>
                  <a:pt x="18725" y="5855"/>
                  <a:pt x="18716" y="5860"/>
                </a:cubicBezTo>
                <a:cubicBezTo>
                  <a:pt x="18701" y="5869"/>
                  <a:pt x="18678" y="5892"/>
                  <a:pt x="18655" y="5911"/>
                </a:cubicBezTo>
                <a:lnTo>
                  <a:pt x="18559" y="5994"/>
                </a:lnTo>
                <a:lnTo>
                  <a:pt x="18507" y="5953"/>
                </a:lnTo>
                <a:cubicBezTo>
                  <a:pt x="18482" y="5941"/>
                  <a:pt x="18457" y="5930"/>
                  <a:pt x="18412" y="5902"/>
                </a:cubicBezTo>
                <a:cubicBezTo>
                  <a:pt x="18250" y="5802"/>
                  <a:pt x="18244" y="5714"/>
                  <a:pt x="18403" y="5752"/>
                </a:cubicBezTo>
                <a:cubicBezTo>
                  <a:pt x="18451" y="5764"/>
                  <a:pt x="18526" y="5760"/>
                  <a:pt x="18577" y="5752"/>
                </a:cubicBezTo>
                <a:cubicBezTo>
                  <a:pt x="18587" y="5750"/>
                  <a:pt x="18592" y="5747"/>
                  <a:pt x="18603" y="5743"/>
                </a:cubicBezTo>
                <a:cubicBezTo>
                  <a:pt x="18706" y="5700"/>
                  <a:pt x="19087" y="5266"/>
                  <a:pt x="19289" y="4981"/>
                </a:cubicBezTo>
                <a:cubicBezTo>
                  <a:pt x="19295" y="4972"/>
                  <a:pt x="19309" y="4956"/>
                  <a:pt x="19315" y="4948"/>
                </a:cubicBezTo>
                <a:cubicBezTo>
                  <a:pt x="19377" y="4857"/>
                  <a:pt x="19420" y="4784"/>
                  <a:pt x="19420" y="4755"/>
                </a:cubicBezTo>
                <a:cubicBezTo>
                  <a:pt x="19420" y="4741"/>
                  <a:pt x="19357" y="4730"/>
                  <a:pt x="19281" y="4730"/>
                </a:cubicBezTo>
                <a:cubicBezTo>
                  <a:pt x="19160" y="4730"/>
                  <a:pt x="19108" y="4705"/>
                  <a:pt x="19115" y="4672"/>
                </a:cubicBezTo>
                <a:cubicBezTo>
                  <a:pt x="19116" y="4670"/>
                  <a:pt x="19114" y="4665"/>
                  <a:pt x="19115" y="4663"/>
                </a:cubicBezTo>
                <a:cubicBezTo>
                  <a:pt x="19124" y="4646"/>
                  <a:pt x="19154" y="4625"/>
                  <a:pt x="19194" y="4605"/>
                </a:cubicBezTo>
                <a:cubicBezTo>
                  <a:pt x="19237" y="4584"/>
                  <a:pt x="19293" y="4567"/>
                  <a:pt x="19367" y="4546"/>
                </a:cubicBezTo>
                <a:cubicBezTo>
                  <a:pt x="19430" y="4529"/>
                  <a:pt x="19479" y="4507"/>
                  <a:pt x="19506" y="4487"/>
                </a:cubicBezTo>
                <a:cubicBezTo>
                  <a:pt x="19514" y="4481"/>
                  <a:pt x="19509" y="4478"/>
                  <a:pt x="19515" y="4471"/>
                </a:cubicBezTo>
                <a:cubicBezTo>
                  <a:pt x="19518" y="4467"/>
                  <a:pt x="19529" y="4466"/>
                  <a:pt x="19532" y="4462"/>
                </a:cubicBezTo>
                <a:cubicBezTo>
                  <a:pt x="19534" y="4458"/>
                  <a:pt x="19530" y="4449"/>
                  <a:pt x="19532" y="4446"/>
                </a:cubicBezTo>
                <a:cubicBezTo>
                  <a:pt x="19534" y="4437"/>
                  <a:pt x="19541" y="4430"/>
                  <a:pt x="19541" y="4420"/>
                </a:cubicBezTo>
                <a:cubicBezTo>
                  <a:pt x="19540" y="4377"/>
                  <a:pt x="19525" y="4353"/>
                  <a:pt x="19472" y="4345"/>
                </a:cubicBezTo>
                <a:cubicBezTo>
                  <a:pt x="19470" y="4345"/>
                  <a:pt x="19466" y="4346"/>
                  <a:pt x="19463" y="4345"/>
                </a:cubicBezTo>
                <a:cubicBezTo>
                  <a:pt x="19456" y="4345"/>
                  <a:pt x="19445" y="4346"/>
                  <a:pt x="19437" y="4345"/>
                </a:cubicBezTo>
                <a:cubicBezTo>
                  <a:pt x="19413" y="4346"/>
                  <a:pt x="19387" y="4350"/>
                  <a:pt x="19350" y="4353"/>
                </a:cubicBezTo>
                <a:cubicBezTo>
                  <a:pt x="19335" y="4354"/>
                  <a:pt x="19328" y="4352"/>
                  <a:pt x="19315" y="4353"/>
                </a:cubicBezTo>
                <a:cubicBezTo>
                  <a:pt x="19261" y="4365"/>
                  <a:pt x="19236" y="4393"/>
                  <a:pt x="19202" y="4471"/>
                </a:cubicBezTo>
                <a:cubicBezTo>
                  <a:pt x="19172" y="4542"/>
                  <a:pt x="19115" y="4628"/>
                  <a:pt x="19081" y="4655"/>
                </a:cubicBezTo>
                <a:cubicBezTo>
                  <a:pt x="18985" y="4732"/>
                  <a:pt x="18958" y="4610"/>
                  <a:pt x="19037" y="4462"/>
                </a:cubicBezTo>
                <a:cubicBezTo>
                  <a:pt x="19102" y="4340"/>
                  <a:pt x="19104" y="4343"/>
                  <a:pt x="19011" y="4370"/>
                </a:cubicBezTo>
                <a:cubicBezTo>
                  <a:pt x="18961" y="4385"/>
                  <a:pt x="18863" y="4430"/>
                  <a:pt x="18794" y="4471"/>
                </a:cubicBezTo>
                <a:cubicBezTo>
                  <a:pt x="18724" y="4512"/>
                  <a:pt x="18563" y="4581"/>
                  <a:pt x="18438" y="4630"/>
                </a:cubicBezTo>
                <a:cubicBezTo>
                  <a:pt x="18233" y="4710"/>
                  <a:pt x="18203" y="4713"/>
                  <a:pt x="18099" y="4663"/>
                </a:cubicBezTo>
                <a:cubicBezTo>
                  <a:pt x="18036" y="4633"/>
                  <a:pt x="17986" y="4598"/>
                  <a:pt x="17986" y="4588"/>
                </a:cubicBezTo>
                <a:cubicBezTo>
                  <a:pt x="17986" y="4577"/>
                  <a:pt x="18049" y="4552"/>
                  <a:pt x="18125" y="4521"/>
                </a:cubicBezTo>
                <a:cubicBezTo>
                  <a:pt x="18225" y="4481"/>
                  <a:pt x="18292" y="4409"/>
                  <a:pt x="18360" y="4278"/>
                </a:cubicBezTo>
                <a:cubicBezTo>
                  <a:pt x="18515" y="3980"/>
                  <a:pt x="18554" y="3816"/>
                  <a:pt x="18499" y="3751"/>
                </a:cubicBezTo>
                <a:cubicBezTo>
                  <a:pt x="18460" y="3707"/>
                  <a:pt x="18465" y="3686"/>
                  <a:pt x="18516" y="3667"/>
                </a:cubicBezTo>
                <a:cubicBezTo>
                  <a:pt x="18551" y="3654"/>
                  <a:pt x="18605" y="3556"/>
                  <a:pt x="18638" y="3449"/>
                </a:cubicBezTo>
                <a:cubicBezTo>
                  <a:pt x="18653" y="3398"/>
                  <a:pt x="18672" y="3361"/>
                  <a:pt x="18681" y="3324"/>
                </a:cubicBezTo>
                <a:cubicBezTo>
                  <a:pt x="18689" y="3278"/>
                  <a:pt x="18696" y="3227"/>
                  <a:pt x="18698" y="3190"/>
                </a:cubicBezTo>
                <a:cubicBezTo>
                  <a:pt x="18698" y="3145"/>
                  <a:pt x="18687" y="3116"/>
                  <a:pt x="18664" y="3081"/>
                </a:cubicBezTo>
                <a:cubicBezTo>
                  <a:pt x="18633" y="3034"/>
                  <a:pt x="18582" y="3061"/>
                  <a:pt x="18403" y="3232"/>
                </a:cubicBezTo>
                <a:cubicBezTo>
                  <a:pt x="18305" y="3326"/>
                  <a:pt x="18256" y="3374"/>
                  <a:pt x="18221" y="3391"/>
                </a:cubicBezTo>
                <a:cubicBezTo>
                  <a:pt x="18205" y="3399"/>
                  <a:pt x="18195" y="3403"/>
                  <a:pt x="18186" y="3399"/>
                </a:cubicBezTo>
                <a:cubicBezTo>
                  <a:pt x="18177" y="3395"/>
                  <a:pt x="18165" y="3381"/>
                  <a:pt x="18160" y="3366"/>
                </a:cubicBezTo>
                <a:cubicBezTo>
                  <a:pt x="18146" y="3326"/>
                  <a:pt x="18154" y="3247"/>
                  <a:pt x="18177" y="3190"/>
                </a:cubicBezTo>
                <a:cubicBezTo>
                  <a:pt x="18198" y="3135"/>
                  <a:pt x="18204" y="3099"/>
                  <a:pt x="18195" y="3098"/>
                </a:cubicBezTo>
                <a:lnTo>
                  <a:pt x="18151" y="3114"/>
                </a:lnTo>
                <a:cubicBezTo>
                  <a:pt x="18106" y="3138"/>
                  <a:pt x="17936" y="3234"/>
                  <a:pt x="17699" y="3366"/>
                </a:cubicBezTo>
                <a:cubicBezTo>
                  <a:pt x="17522" y="3465"/>
                  <a:pt x="17406" y="3537"/>
                  <a:pt x="17317" y="3600"/>
                </a:cubicBezTo>
                <a:cubicBezTo>
                  <a:pt x="17210" y="3689"/>
                  <a:pt x="17137" y="3775"/>
                  <a:pt x="17100" y="3868"/>
                </a:cubicBezTo>
                <a:cubicBezTo>
                  <a:pt x="17097" y="3886"/>
                  <a:pt x="17094" y="3900"/>
                  <a:pt x="17082" y="3918"/>
                </a:cubicBezTo>
                <a:cubicBezTo>
                  <a:pt x="17072" y="3947"/>
                  <a:pt x="17067" y="3965"/>
                  <a:pt x="17056" y="3960"/>
                </a:cubicBezTo>
                <a:cubicBezTo>
                  <a:pt x="17055" y="3960"/>
                  <a:pt x="17048" y="3960"/>
                  <a:pt x="17048" y="3960"/>
                </a:cubicBezTo>
                <a:cubicBezTo>
                  <a:pt x="17003" y="3996"/>
                  <a:pt x="16993" y="3989"/>
                  <a:pt x="16961" y="3935"/>
                </a:cubicBezTo>
                <a:cubicBezTo>
                  <a:pt x="16923" y="3869"/>
                  <a:pt x="16914" y="3868"/>
                  <a:pt x="16839" y="3935"/>
                </a:cubicBezTo>
                <a:cubicBezTo>
                  <a:pt x="16793" y="3974"/>
                  <a:pt x="16748" y="3989"/>
                  <a:pt x="16735" y="3968"/>
                </a:cubicBezTo>
                <a:cubicBezTo>
                  <a:pt x="16719" y="3944"/>
                  <a:pt x="16660" y="3951"/>
                  <a:pt x="16570" y="3977"/>
                </a:cubicBezTo>
                <a:cubicBezTo>
                  <a:pt x="16472" y="4006"/>
                  <a:pt x="16419" y="4005"/>
                  <a:pt x="16387" y="3977"/>
                </a:cubicBezTo>
                <a:cubicBezTo>
                  <a:pt x="16354" y="3946"/>
                  <a:pt x="16394" y="3911"/>
                  <a:pt x="16526" y="3851"/>
                </a:cubicBezTo>
                <a:cubicBezTo>
                  <a:pt x="16626" y="3806"/>
                  <a:pt x="16728" y="3736"/>
                  <a:pt x="16761" y="3700"/>
                </a:cubicBezTo>
                <a:cubicBezTo>
                  <a:pt x="16827" y="3626"/>
                  <a:pt x="16975" y="3155"/>
                  <a:pt x="17056" y="2830"/>
                </a:cubicBezTo>
                <a:cubicBezTo>
                  <a:pt x="17064" y="2797"/>
                  <a:pt x="17085" y="2750"/>
                  <a:pt x="17091" y="2721"/>
                </a:cubicBezTo>
                <a:cubicBezTo>
                  <a:pt x="17115" y="2611"/>
                  <a:pt x="17122" y="2541"/>
                  <a:pt x="17109" y="2528"/>
                </a:cubicBezTo>
                <a:cubicBezTo>
                  <a:pt x="17097" y="2516"/>
                  <a:pt x="17097" y="2490"/>
                  <a:pt x="17109" y="2461"/>
                </a:cubicBezTo>
                <a:cubicBezTo>
                  <a:pt x="17119" y="2430"/>
                  <a:pt x="17138" y="2393"/>
                  <a:pt x="17161" y="2353"/>
                </a:cubicBezTo>
                <a:cubicBezTo>
                  <a:pt x="17261" y="2177"/>
                  <a:pt x="17234" y="2128"/>
                  <a:pt x="17091" y="2219"/>
                </a:cubicBezTo>
                <a:cubicBezTo>
                  <a:pt x="17031" y="2257"/>
                  <a:pt x="16958" y="2267"/>
                  <a:pt x="16917" y="2252"/>
                </a:cubicBezTo>
                <a:cubicBezTo>
                  <a:pt x="16852" y="2228"/>
                  <a:pt x="16852" y="2228"/>
                  <a:pt x="16926" y="2177"/>
                </a:cubicBezTo>
                <a:cubicBezTo>
                  <a:pt x="17080" y="2071"/>
                  <a:pt x="17184" y="1961"/>
                  <a:pt x="17187" y="1900"/>
                </a:cubicBezTo>
                <a:cubicBezTo>
                  <a:pt x="17187" y="1894"/>
                  <a:pt x="17189" y="1895"/>
                  <a:pt x="17187" y="1892"/>
                </a:cubicBezTo>
                <a:cubicBezTo>
                  <a:pt x="17186" y="1889"/>
                  <a:pt x="17181" y="1885"/>
                  <a:pt x="17178" y="1884"/>
                </a:cubicBezTo>
                <a:cubicBezTo>
                  <a:pt x="17159" y="1879"/>
                  <a:pt x="17108" y="1911"/>
                  <a:pt x="17030" y="1984"/>
                </a:cubicBezTo>
                <a:cubicBezTo>
                  <a:pt x="16896" y="2110"/>
                  <a:pt x="16870" y="2123"/>
                  <a:pt x="16848" y="2068"/>
                </a:cubicBezTo>
                <a:cubicBezTo>
                  <a:pt x="16847" y="2066"/>
                  <a:pt x="16848" y="2061"/>
                  <a:pt x="16848" y="2060"/>
                </a:cubicBezTo>
                <a:cubicBezTo>
                  <a:pt x="16842" y="2043"/>
                  <a:pt x="16838" y="2010"/>
                  <a:pt x="16839" y="1976"/>
                </a:cubicBezTo>
                <a:cubicBezTo>
                  <a:pt x="16837" y="1926"/>
                  <a:pt x="16840" y="1867"/>
                  <a:pt x="16848" y="1808"/>
                </a:cubicBezTo>
                <a:cubicBezTo>
                  <a:pt x="16865" y="1684"/>
                  <a:pt x="16858" y="1627"/>
                  <a:pt x="16831" y="1624"/>
                </a:cubicBezTo>
                <a:lnTo>
                  <a:pt x="16770" y="1633"/>
                </a:lnTo>
                <a:cubicBezTo>
                  <a:pt x="16756" y="1637"/>
                  <a:pt x="16735" y="1652"/>
                  <a:pt x="16718" y="1658"/>
                </a:cubicBezTo>
                <a:cubicBezTo>
                  <a:pt x="16600" y="1712"/>
                  <a:pt x="16440" y="1815"/>
                  <a:pt x="16344" y="1917"/>
                </a:cubicBezTo>
                <a:cubicBezTo>
                  <a:pt x="16236" y="2033"/>
                  <a:pt x="16175" y="2143"/>
                  <a:pt x="16144" y="2269"/>
                </a:cubicBezTo>
                <a:cubicBezTo>
                  <a:pt x="16139" y="2342"/>
                  <a:pt x="16136" y="2428"/>
                  <a:pt x="16135" y="2520"/>
                </a:cubicBezTo>
                <a:cubicBezTo>
                  <a:pt x="16134" y="2554"/>
                  <a:pt x="16127" y="2551"/>
                  <a:pt x="16127" y="2579"/>
                </a:cubicBezTo>
                <a:cubicBezTo>
                  <a:pt x="16127" y="2587"/>
                  <a:pt x="16126" y="2596"/>
                  <a:pt x="16127" y="2604"/>
                </a:cubicBezTo>
                <a:cubicBezTo>
                  <a:pt x="16143" y="2757"/>
                  <a:pt x="16144" y="2847"/>
                  <a:pt x="16118" y="2863"/>
                </a:cubicBezTo>
                <a:cubicBezTo>
                  <a:pt x="16109" y="2887"/>
                  <a:pt x="16090" y="2878"/>
                  <a:pt x="16066" y="2855"/>
                </a:cubicBezTo>
                <a:cubicBezTo>
                  <a:pt x="16057" y="2846"/>
                  <a:pt x="16043" y="2817"/>
                  <a:pt x="16031" y="2788"/>
                </a:cubicBezTo>
                <a:cubicBezTo>
                  <a:pt x="15990" y="2710"/>
                  <a:pt x="15953" y="2595"/>
                  <a:pt x="15953" y="2503"/>
                </a:cubicBezTo>
                <a:lnTo>
                  <a:pt x="15953" y="2495"/>
                </a:lnTo>
                <a:lnTo>
                  <a:pt x="15936" y="2403"/>
                </a:lnTo>
                <a:lnTo>
                  <a:pt x="15823" y="2553"/>
                </a:lnTo>
                <a:cubicBezTo>
                  <a:pt x="15751" y="2644"/>
                  <a:pt x="15635" y="2802"/>
                  <a:pt x="15562" y="2905"/>
                </a:cubicBezTo>
                <a:cubicBezTo>
                  <a:pt x="15477" y="3025"/>
                  <a:pt x="15413" y="3071"/>
                  <a:pt x="15388" y="3047"/>
                </a:cubicBezTo>
                <a:cubicBezTo>
                  <a:pt x="15363" y="3023"/>
                  <a:pt x="15372" y="2966"/>
                  <a:pt x="15414" y="2888"/>
                </a:cubicBezTo>
                <a:cubicBezTo>
                  <a:pt x="15420" y="2876"/>
                  <a:pt x="15426" y="2861"/>
                  <a:pt x="15432" y="2847"/>
                </a:cubicBezTo>
                <a:cubicBezTo>
                  <a:pt x="15437" y="2832"/>
                  <a:pt x="15443" y="2822"/>
                  <a:pt x="15449" y="2805"/>
                </a:cubicBezTo>
                <a:cubicBezTo>
                  <a:pt x="15483" y="2709"/>
                  <a:pt x="15498" y="2659"/>
                  <a:pt x="15519" y="2595"/>
                </a:cubicBezTo>
                <a:cubicBezTo>
                  <a:pt x="15543" y="2499"/>
                  <a:pt x="15568" y="2399"/>
                  <a:pt x="15588" y="2277"/>
                </a:cubicBezTo>
                <a:cubicBezTo>
                  <a:pt x="15593" y="2249"/>
                  <a:pt x="15596" y="2227"/>
                  <a:pt x="15597" y="2210"/>
                </a:cubicBezTo>
                <a:cubicBezTo>
                  <a:pt x="15598" y="2206"/>
                  <a:pt x="15588" y="2204"/>
                  <a:pt x="15588" y="2202"/>
                </a:cubicBezTo>
                <a:cubicBezTo>
                  <a:pt x="15583" y="2177"/>
                  <a:pt x="15575" y="2169"/>
                  <a:pt x="15553" y="2168"/>
                </a:cubicBezTo>
                <a:cubicBezTo>
                  <a:pt x="15546" y="2170"/>
                  <a:pt x="15545" y="2173"/>
                  <a:pt x="15536" y="2177"/>
                </a:cubicBezTo>
                <a:cubicBezTo>
                  <a:pt x="15249" y="2283"/>
                  <a:pt x="15102" y="2209"/>
                  <a:pt x="15354" y="2085"/>
                </a:cubicBezTo>
                <a:cubicBezTo>
                  <a:pt x="15481" y="2023"/>
                  <a:pt x="15587" y="1924"/>
                  <a:pt x="15640" y="1833"/>
                </a:cubicBezTo>
                <a:cubicBezTo>
                  <a:pt x="15658" y="1795"/>
                  <a:pt x="15673" y="1749"/>
                  <a:pt x="15675" y="1708"/>
                </a:cubicBezTo>
                <a:cubicBezTo>
                  <a:pt x="15674" y="1689"/>
                  <a:pt x="15670" y="1671"/>
                  <a:pt x="15666" y="1649"/>
                </a:cubicBezTo>
                <a:cubicBezTo>
                  <a:pt x="15666" y="1647"/>
                  <a:pt x="15666" y="1643"/>
                  <a:pt x="15666" y="1641"/>
                </a:cubicBezTo>
                <a:cubicBezTo>
                  <a:pt x="15630" y="1470"/>
                  <a:pt x="15514" y="1248"/>
                  <a:pt x="15449" y="1214"/>
                </a:cubicBezTo>
                <a:cubicBezTo>
                  <a:pt x="15433" y="1223"/>
                  <a:pt x="15412" y="1234"/>
                  <a:pt x="15388" y="1256"/>
                </a:cubicBezTo>
                <a:cubicBezTo>
                  <a:pt x="15373" y="1282"/>
                  <a:pt x="15359" y="1302"/>
                  <a:pt x="15336" y="1331"/>
                </a:cubicBezTo>
                <a:cubicBezTo>
                  <a:pt x="15299" y="1377"/>
                  <a:pt x="15287" y="1394"/>
                  <a:pt x="15267" y="1381"/>
                </a:cubicBezTo>
                <a:lnTo>
                  <a:pt x="15241" y="1407"/>
                </a:lnTo>
                <a:lnTo>
                  <a:pt x="15215" y="1331"/>
                </a:lnTo>
                <a:cubicBezTo>
                  <a:pt x="15167" y="1270"/>
                  <a:pt x="15142" y="1269"/>
                  <a:pt x="15058" y="1306"/>
                </a:cubicBezTo>
                <a:cubicBezTo>
                  <a:pt x="15039" y="1314"/>
                  <a:pt x="15025" y="1333"/>
                  <a:pt x="15006" y="1348"/>
                </a:cubicBezTo>
                <a:cubicBezTo>
                  <a:pt x="14968" y="1384"/>
                  <a:pt x="14929" y="1414"/>
                  <a:pt x="14919" y="1440"/>
                </a:cubicBezTo>
                <a:cubicBezTo>
                  <a:pt x="14919" y="1441"/>
                  <a:pt x="14919" y="1447"/>
                  <a:pt x="14919" y="1448"/>
                </a:cubicBezTo>
                <a:cubicBezTo>
                  <a:pt x="14897" y="1503"/>
                  <a:pt x="14862" y="1535"/>
                  <a:pt x="14832" y="1524"/>
                </a:cubicBezTo>
                <a:cubicBezTo>
                  <a:pt x="14830" y="1524"/>
                  <a:pt x="14826" y="1524"/>
                  <a:pt x="14824" y="1524"/>
                </a:cubicBezTo>
                <a:cubicBezTo>
                  <a:pt x="14814" y="1524"/>
                  <a:pt x="14796" y="1526"/>
                  <a:pt x="14780" y="1532"/>
                </a:cubicBezTo>
                <a:cubicBezTo>
                  <a:pt x="14669" y="1585"/>
                  <a:pt x="14426" y="1794"/>
                  <a:pt x="14311" y="1934"/>
                </a:cubicBezTo>
                <a:cubicBezTo>
                  <a:pt x="14303" y="1945"/>
                  <a:pt x="14291" y="1957"/>
                  <a:pt x="14285" y="1967"/>
                </a:cubicBezTo>
                <a:cubicBezTo>
                  <a:pt x="14248" y="2030"/>
                  <a:pt x="14225" y="2110"/>
                  <a:pt x="14215" y="2168"/>
                </a:cubicBezTo>
                <a:cubicBezTo>
                  <a:pt x="14211" y="2188"/>
                  <a:pt x="14198" y="2211"/>
                  <a:pt x="14198" y="2227"/>
                </a:cubicBezTo>
                <a:cubicBezTo>
                  <a:pt x="14198" y="2357"/>
                  <a:pt x="14172" y="2402"/>
                  <a:pt x="14111" y="2353"/>
                </a:cubicBezTo>
                <a:cubicBezTo>
                  <a:pt x="14087" y="2334"/>
                  <a:pt x="14018" y="2310"/>
                  <a:pt x="13964" y="2302"/>
                </a:cubicBezTo>
                <a:cubicBezTo>
                  <a:pt x="13908" y="2294"/>
                  <a:pt x="13872" y="2270"/>
                  <a:pt x="13877" y="2244"/>
                </a:cubicBezTo>
                <a:cubicBezTo>
                  <a:pt x="13883" y="2215"/>
                  <a:pt x="13835" y="2193"/>
                  <a:pt x="13764" y="2193"/>
                </a:cubicBezTo>
                <a:cubicBezTo>
                  <a:pt x="13673" y="2193"/>
                  <a:pt x="13633" y="2182"/>
                  <a:pt x="13633" y="2152"/>
                </a:cubicBezTo>
                <a:cubicBezTo>
                  <a:pt x="13633" y="2145"/>
                  <a:pt x="13636" y="2136"/>
                  <a:pt x="13642" y="2127"/>
                </a:cubicBezTo>
                <a:cubicBezTo>
                  <a:pt x="13643" y="2125"/>
                  <a:pt x="13641" y="2120"/>
                  <a:pt x="13642" y="2118"/>
                </a:cubicBezTo>
                <a:cubicBezTo>
                  <a:pt x="13648" y="2110"/>
                  <a:pt x="13658" y="2102"/>
                  <a:pt x="13668" y="2093"/>
                </a:cubicBezTo>
                <a:cubicBezTo>
                  <a:pt x="13671" y="2090"/>
                  <a:pt x="13673" y="2089"/>
                  <a:pt x="13677" y="2085"/>
                </a:cubicBezTo>
                <a:cubicBezTo>
                  <a:pt x="13698" y="2067"/>
                  <a:pt x="13728" y="2048"/>
                  <a:pt x="13764" y="2026"/>
                </a:cubicBezTo>
                <a:cubicBezTo>
                  <a:pt x="13939" y="1919"/>
                  <a:pt x="13993" y="1863"/>
                  <a:pt x="14007" y="1700"/>
                </a:cubicBezTo>
                <a:cubicBezTo>
                  <a:pt x="14011" y="1629"/>
                  <a:pt x="14011" y="1545"/>
                  <a:pt x="14007" y="1457"/>
                </a:cubicBezTo>
                <a:cubicBezTo>
                  <a:pt x="14007" y="1455"/>
                  <a:pt x="14007" y="1450"/>
                  <a:pt x="14007" y="1448"/>
                </a:cubicBezTo>
                <a:cubicBezTo>
                  <a:pt x="14004" y="1373"/>
                  <a:pt x="14001" y="1317"/>
                  <a:pt x="13998" y="1273"/>
                </a:cubicBezTo>
                <a:cubicBezTo>
                  <a:pt x="13995" y="1228"/>
                  <a:pt x="13996" y="1194"/>
                  <a:pt x="13990" y="1172"/>
                </a:cubicBezTo>
                <a:cubicBezTo>
                  <a:pt x="13987" y="1161"/>
                  <a:pt x="13985" y="1153"/>
                  <a:pt x="13981" y="1147"/>
                </a:cubicBezTo>
                <a:cubicBezTo>
                  <a:pt x="13977" y="1141"/>
                  <a:pt x="13968" y="1141"/>
                  <a:pt x="13964" y="1139"/>
                </a:cubicBezTo>
                <a:cubicBezTo>
                  <a:pt x="13954" y="1134"/>
                  <a:pt x="13937" y="1134"/>
                  <a:pt x="13920" y="1139"/>
                </a:cubicBezTo>
                <a:cubicBezTo>
                  <a:pt x="13872" y="1154"/>
                  <a:pt x="13845" y="1148"/>
                  <a:pt x="13833" y="1130"/>
                </a:cubicBezTo>
                <a:cubicBezTo>
                  <a:pt x="13818" y="1110"/>
                  <a:pt x="13836" y="1077"/>
                  <a:pt x="13877" y="1047"/>
                </a:cubicBezTo>
                <a:cubicBezTo>
                  <a:pt x="13881" y="1043"/>
                  <a:pt x="13880" y="1042"/>
                  <a:pt x="13885" y="1038"/>
                </a:cubicBezTo>
                <a:cubicBezTo>
                  <a:pt x="13887" y="1037"/>
                  <a:pt x="13883" y="1031"/>
                  <a:pt x="13885" y="1030"/>
                </a:cubicBezTo>
                <a:cubicBezTo>
                  <a:pt x="13887" y="1028"/>
                  <a:pt x="13892" y="1031"/>
                  <a:pt x="13894" y="1030"/>
                </a:cubicBezTo>
                <a:cubicBezTo>
                  <a:pt x="13926" y="1008"/>
                  <a:pt x="13946" y="968"/>
                  <a:pt x="13955" y="929"/>
                </a:cubicBezTo>
                <a:cubicBezTo>
                  <a:pt x="13958" y="901"/>
                  <a:pt x="13956" y="874"/>
                  <a:pt x="13946" y="820"/>
                </a:cubicBezTo>
                <a:cubicBezTo>
                  <a:pt x="13922" y="679"/>
                  <a:pt x="13901" y="655"/>
                  <a:pt x="13764" y="620"/>
                </a:cubicBezTo>
                <a:cubicBezTo>
                  <a:pt x="13660" y="593"/>
                  <a:pt x="13540" y="611"/>
                  <a:pt x="13468" y="645"/>
                </a:cubicBezTo>
                <a:cubicBezTo>
                  <a:pt x="13451" y="660"/>
                  <a:pt x="13428" y="674"/>
                  <a:pt x="13407" y="695"/>
                </a:cubicBezTo>
                <a:cubicBezTo>
                  <a:pt x="13407" y="697"/>
                  <a:pt x="13407" y="701"/>
                  <a:pt x="13407" y="703"/>
                </a:cubicBezTo>
                <a:cubicBezTo>
                  <a:pt x="13407" y="720"/>
                  <a:pt x="13332" y="809"/>
                  <a:pt x="13242" y="896"/>
                </a:cubicBezTo>
                <a:cubicBezTo>
                  <a:pt x="13152" y="983"/>
                  <a:pt x="13022" y="1163"/>
                  <a:pt x="12956" y="1298"/>
                </a:cubicBezTo>
                <a:cubicBezTo>
                  <a:pt x="12812" y="1595"/>
                  <a:pt x="12770" y="1585"/>
                  <a:pt x="12695" y="1222"/>
                </a:cubicBezTo>
                <a:cubicBezTo>
                  <a:pt x="12689" y="1193"/>
                  <a:pt x="12675" y="1172"/>
                  <a:pt x="12669" y="1147"/>
                </a:cubicBezTo>
                <a:cubicBezTo>
                  <a:pt x="12647" y="1066"/>
                  <a:pt x="12628" y="1004"/>
                  <a:pt x="12608" y="988"/>
                </a:cubicBezTo>
                <a:cubicBezTo>
                  <a:pt x="12590" y="995"/>
                  <a:pt x="12553" y="981"/>
                  <a:pt x="12530" y="954"/>
                </a:cubicBezTo>
                <a:cubicBezTo>
                  <a:pt x="12496" y="915"/>
                  <a:pt x="12503" y="889"/>
                  <a:pt x="12547" y="854"/>
                </a:cubicBezTo>
                <a:cubicBezTo>
                  <a:pt x="12559" y="844"/>
                  <a:pt x="12567" y="830"/>
                  <a:pt x="12573" y="812"/>
                </a:cubicBezTo>
                <a:cubicBezTo>
                  <a:pt x="12576" y="711"/>
                  <a:pt x="12560" y="599"/>
                  <a:pt x="12530" y="494"/>
                </a:cubicBezTo>
                <a:cubicBezTo>
                  <a:pt x="12466" y="305"/>
                  <a:pt x="12352" y="101"/>
                  <a:pt x="12243" y="42"/>
                </a:cubicBezTo>
                <a:cubicBezTo>
                  <a:pt x="12201" y="19"/>
                  <a:pt x="12172" y="18"/>
                  <a:pt x="12139" y="17"/>
                </a:cubicBezTo>
                <a:cubicBezTo>
                  <a:pt x="12128" y="18"/>
                  <a:pt x="12117" y="14"/>
                  <a:pt x="12104" y="17"/>
                </a:cubicBezTo>
                <a:cubicBezTo>
                  <a:pt x="12095" y="19"/>
                  <a:pt x="12088" y="22"/>
                  <a:pt x="12078" y="25"/>
                </a:cubicBezTo>
                <a:cubicBezTo>
                  <a:pt x="12073" y="27"/>
                  <a:pt x="12066" y="23"/>
                  <a:pt x="12061" y="25"/>
                </a:cubicBezTo>
                <a:cubicBezTo>
                  <a:pt x="12038" y="33"/>
                  <a:pt x="12007" y="52"/>
                  <a:pt x="11974" y="67"/>
                </a:cubicBezTo>
                <a:cubicBezTo>
                  <a:pt x="11842" y="124"/>
                  <a:pt x="11774" y="202"/>
                  <a:pt x="11583" y="486"/>
                </a:cubicBezTo>
                <a:cubicBezTo>
                  <a:pt x="11453" y="680"/>
                  <a:pt x="11329" y="890"/>
                  <a:pt x="11314" y="946"/>
                </a:cubicBezTo>
                <a:cubicBezTo>
                  <a:pt x="11309" y="965"/>
                  <a:pt x="11298" y="994"/>
                  <a:pt x="11288" y="1021"/>
                </a:cubicBezTo>
                <a:cubicBezTo>
                  <a:pt x="11281" y="1041"/>
                  <a:pt x="11280" y="1052"/>
                  <a:pt x="11270" y="1072"/>
                </a:cubicBezTo>
                <a:cubicBezTo>
                  <a:pt x="11254" y="1111"/>
                  <a:pt x="11227" y="1155"/>
                  <a:pt x="11209" y="1189"/>
                </a:cubicBezTo>
                <a:cubicBezTo>
                  <a:pt x="11111" y="1375"/>
                  <a:pt x="11116" y="1444"/>
                  <a:pt x="11235" y="1691"/>
                </a:cubicBezTo>
                <a:cubicBezTo>
                  <a:pt x="11279" y="1784"/>
                  <a:pt x="11310" y="1861"/>
                  <a:pt x="11314" y="1909"/>
                </a:cubicBezTo>
                <a:cubicBezTo>
                  <a:pt x="11314" y="1912"/>
                  <a:pt x="11314" y="1914"/>
                  <a:pt x="11314" y="1917"/>
                </a:cubicBezTo>
                <a:cubicBezTo>
                  <a:pt x="11315" y="1929"/>
                  <a:pt x="11317" y="1944"/>
                  <a:pt x="11314" y="1951"/>
                </a:cubicBezTo>
                <a:cubicBezTo>
                  <a:pt x="11309" y="1965"/>
                  <a:pt x="11288" y="1969"/>
                  <a:pt x="11270" y="1959"/>
                </a:cubicBezTo>
                <a:cubicBezTo>
                  <a:pt x="11262" y="1954"/>
                  <a:pt x="11256" y="1937"/>
                  <a:pt x="11244" y="1926"/>
                </a:cubicBezTo>
                <a:cubicBezTo>
                  <a:pt x="11219" y="1902"/>
                  <a:pt x="11181" y="1895"/>
                  <a:pt x="11140" y="1892"/>
                </a:cubicBezTo>
                <a:cubicBezTo>
                  <a:pt x="11127" y="1892"/>
                  <a:pt x="11117" y="1891"/>
                  <a:pt x="11105" y="1892"/>
                </a:cubicBezTo>
                <a:cubicBezTo>
                  <a:pt x="11102" y="1893"/>
                  <a:pt x="11091" y="1892"/>
                  <a:pt x="11088" y="1892"/>
                </a:cubicBezTo>
                <a:cubicBezTo>
                  <a:pt x="11038" y="1902"/>
                  <a:pt x="10996" y="1926"/>
                  <a:pt x="10966" y="1967"/>
                </a:cubicBezTo>
                <a:cubicBezTo>
                  <a:pt x="10939" y="2024"/>
                  <a:pt x="10903" y="2168"/>
                  <a:pt x="10879" y="2319"/>
                </a:cubicBezTo>
                <a:cubicBezTo>
                  <a:pt x="10873" y="2355"/>
                  <a:pt x="10868" y="2353"/>
                  <a:pt x="10862" y="2386"/>
                </a:cubicBezTo>
                <a:cubicBezTo>
                  <a:pt x="10855" y="2445"/>
                  <a:pt x="10852" y="2498"/>
                  <a:pt x="10845" y="2528"/>
                </a:cubicBezTo>
                <a:cubicBezTo>
                  <a:pt x="10839" y="2567"/>
                  <a:pt x="10827" y="2650"/>
                  <a:pt x="10827" y="2654"/>
                </a:cubicBezTo>
                <a:cubicBezTo>
                  <a:pt x="10824" y="2662"/>
                  <a:pt x="10783" y="2633"/>
                  <a:pt x="10740" y="2595"/>
                </a:cubicBezTo>
                <a:cubicBezTo>
                  <a:pt x="10720" y="2577"/>
                  <a:pt x="10707" y="2564"/>
                  <a:pt x="10697" y="2545"/>
                </a:cubicBezTo>
                <a:cubicBezTo>
                  <a:pt x="10683" y="2528"/>
                  <a:pt x="10679" y="2510"/>
                  <a:pt x="10688" y="2495"/>
                </a:cubicBezTo>
                <a:cubicBezTo>
                  <a:pt x="10704" y="2469"/>
                  <a:pt x="10673" y="2481"/>
                  <a:pt x="10627" y="2520"/>
                </a:cubicBezTo>
                <a:cubicBezTo>
                  <a:pt x="10587" y="2553"/>
                  <a:pt x="10551" y="2569"/>
                  <a:pt x="10523" y="2570"/>
                </a:cubicBezTo>
                <a:cubicBezTo>
                  <a:pt x="10514" y="2570"/>
                  <a:pt x="10504" y="2565"/>
                  <a:pt x="10497" y="2562"/>
                </a:cubicBezTo>
                <a:cubicBezTo>
                  <a:pt x="10471" y="2551"/>
                  <a:pt x="10469" y="2518"/>
                  <a:pt x="10514" y="2470"/>
                </a:cubicBezTo>
                <a:cubicBezTo>
                  <a:pt x="10618" y="2359"/>
                  <a:pt x="10668" y="2225"/>
                  <a:pt x="10671" y="2051"/>
                </a:cubicBezTo>
                <a:cubicBezTo>
                  <a:pt x="10671" y="1993"/>
                  <a:pt x="10662" y="1936"/>
                  <a:pt x="10653" y="1867"/>
                </a:cubicBezTo>
                <a:cubicBezTo>
                  <a:pt x="10566" y="1242"/>
                  <a:pt x="10530" y="1000"/>
                  <a:pt x="10497" y="980"/>
                </a:cubicBezTo>
                <a:cubicBezTo>
                  <a:pt x="10478" y="969"/>
                  <a:pt x="10462" y="908"/>
                  <a:pt x="10462" y="846"/>
                </a:cubicBezTo>
                <a:cubicBezTo>
                  <a:pt x="10462" y="817"/>
                  <a:pt x="10450" y="776"/>
                  <a:pt x="10436" y="728"/>
                </a:cubicBezTo>
                <a:cubicBezTo>
                  <a:pt x="10429" y="705"/>
                  <a:pt x="10420" y="680"/>
                  <a:pt x="10410" y="653"/>
                </a:cubicBezTo>
                <a:cubicBezTo>
                  <a:pt x="10410" y="652"/>
                  <a:pt x="10411" y="646"/>
                  <a:pt x="10410" y="645"/>
                </a:cubicBezTo>
                <a:cubicBezTo>
                  <a:pt x="10364" y="524"/>
                  <a:pt x="10291" y="384"/>
                  <a:pt x="10219" y="251"/>
                </a:cubicBezTo>
                <a:cubicBezTo>
                  <a:pt x="10192" y="205"/>
                  <a:pt x="10169" y="152"/>
                  <a:pt x="10141" y="109"/>
                </a:cubicBezTo>
                <a:cubicBezTo>
                  <a:pt x="10090" y="33"/>
                  <a:pt x="10049" y="28"/>
                  <a:pt x="10010" y="0"/>
                </a:cubicBezTo>
                <a:close/>
              </a:path>
            </a:pathLst>
          </a:custGeom>
          <a:ln w="12700">
            <a:miter lim="400000"/>
          </a:ln>
        </p:spPr>
      </p:pic>
      <p:pic>
        <p:nvPicPr>
          <p:cNvPr id="297" name="pasted-movie.png" descr="pasted-movie.png"/>
          <p:cNvPicPr>
            <a:picLocks noChangeAspect="1"/>
          </p:cNvPicPr>
          <p:nvPr/>
        </p:nvPicPr>
        <p:blipFill>
          <a:blip r:embed="rId4">
            <a:extLst/>
          </a:blip>
          <a:srcRect l="738" t="1188" r="3075" b="1203"/>
          <a:stretch>
            <a:fillRect/>
          </a:stretch>
        </p:blipFill>
        <p:spPr>
          <a:xfrm>
            <a:off x="-70255" y="3432111"/>
            <a:ext cx="984816" cy="1023939"/>
          </a:xfrm>
          <a:custGeom>
            <a:avLst/>
            <a:gdLst/>
            <a:ahLst/>
            <a:cxnLst>
              <a:cxn ang="0">
                <a:pos x="wd2" y="hd2"/>
              </a:cxn>
              <a:cxn ang="5400000">
                <a:pos x="wd2" y="hd2"/>
              </a:cxn>
              <a:cxn ang="10800000">
                <a:pos x="wd2" y="hd2"/>
              </a:cxn>
              <a:cxn ang="16200000">
                <a:pos x="wd2" y="hd2"/>
              </a:cxn>
            </a:cxnLst>
            <a:rect l="0" t="0" r="r" b="b"/>
            <a:pathLst>
              <a:path w="21558" h="21600" fill="norm" stroke="1" extrusionOk="0">
                <a:moveTo>
                  <a:pt x="10010" y="0"/>
                </a:moveTo>
                <a:cubicBezTo>
                  <a:pt x="9828" y="18"/>
                  <a:pt x="9653" y="50"/>
                  <a:pt x="9472" y="75"/>
                </a:cubicBezTo>
                <a:cubicBezTo>
                  <a:pt x="9427" y="97"/>
                  <a:pt x="9377" y="119"/>
                  <a:pt x="9342" y="142"/>
                </a:cubicBezTo>
                <a:cubicBezTo>
                  <a:pt x="9267" y="192"/>
                  <a:pt x="9195" y="267"/>
                  <a:pt x="9133" y="352"/>
                </a:cubicBezTo>
                <a:cubicBezTo>
                  <a:pt x="9100" y="397"/>
                  <a:pt x="9067" y="446"/>
                  <a:pt x="9037" y="502"/>
                </a:cubicBezTo>
                <a:cubicBezTo>
                  <a:pt x="9029" y="517"/>
                  <a:pt x="9027" y="538"/>
                  <a:pt x="9020" y="553"/>
                </a:cubicBezTo>
                <a:cubicBezTo>
                  <a:pt x="8998" y="597"/>
                  <a:pt x="8976" y="634"/>
                  <a:pt x="8959" y="678"/>
                </a:cubicBezTo>
                <a:cubicBezTo>
                  <a:pt x="8948" y="709"/>
                  <a:pt x="8934" y="738"/>
                  <a:pt x="8925" y="770"/>
                </a:cubicBezTo>
                <a:cubicBezTo>
                  <a:pt x="8920" y="787"/>
                  <a:pt x="8920" y="812"/>
                  <a:pt x="8916" y="829"/>
                </a:cubicBezTo>
                <a:cubicBezTo>
                  <a:pt x="8879" y="979"/>
                  <a:pt x="8866" y="1120"/>
                  <a:pt x="8898" y="1239"/>
                </a:cubicBezTo>
                <a:cubicBezTo>
                  <a:pt x="8926" y="1344"/>
                  <a:pt x="8930" y="1399"/>
                  <a:pt x="8907" y="1440"/>
                </a:cubicBezTo>
                <a:cubicBezTo>
                  <a:pt x="8901" y="1453"/>
                  <a:pt x="8893" y="1461"/>
                  <a:pt x="8881" y="1473"/>
                </a:cubicBezTo>
                <a:cubicBezTo>
                  <a:pt x="8840" y="1520"/>
                  <a:pt x="8823" y="1648"/>
                  <a:pt x="8812" y="1909"/>
                </a:cubicBezTo>
                <a:lnTo>
                  <a:pt x="8794" y="2286"/>
                </a:lnTo>
                <a:lnTo>
                  <a:pt x="8629" y="2445"/>
                </a:lnTo>
                <a:cubicBezTo>
                  <a:pt x="8512" y="2558"/>
                  <a:pt x="8461" y="2584"/>
                  <a:pt x="8429" y="2553"/>
                </a:cubicBezTo>
                <a:cubicBezTo>
                  <a:pt x="8397" y="2522"/>
                  <a:pt x="8401" y="2479"/>
                  <a:pt x="8447" y="2394"/>
                </a:cubicBezTo>
                <a:cubicBezTo>
                  <a:pt x="8481" y="2330"/>
                  <a:pt x="8500" y="2249"/>
                  <a:pt x="8507" y="2177"/>
                </a:cubicBezTo>
                <a:cubicBezTo>
                  <a:pt x="8509" y="2121"/>
                  <a:pt x="8504" y="2069"/>
                  <a:pt x="8490" y="2034"/>
                </a:cubicBezTo>
                <a:cubicBezTo>
                  <a:pt x="8481" y="2027"/>
                  <a:pt x="8469" y="2023"/>
                  <a:pt x="8455" y="2034"/>
                </a:cubicBezTo>
                <a:cubicBezTo>
                  <a:pt x="8382" y="2093"/>
                  <a:pt x="8351" y="2053"/>
                  <a:pt x="8351" y="1900"/>
                </a:cubicBezTo>
                <a:cubicBezTo>
                  <a:pt x="8351" y="1829"/>
                  <a:pt x="8312" y="1718"/>
                  <a:pt x="8264" y="1616"/>
                </a:cubicBezTo>
                <a:cubicBezTo>
                  <a:pt x="8203" y="1506"/>
                  <a:pt x="8136" y="1405"/>
                  <a:pt x="8108" y="1398"/>
                </a:cubicBezTo>
                <a:cubicBezTo>
                  <a:pt x="8095" y="1400"/>
                  <a:pt x="8075" y="1389"/>
                  <a:pt x="8064" y="1373"/>
                </a:cubicBezTo>
                <a:cubicBezTo>
                  <a:pt x="8052" y="1358"/>
                  <a:pt x="8042" y="1341"/>
                  <a:pt x="8038" y="1314"/>
                </a:cubicBezTo>
                <a:cubicBezTo>
                  <a:pt x="8031" y="1267"/>
                  <a:pt x="7984" y="1192"/>
                  <a:pt x="7934" y="1130"/>
                </a:cubicBezTo>
                <a:cubicBezTo>
                  <a:pt x="7930" y="1126"/>
                  <a:pt x="7928" y="1126"/>
                  <a:pt x="7925" y="1122"/>
                </a:cubicBezTo>
                <a:cubicBezTo>
                  <a:pt x="7924" y="1121"/>
                  <a:pt x="7926" y="1114"/>
                  <a:pt x="7925" y="1113"/>
                </a:cubicBezTo>
                <a:cubicBezTo>
                  <a:pt x="7922" y="1110"/>
                  <a:pt x="7920" y="1109"/>
                  <a:pt x="7917" y="1105"/>
                </a:cubicBezTo>
                <a:cubicBezTo>
                  <a:pt x="7863" y="1047"/>
                  <a:pt x="7808" y="1005"/>
                  <a:pt x="7769" y="1005"/>
                </a:cubicBezTo>
                <a:cubicBezTo>
                  <a:pt x="7749" y="1005"/>
                  <a:pt x="7720" y="984"/>
                  <a:pt x="7700" y="954"/>
                </a:cubicBezTo>
                <a:cubicBezTo>
                  <a:pt x="7674" y="931"/>
                  <a:pt x="7647" y="895"/>
                  <a:pt x="7621" y="862"/>
                </a:cubicBezTo>
                <a:cubicBezTo>
                  <a:pt x="7539" y="763"/>
                  <a:pt x="7446" y="707"/>
                  <a:pt x="7369" y="687"/>
                </a:cubicBezTo>
                <a:cubicBezTo>
                  <a:pt x="7366" y="686"/>
                  <a:pt x="7364" y="688"/>
                  <a:pt x="7361" y="687"/>
                </a:cubicBezTo>
                <a:cubicBezTo>
                  <a:pt x="7346" y="685"/>
                  <a:pt x="7329" y="677"/>
                  <a:pt x="7317" y="678"/>
                </a:cubicBezTo>
                <a:cubicBezTo>
                  <a:pt x="7314" y="678"/>
                  <a:pt x="7311" y="678"/>
                  <a:pt x="7309" y="678"/>
                </a:cubicBezTo>
                <a:cubicBezTo>
                  <a:pt x="7295" y="679"/>
                  <a:pt x="7284" y="681"/>
                  <a:pt x="7274" y="687"/>
                </a:cubicBezTo>
                <a:cubicBezTo>
                  <a:pt x="7271" y="688"/>
                  <a:pt x="7276" y="694"/>
                  <a:pt x="7274" y="695"/>
                </a:cubicBezTo>
                <a:cubicBezTo>
                  <a:pt x="7269" y="698"/>
                  <a:pt x="7260" y="691"/>
                  <a:pt x="7256" y="695"/>
                </a:cubicBezTo>
                <a:cubicBezTo>
                  <a:pt x="7220" y="723"/>
                  <a:pt x="7196" y="731"/>
                  <a:pt x="7178" y="703"/>
                </a:cubicBezTo>
                <a:cubicBezTo>
                  <a:pt x="7173" y="699"/>
                  <a:pt x="7165" y="691"/>
                  <a:pt x="7161" y="687"/>
                </a:cubicBezTo>
                <a:cubicBezTo>
                  <a:pt x="7158" y="683"/>
                  <a:pt x="7155" y="690"/>
                  <a:pt x="7152" y="687"/>
                </a:cubicBezTo>
                <a:cubicBezTo>
                  <a:pt x="7102" y="671"/>
                  <a:pt x="7015" y="729"/>
                  <a:pt x="6952" y="829"/>
                </a:cubicBezTo>
                <a:cubicBezTo>
                  <a:pt x="6913" y="896"/>
                  <a:pt x="6883" y="966"/>
                  <a:pt x="6892" y="996"/>
                </a:cubicBezTo>
                <a:cubicBezTo>
                  <a:pt x="6893" y="998"/>
                  <a:pt x="6899" y="1003"/>
                  <a:pt x="6900" y="1005"/>
                </a:cubicBezTo>
                <a:cubicBezTo>
                  <a:pt x="6911" y="1022"/>
                  <a:pt x="6898" y="1045"/>
                  <a:pt x="6874" y="1063"/>
                </a:cubicBezTo>
                <a:cubicBezTo>
                  <a:pt x="6870" y="1068"/>
                  <a:pt x="6869" y="1075"/>
                  <a:pt x="6865" y="1080"/>
                </a:cubicBezTo>
                <a:cubicBezTo>
                  <a:pt x="6769" y="1184"/>
                  <a:pt x="6640" y="1658"/>
                  <a:pt x="6640" y="1909"/>
                </a:cubicBezTo>
                <a:cubicBezTo>
                  <a:pt x="6640" y="1969"/>
                  <a:pt x="6635" y="2022"/>
                  <a:pt x="6631" y="2068"/>
                </a:cubicBezTo>
                <a:cubicBezTo>
                  <a:pt x="6629" y="2087"/>
                  <a:pt x="6624" y="2095"/>
                  <a:pt x="6622" y="2110"/>
                </a:cubicBezTo>
                <a:cubicBezTo>
                  <a:pt x="6620" y="2127"/>
                  <a:pt x="6617" y="2155"/>
                  <a:pt x="6614" y="2160"/>
                </a:cubicBezTo>
                <a:cubicBezTo>
                  <a:pt x="6613" y="2161"/>
                  <a:pt x="6615" y="2167"/>
                  <a:pt x="6614" y="2168"/>
                </a:cubicBezTo>
                <a:cubicBezTo>
                  <a:pt x="6600" y="2182"/>
                  <a:pt x="6476" y="2107"/>
                  <a:pt x="6335" y="2001"/>
                </a:cubicBezTo>
                <a:cubicBezTo>
                  <a:pt x="6145" y="1856"/>
                  <a:pt x="6069" y="1819"/>
                  <a:pt x="6031" y="1850"/>
                </a:cubicBezTo>
                <a:cubicBezTo>
                  <a:pt x="5967" y="1901"/>
                  <a:pt x="5918" y="1861"/>
                  <a:pt x="5918" y="1750"/>
                </a:cubicBezTo>
                <a:cubicBezTo>
                  <a:pt x="5918" y="1724"/>
                  <a:pt x="5910" y="1692"/>
                  <a:pt x="5892" y="1666"/>
                </a:cubicBezTo>
                <a:cubicBezTo>
                  <a:pt x="5837" y="1613"/>
                  <a:pt x="5797" y="1590"/>
                  <a:pt x="5753" y="1574"/>
                </a:cubicBezTo>
                <a:cubicBezTo>
                  <a:pt x="5743" y="1570"/>
                  <a:pt x="5731" y="1568"/>
                  <a:pt x="5719" y="1566"/>
                </a:cubicBezTo>
                <a:cubicBezTo>
                  <a:pt x="5699" y="1565"/>
                  <a:pt x="5681" y="1563"/>
                  <a:pt x="5667" y="1574"/>
                </a:cubicBezTo>
                <a:cubicBezTo>
                  <a:pt x="5639" y="1597"/>
                  <a:pt x="5611" y="1605"/>
                  <a:pt x="5597" y="1591"/>
                </a:cubicBezTo>
                <a:cubicBezTo>
                  <a:pt x="5584" y="1579"/>
                  <a:pt x="5531" y="1571"/>
                  <a:pt x="5484" y="1566"/>
                </a:cubicBezTo>
                <a:cubicBezTo>
                  <a:pt x="5407" y="1577"/>
                  <a:pt x="5350" y="1597"/>
                  <a:pt x="5310" y="1641"/>
                </a:cubicBezTo>
                <a:cubicBezTo>
                  <a:pt x="5272" y="1692"/>
                  <a:pt x="5241" y="1761"/>
                  <a:pt x="5223" y="1859"/>
                </a:cubicBezTo>
                <a:cubicBezTo>
                  <a:pt x="5204" y="1956"/>
                  <a:pt x="5233" y="2192"/>
                  <a:pt x="5284" y="2445"/>
                </a:cubicBezTo>
                <a:cubicBezTo>
                  <a:pt x="5284" y="2447"/>
                  <a:pt x="5283" y="2451"/>
                  <a:pt x="5284" y="2453"/>
                </a:cubicBezTo>
                <a:cubicBezTo>
                  <a:pt x="5292" y="2489"/>
                  <a:pt x="5310" y="2554"/>
                  <a:pt x="5319" y="2595"/>
                </a:cubicBezTo>
                <a:cubicBezTo>
                  <a:pt x="5374" y="2838"/>
                  <a:pt x="5442" y="3083"/>
                  <a:pt x="5510" y="3232"/>
                </a:cubicBezTo>
                <a:cubicBezTo>
                  <a:pt x="5626" y="3486"/>
                  <a:pt x="5497" y="3424"/>
                  <a:pt x="5241" y="3106"/>
                </a:cubicBezTo>
                <a:lnTo>
                  <a:pt x="4989" y="2788"/>
                </a:lnTo>
                <a:lnTo>
                  <a:pt x="4989" y="2830"/>
                </a:lnTo>
                <a:lnTo>
                  <a:pt x="4963" y="2989"/>
                </a:lnTo>
                <a:cubicBezTo>
                  <a:pt x="4934" y="3216"/>
                  <a:pt x="4886" y="3297"/>
                  <a:pt x="4850" y="3248"/>
                </a:cubicBezTo>
                <a:cubicBezTo>
                  <a:pt x="4848" y="3244"/>
                  <a:pt x="4843" y="3245"/>
                  <a:pt x="4841" y="3240"/>
                </a:cubicBezTo>
                <a:cubicBezTo>
                  <a:pt x="4836" y="3231"/>
                  <a:pt x="4828" y="3214"/>
                  <a:pt x="4824" y="3198"/>
                </a:cubicBezTo>
                <a:cubicBezTo>
                  <a:pt x="4822" y="3191"/>
                  <a:pt x="4826" y="3189"/>
                  <a:pt x="4824" y="3181"/>
                </a:cubicBezTo>
                <a:cubicBezTo>
                  <a:pt x="4823" y="3172"/>
                  <a:pt x="4816" y="3166"/>
                  <a:pt x="4815" y="3156"/>
                </a:cubicBezTo>
                <a:cubicBezTo>
                  <a:pt x="4808" y="3111"/>
                  <a:pt x="4806" y="3051"/>
                  <a:pt x="4806" y="2980"/>
                </a:cubicBezTo>
                <a:cubicBezTo>
                  <a:pt x="4806" y="2920"/>
                  <a:pt x="4804" y="2870"/>
                  <a:pt x="4798" y="2821"/>
                </a:cubicBezTo>
                <a:cubicBezTo>
                  <a:pt x="4772" y="2610"/>
                  <a:pt x="4675" y="2467"/>
                  <a:pt x="4459" y="2269"/>
                </a:cubicBezTo>
                <a:cubicBezTo>
                  <a:pt x="4358" y="2184"/>
                  <a:pt x="4238" y="2101"/>
                  <a:pt x="4137" y="2051"/>
                </a:cubicBezTo>
                <a:cubicBezTo>
                  <a:pt x="4132" y="2050"/>
                  <a:pt x="4123" y="2051"/>
                  <a:pt x="4120" y="2051"/>
                </a:cubicBezTo>
                <a:cubicBezTo>
                  <a:pt x="4083" y="2075"/>
                  <a:pt x="4054" y="2102"/>
                  <a:pt x="4016" y="2127"/>
                </a:cubicBezTo>
                <a:lnTo>
                  <a:pt x="4033" y="2244"/>
                </a:lnTo>
                <a:cubicBezTo>
                  <a:pt x="4061" y="2372"/>
                  <a:pt x="4071" y="2494"/>
                  <a:pt x="4059" y="2512"/>
                </a:cubicBezTo>
                <a:cubicBezTo>
                  <a:pt x="4038" y="2546"/>
                  <a:pt x="3916" y="2474"/>
                  <a:pt x="3816" y="2386"/>
                </a:cubicBezTo>
                <a:cubicBezTo>
                  <a:pt x="3792" y="2368"/>
                  <a:pt x="3776" y="2359"/>
                  <a:pt x="3764" y="2344"/>
                </a:cubicBezTo>
                <a:cubicBezTo>
                  <a:pt x="3743" y="2321"/>
                  <a:pt x="3742" y="2325"/>
                  <a:pt x="3729" y="2319"/>
                </a:cubicBezTo>
                <a:cubicBezTo>
                  <a:pt x="3721" y="2325"/>
                  <a:pt x="3711" y="2330"/>
                  <a:pt x="3703" y="2336"/>
                </a:cubicBezTo>
                <a:cubicBezTo>
                  <a:pt x="3705" y="2346"/>
                  <a:pt x="3700" y="2359"/>
                  <a:pt x="3703" y="2369"/>
                </a:cubicBezTo>
                <a:cubicBezTo>
                  <a:pt x="3705" y="2372"/>
                  <a:pt x="3709" y="2375"/>
                  <a:pt x="3712" y="2378"/>
                </a:cubicBezTo>
                <a:cubicBezTo>
                  <a:pt x="3745" y="2425"/>
                  <a:pt x="3791" y="2474"/>
                  <a:pt x="3842" y="2512"/>
                </a:cubicBezTo>
                <a:cubicBezTo>
                  <a:pt x="3860" y="2523"/>
                  <a:pt x="3873" y="2535"/>
                  <a:pt x="3894" y="2545"/>
                </a:cubicBezTo>
                <a:cubicBezTo>
                  <a:pt x="4053" y="2623"/>
                  <a:pt x="4072" y="2696"/>
                  <a:pt x="3929" y="2696"/>
                </a:cubicBezTo>
                <a:cubicBezTo>
                  <a:pt x="3926" y="2696"/>
                  <a:pt x="3923" y="2696"/>
                  <a:pt x="3920" y="2696"/>
                </a:cubicBezTo>
                <a:cubicBezTo>
                  <a:pt x="3916" y="2696"/>
                  <a:pt x="3907" y="2696"/>
                  <a:pt x="3903" y="2696"/>
                </a:cubicBezTo>
                <a:cubicBezTo>
                  <a:pt x="3870" y="2696"/>
                  <a:pt x="3809" y="2671"/>
                  <a:pt x="3755" y="2637"/>
                </a:cubicBezTo>
                <a:cubicBezTo>
                  <a:pt x="3696" y="2599"/>
                  <a:pt x="3669" y="2580"/>
                  <a:pt x="3660" y="2595"/>
                </a:cubicBezTo>
                <a:cubicBezTo>
                  <a:pt x="3661" y="2607"/>
                  <a:pt x="3668" y="2625"/>
                  <a:pt x="3677" y="2654"/>
                </a:cubicBezTo>
                <a:cubicBezTo>
                  <a:pt x="3688" y="2689"/>
                  <a:pt x="3690" y="2722"/>
                  <a:pt x="3703" y="2746"/>
                </a:cubicBezTo>
                <a:cubicBezTo>
                  <a:pt x="3713" y="2763"/>
                  <a:pt x="3734" y="2774"/>
                  <a:pt x="3746" y="2788"/>
                </a:cubicBezTo>
                <a:cubicBezTo>
                  <a:pt x="3760" y="2802"/>
                  <a:pt x="3773" y="2817"/>
                  <a:pt x="3790" y="2830"/>
                </a:cubicBezTo>
                <a:cubicBezTo>
                  <a:pt x="3835" y="2863"/>
                  <a:pt x="3897" y="2892"/>
                  <a:pt x="3998" y="2939"/>
                </a:cubicBezTo>
                <a:cubicBezTo>
                  <a:pt x="4166" y="3015"/>
                  <a:pt x="4207" y="3056"/>
                  <a:pt x="4172" y="3089"/>
                </a:cubicBezTo>
                <a:cubicBezTo>
                  <a:pt x="4138" y="3122"/>
                  <a:pt x="4098" y="3123"/>
                  <a:pt x="3998" y="3089"/>
                </a:cubicBezTo>
                <a:cubicBezTo>
                  <a:pt x="3926" y="3063"/>
                  <a:pt x="3855" y="3039"/>
                  <a:pt x="3842" y="3039"/>
                </a:cubicBezTo>
                <a:cubicBezTo>
                  <a:pt x="3813" y="3039"/>
                  <a:pt x="3878" y="3282"/>
                  <a:pt x="4051" y="3793"/>
                </a:cubicBezTo>
                <a:lnTo>
                  <a:pt x="4085" y="3885"/>
                </a:lnTo>
                <a:cubicBezTo>
                  <a:pt x="4136" y="4016"/>
                  <a:pt x="4183" y="4124"/>
                  <a:pt x="4216" y="4153"/>
                </a:cubicBezTo>
                <a:cubicBezTo>
                  <a:pt x="4232" y="4167"/>
                  <a:pt x="4256" y="4179"/>
                  <a:pt x="4276" y="4194"/>
                </a:cubicBezTo>
                <a:lnTo>
                  <a:pt x="4381" y="4245"/>
                </a:lnTo>
                <a:cubicBezTo>
                  <a:pt x="4477" y="4290"/>
                  <a:pt x="4559" y="4325"/>
                  <a:pt x="4615" y="4345"/>
                </a:cubicBezTo>
                <a:cubicBezTo>
                  <a:pt x="4616" y="4345"/>
                  <a:pt x="4623" y="4345"/>
                  <a:pt x="4624" y="4345"/>
                </a:cubicBezTo>
                <a:cubicBezTo>
                  <a:pt x="4653" y="4345"/>
                  <a:pt x="4685" y="4361"/>
                  <a:pt x="4702" y="4379"/>
                </a:cubicBezTo>
                <a:cubicBezTo>
                  <a:pt x="4705" y="4381"/>
                  <a:pt x="4710" y="4384"/>
                  <a:pt x="4711" y="4387"/>
                </a:cubicBezTo>
                <a:cubicBezTo>
                  <a:pt x="4715" y="4391"/>
                  <a:pt x="4712" y="4399"/>
                  <a:pt x="4711" y="4404"/>
                </a:cubicBezTo>
                <a:cubicBezTo>
                  <a:pt x="4713" y="4416"/>
                  <a:pt x="4713" y="4421"/>
                  <a:pt x="4702" y="4429"/>
                </a:cubicBezTo>
                <a:cubicBezTo>
                  <a:pt x="4681" y="4450"/>
                  <a:pt x="4636" y="4458"/>
                  <a:pt x="4581" y="4454"/>
                </a:cubicBezTo>
                <a:cubicBezTo>
                  <a:pt x="4563" y="4453"/>
                  <a:pt x="4540" y="4450"/>
                  <a:pt x="4520" y="4446"/>
                </a:cubicBezTo>
                <a:cubicBezTo>
                  <a:pt x="4501" y="4443"/>
                  <a:pt x="4492" y="4443"/>
                  <a:pt x="4468" y="4437"/>
                </a:cubicBezTo>
                <a:cubicBezTo>
                  <a:pt x="4365" y="4414"/>
                  <a:pt x="4280" y="4409"/>
                  <a:pt x="4268" y="4429"/>
                </a:cubicBezTo>
                <a:cubicBezTo>
                  <a:pt x="4256" y="4447"/>
                  <a:pt x="4202" y="4430"/>
                  <a:pt x="4146" y="4387"/>
                </a:cubicBezTo>
                <a:cubicBezTo>
                  <a:pt x="4144" y="4386"/>
                  <a:pt x="4139" y="4388"/>
                  <a:pt x="4137" y="4387"/>
                </a:cubicBezTo>
                <a:cubicBezTo>
                  <a:pt x="4095" y="4355"/>
                  <a:pt x="4061" y="4338"/>
                  <a:pt x="4033" y="4337"/>
                </a:cubicBezTo>
                <a:cubicBezTo>
                  <a:pt x="4019" y="4342"/>
                  <a:pt x="4009" y="4355"/>
                  <a:pt x="3990" y="4379"/>
                </a:cubicBezTo>
                <a:cubicBezTo>
                  <a:pt x="3942" y="4443"/>
                  <a:pt x="3937" y="4443"/>
                  <a:pt x="3912" y="4370"/>
                </a:cubicBezTo>
                <a:cubicBezTo>
                  <a:pt x="3838" y="4152"/>
                  <a:pt x="3804" y="4119"/>
                  <a:pt x="3390" y="3910"/>
                </a:cubicBezTo>
                <a:cubicBezTo>
                  <a:pt x="3154" y="3791"/>
                  <a:pt x="2932" y="3694"/>
                  <a:pt x="2895" y="3700"/>
                </a:cubicBezTo>
                <a:cubicBezTo>
                  <a:pt x="2857" y="3706"/>
                  <a:pt x="2802" y="3680"/>
                  <a:pt x="2773" y="3642"/>
                </a:cubicBezTo>
                <a:cubicBezTo>
                  <a:pt x="2765" y="3631"/>
                  <a:pt x="2744" y="3626"/>
                  <a:pt x="2730" y="3617"/>
                </a:cubicBezTo>
                <a:cubicBezTo>
                  <a:pt x="2623" y="3556"/>
                  <a:pt x="2389" y="3546"/>
                  <a:pt x="2339" y="3617"/>
                </a:cubicBezTo>
                <a:cubicBezTo>
                  <a:pt x="2315" y="3652"/>
                  <a:pt x="2298" y="3712"/>
                  <a:pt x="2304" y="3784"/>
                </a:cubicBezTo>
                <a:cubicBezTo>
                  <a:pt x="2305" y="3797"/>
                  <a:pt x="2311" y="3812"/>
                  <a:pt x="2313" y="3826"/>
                </a:cubicBezTo>
                <a:cubicBezTo>
                  <a:pt x="2316" y="3850"/>
                  <a:pt x="2317" y="3875"/>
                  <a:pt x="2322" y="3901"/>
                </a:cubicBezTo>
                <a:cubicBezTo>
                  <a:pt x="2332" y="3946"/>
                  <a:pt x="2357" y="3995"/>
                  <a:pt x="2374" y="4052"/>
                </a:cubicBezTo>
                <a:cubicBezTo>
                  <a:pt x="2434" y="4221"/>
                  <a:pt x="2519" y="4381"/>
                  <a:pt x="2608" y="4420"/>
                </a:cubicBezTo>
                <a:cubicBezTo>
                  <a:pt x="2709" y="4464"/>
                  <a:pt x="2713" y="4471"/>
                  <a:pt x="2643" y="4521"/>
                </a:cubicBezTo>
                <a:cubicBezTo>
                  <a:pt x="2573" y="4570"/>
                  <a:pt x="2572" y="4590"/>
                  <a:pt x="2730" y="4873"/>
                </a:cubicBezTo>
                <a:cubicBezTo>
                  <a:pt x="2821" y="5036"/>
                  <a:pt x="2888" y="5181"/>
                  <a:pt x="2869" y="5199"/>
                </a:cubicBezTo>
                <a:cubicBezTo>
                  <a:pt x="2845" y="5222"/>
                  <a:pt x="2650" y="5175"/>
                  <a:pt x="2461" y="5099"/>
                </a:cubicBezTo>
                <a:cubicBezTo>
                  <a:pt x="2307" y="5042"/>
                  <a:pt x="2139" y="4980"/>
                  <a:pt x="2087" y="4965"/>
                </a:cubicBezTo>
                <a:lnTo>
                  <a:pt x="1983" y="4931"/>
                </a:lnTo>
                <a:lnTo>
                  <a:pt x="1992" y="4948"/>
                </a:lnTo>
                <a:lnTo>
                  <a:pt x="2044" y="5040"/>
                </a:lnTo>
                <a:cubicBezTo>
                  <a:pt x="2061" y="5070"/>
                  <a:pt x="2072" y="5100"/>
                  <a:pt x="2078" y="5124"/>
                </a:cubicBezTo>
                <a:cubicBezTo>
                  <a:pt x="2080" y="5133"/>
                  <a:pt x="2077" y="5141"/>
                  <a:pt x="2078" y="5149"/>
                </a:cubicBezTo>
                <a:cubicBezTo>
                  <a:pt x="2079" y="5162"/>
                  <a:pt x="2080" y="5172"/>
                  <a:pt x="2078" y="5182"/>
                </a:cubicBezTo>
                <a:cubicBezTo>
                  <a:pt x="2076" y="5194"/>
                  <a:pt x="2077" y="5202"/>
                  <a:pt x="2070" y="5207"/>
                </a:cubicBezTo>
                <a:cubicBezTo>
                  <a:pt x="2060" y="5220"/>
                  <a:pt x="2040" y="5233"/>
                  <a:pt x="2018" y="5233"/>
                </a:cubicBezTo>
                <a:cubicBezTo>
                  <a:pt x="1998" y="5233"/>
                  <a:pt x="1941" y="5159"/>
                  <a:pt x="1896" y="5073"/>
                </a:cubicBezTo>
                <a:cubicBezTo>
                  <a:pt x="1879" y="5042"/>
                  <a:pt x="1874" y="5018"/>
                  <a:pt x="1861" y="4998"/>
                </a:cubicBezTo>
                <a:cubicBezTo>
                  <a:pt x="1859" y="4995"/>
                  <a:pt x="1855" y="4994"/>
                  <a:pt x="1853" y="4990"/>
                </a:cubicBezTo>
                <a:cubicBezTo>
                  <a:pt x="1846" y="4981"/>
                  <a:pt x="1833" y="4980"/>
                  <a:pt x="1826" y="4973"/>
                </a:cubicBezTo>
                <a:cubicBezTo>
                  <a:pt x="1811" y="4958"/>
                  <a:pt x="1803" y="4938"/>
                  <a:pt x="1783" y="4931"/>
                </a:cubicBezTo>
                <a:cubicBezTo>
                  <a:pt x="1760" y="4925"/>
                  <a:pt x="1726" y="4927"/>
                  <a:pt x="1687" y="4931"/>
                </a:cubicBezTo>
                <a:cubicBezTo>
                  <a:pt x="1590" y="4940"/>
                  <a:pt x="1557" y="4957"/>
                  <a:pt x="1557" y="5015"/>
                </a:cubicBezTo>
                <a:cubicBezTo>
                  <a:pt x="1557" y="5074"/>
                  <a:pt x="1603" y="5103"/>
                  <a:pt x="1731" y="5132"/>
                </a:cubicBezTo>
                <a:cubicBezTo>
                  <a:pt x="1759" y="5139"/>
                  <a:pt x="1769" y="5150"/>
                  <a:pt x="1792" y="5157"/>
                </a:cubicBezTo>
                <a:cubicBezTo>
                  <a:pt x="1846" y="5159"/>
                  <a:pt x="1899" y="5179"/>
                  <a:pt x="1931" y="5207"/>
                </a:cubicBezTo>
                <a:cubicBezTo>
                  <a:pt x="1953" y="5221"/>
                  <a:pt x="1966" y="5236"/>
                  <a:pt x="1965" y="5249"/>
                </a:cubicBezTo>
                <a:cubicBezTo>
                  <a:pt x="1967" y="5261"/>
                  <a:pt x="1968" y="5273"/>
                  <a:pt x="1957" y="5283"/>
                </a:cubicBezTo>
                <a:cubicBezTo>
                  <a:pt x="1947" y="5293"/>
                  <a:pt x="1901" y="5304"/>
                  <a:pt x="1853" y="5308"/>
                </a:cubicBezTo>
                <a:cubicBezTo>
                  <a:pt x="1829" y="5313"/>
                  <a:pt x="1798" y="5313"/>
                  <a:pt x="1766" y="5316"/>
                </a:cubicBezTo>
                <a:lnTo>
                  <a:pt x="1661" y="5325"/>
                </a:lnTo>
                <a:cubicBezTo>
                  <a:pt x="1660" y="5329"/>
                  <a:pt x="1684" y="5351"/>
                  <a:pt x="1687" y="5358"/>
                </a:cubicBezTo>
                <a:lnTo>
                  <a:pt x="1957" y="5710"/>
                </a:lnTo>
                <a:cubicBezTo>
                  <a:pt x="2362" y="6237"/>
                  <a:pt x="2497" y="6359"/>
                  <a:pt x="2652" y="6329"/>
                </a:cubicBezTo>
                <a:cubicBezTo>
                  <a:pt x="2816" y="6297"/>
                  <a:pt x="2838" y="6350"/>
                  <a:pt x="2704" y="6472"/>
                </a:cubicBezTo>
                <a:cubicBezTo>
                  <a:pt x="2593" y="6573"/>
                  <a:pt x="2583" y="6572"/>
                  <a:pt x="2513" y="6497"/>
                </a:cubicBezTo>
                <a:cubicBezTo>
                  <a:pt x="2468" y="6450"/>
                  <a:pt x="2436" y="6421"/>
                  <a:pt x="2417" y="6421"/>
                </a:cubicBezTo>
                <a:cubicBezTo>
                  <a:pt x="2401" y="6425"/>
                  <a:pt x="2398" y="6446"/>
                  <a:pt x="2409" y="6488"/>
                </a:cubicBezTo>
                <a:cubicBezTo>
                  <a:pt x="2446" y="6626"/>
                  <a:pt x="2347" y="6616"/>
                  <a:pt x="2270" y="6472"/>
                </a:cubicBezTo>
                <a:cubicBezTo>
                  <a:pt x="2245" y="6424"/>
                  <a:pt x="2214" y="6377"/>
                  <a:pt x="2183" y="6338"/>
                </a:cubicBezTo>
                <a:cubicBezTo>
                  <a:pt x="2182" y="6335"/>
                  <a:pt x="2175" y="6340"/>
                  <a:pt x="2174" y="6338"/>
                </a:cubicBezTo>
                <a:cubicBezTo>
                  <a:pt x="2145" y="6302"/>
                  <a:pt x="2120" y="6266"/>
                  <a:pt x="2087" y="6237"/>
                </a:cubicBezTo>
                <a:cubicBezTo>
                  <a:pt x="2074" y="6226"/>
                  <a:pt x="2058" y="6214"/>
                  <a:pt x="2044" y="6204"/>
                </a:cubicBezTo>
                <a:cubicBezTo>
                  <a:pt x="2021" y="6186"/>
                  <a:pt x="1999" y="6168"/>
                  <a:pt x="1974" y="6153"/>
                </a:cubicBezTo>
                <a:cubicBezTo>
                  <a:pt x="1966" y="6148"/>
                  <a:pt x="1956" y="6149"/>
                  <a:pt x="1948" y="6145"/>
                </a:cubicBezTo>
                <a:cubicBezTo>
                  <a:pt x="1912" y="6126"/>
                  <a:pt x="1874" y="6109"/>
                  <a:pt x="1835" y="6095"/>
                </a:cubicBezTo>
                <a:cubicBezTo>
                  <a:pt x="1690" y="6047"/>
                  <a:pt x="1684" y="6049"/>
                  <a:pt x="1653" y="6128"/>
                </a:cubicBezTo>
                <a:cubicBezTo>
                  <a:pt x="1621" y="6209"/>
                  <a:pt x="1616" y="6208"/>
                  <a:pt x="1531" y="6095"/>
                </a:cubicBezTo>
                <a:lnTo>
                  <a:pt x="1505" y="6053"/>
                </a:lnTo>
                <a:lnTo>
                  <a:pt x="1444" y="6003"/>
                </a:lnTo>
                <a:lnTo>
                  <a:pt x="1418" y="6220"/>
                </a:lnTo>
                <a:cubicBezTo>
                  <a:pt x="1418" y="6350"/>
                  <a:pt x="1405" y="6467"/>
                  <a:pt x="1383" y="6480"/>
                </a:cubicBezTo>
                <a:cubicBezTo>
                  <a:pt x="1376" y="6485"/>
                  <a:pt x="1370" y="6476"/>
                  <a:pt x="1357" y="6463"/>
                </a:cubicBezTo>
                <a:cubicBezTo>
                  <a:pt x="1329" y="6446"/>
                  <a:pt x="1271" y="6372"/>
                  <a:pt x="1227" y="6279"/>
                </a:cubicBezTo>
                <a:cubicBezTo>
                  <a:pt x="1125" y="6067"/>
                  <a:pt x="1084" y="6047"/>
                  <a:pt x="767" y="6053"/>
                </a:cubicBezTo>
                <a:cubicBezTo>
                  <a:pt x="692" y="6055"/>
                  <a:pt x="650" y="6053"/>
                  <a:pt x="628" y="6070"/>
                </a:cubicBezTo>
                <a:cubicBezTo>
                  <a:pt x="627" y="6071"/>
                  <a:pt x="628" y="6077"/>
                  <a:pt x="628" y="6078"/>
                </a:cubicBezTo>
                <a:cubicBezTo>
                  <a:pt x="606" y="6095"/>
                  <a:pt x="599" y="6126"/>
                  <a:pt x="593" y="6187"/>
                </a:cubicBezTo>
                <a:cubicBezTo>
                  <a:pt x="589" y="6227"/>
                  <a:pt x="595" y="6261"/>
                  <a:pt x="601" y="6287"/>
                </a:cubicBezTo>
                <a:cubicBezTo>
                  <a:pt x="602" y="6293"/>
                  <a:pt x="600" y="6299"/>
                  <a:pt x="601" y="6304"/>
                </a:cubicBezTo>
                <a:cubicBezTo>
                  <a:pt x="609" y="6328"/>
                  <a:pt x="618" y="6336"/>
                  <a:pt x="636" y="6346"/>
                </a:cubicBezTo>
                <a:cubicBezTo>
                  <a:pt x="668" y="6364"/>
                  <a:pt x="690" y="6416"/>
                  <a:pt x="680" y="6455"/>
                </a:cubicBezTo>
                <a:cubicBezTo>
                  <a:pt x="658" y="6535"/>
                  <a:pt x="1098" y="7119"/>
                  <a:pt x="1253" y="7217"/>
                </a:cubicBezTo>
                <a:cubicBezTo>
                  <a:pt x="1305" y="7250"/>
                  <a:pt x="1336" y="7289"/>
                  <a:pt x="1323" y="7309"/>
                </a:cubicBezTo>
                <a:cubicBezTo>
                  <a:pt x="1316" y="7321"/>
                  <a:pt x="1321" y="7348"/>
                  <a:pt x="1340" y="7384"/>
                </a:cubicBezTo>
                <a:cubicBezTo>
                  <a:pt x="1382" y="7456"/>
                  <a:pt x="1470" y="7578"/>
                  <a:pt x="1557" y="7669"/>
                </a:cubicBezTo>
                <a:cubicBezTo>
                  <a:pt x="1582" y="7695"/>
                  <a:pt x="1610" y="7712"/>
                  <a:pt x="1635" y="7736"/>
                </a:cubicBezTo>
                <a:cubicBezTo>
                  <a:pt x="1712" y="7806"/>
                  <a:pt x="1745" y="7858"/>
                  <a:pt x="1714" y="7887"/>
                </a:cubicBezTo>
                <a:cubicBezTo>
                  <a:pt x="1712" y="7891"/>
                  <a:pt x="1708" y="7892"/>
                  <a:pt x="1705" y="7895"/>
                </a:cubicBezTo>
                <a:cubicBezTo>
                  <a:pt x="1702" y="7897"/>
                  <a:pt x="1685" y="7901"/>
                  <a:pt x="1679" y="7903"/>
                </a:cubicBezTo>
                <a:cubicBezTo>
                  <a:pt x="1666" y="7907"/>
                  <a:pt x="1653" y="7909"/>
                  <a:pt x="1627" y="7912"/>
                </a:cubicBezTo>
                <a:cubicBezTo>
                  <a:pt x="1537" y="7927"/>
                  <a:pt x="1380" y="7933"/>
                  <a:pt x="1131" y="7928"/>
                </a:cubicBezTo>
                <a:cubicBezTo>
                  <a:pt x="842" y="7923"/>
                  <a:pt x="555" y="7935"/>
                  <a:pt x="489" y="7953"/>
                </a:cubicBezTo>
                <a:cubicBezTo>
                  <a:pt x="379" y="7983"/>
                  <a:pt x="369" y="7993"/>
                  <a:pt x="358" y="8171"/>
                </a:cubicBezTo>
                <a:cubicBezTo>
                  <a:pt x="354" y="8235"/>
                  <a:pt x="351" y="8283"/>
                  <a:pt x="358" y="8322"/>
                </a:cubicBezTo>
                <a:cubicBezTo>
                  <a:pt x="361" y="8338"/>
                  <a:pt x="370" y="8357"/>
                  <a:pt x="376" y="8372"/>
                </a:cubicBezTo>
                <a:cubicBezTo>
                  <a:pt x="396" y="8421"/>
                  <a:pt x="430" y="8468"/>
                  <a:pt x="489" y="8531"/>
                </a:cubicBezTo>
                <a:cubicBezTo>
                  <a:pt x="490" y="8533"/>
                  <a:pt x="495" y="8538"/>
                  <a:pt x="497" y="8540"/>
                </a:cubicBezTo>
                <a:cubicBezTo>
                  <a:pt x="515" y="8559"/>
                  <a:pt x="539" y="8573"/>
                  <a:pt x="558" y="8590"/>
                </a:cubicBezTo>
                <a:cubicBezTo>
                  <a:pt x="775" y="8765"/>
                  <a:pt x="1074" y="8831"/>
                  <a:pt x="1401" y="8766"/>
                </a:cubicBezTo>
                <a:cubicBezTo>
                  <a:pt x="1430" y="8760"/>
                  <a:pt x="1445" y="8761"/>
                  <a:pt x="1470" y="8757"/>
                </a:cubicBezTo>
                <a:cubicBezTo>
                  <a:pt x="1506" y="8750"/>
                  <a:pt x="1538" y="8740"/>
                  <a:pt x="1566" y="8740"/>
                </a:cubicBezTo>
                <a:cubicBezTo>
                  <a:pt x="1708" y="8732"/>
                  <a:pt x="1705" y="8786"/>
                  <a:pt x="1548" y="8891"/>
                </a:cubicBezTo>
                <a:cubicBezTo>
                  <a:pt x="1535" y="8900"/>
                  <a:pt x="1527" y="8908"/>
                  <a:pt x="1514" y="8916"/>
                </a:cubicBezTo>
                <a:cubicBezTo>
                  <a:pt x="1468" y="8949"/>
                  <a:pt x="1415" y="8978"/>
                  <a:pt x="1366" y="8992"/>
                </a:cubicBezTo>
                <a:lnTo>
                  <a:pt x="1305" y="9008"/>
                </a:lnTo>
                <a:cubicBezTo>
                  <a:pt x="1313" y="9014"/>
                  <a:pt x="1342" y="9018"/>
                  <a:pt x="1392" y="9025"/>
                </a:cubicBezTo>
                <a:cubicBezTo>
                  <a:pt x="1418" y="9029"/>
                  <a:pt x="1441" y="9044"/>
                  <a:pt x="1462" y="9050"/>
                </a:cubicBezTo>
                <a:cubicBezTo>
                  <a:pt x="1467" y="9052"/>
                  <a:pt x="1466" y="9048"/>
                  <a:pt x="1470" y="9050"/>
                </a:cubicBezTo>
                <a:cubicBezTo>
                  <a:pt x="1512" y="9063"/>
                  <a:pt x="1547" y="9078"/>
                  <a:pt x="1548" y="9092"/>
                </a:cubicBezTo>
                <a:cubicBezTo>
                  <a:pt x="1550" y="9113"/>
                  <a:pt x="1645" y="9166"/>
                  <a:pt x="1757" y="9209"/>
                </a:cubicBezTo>
                <a:cubicBezTo>
                  <a:pt x="1869" y="9253"/>
                  <a:pt x="1962" y="9307"/>
                  <a:pt x="1957" y="9327"/>
                </a:cubicBezTo>
                <a:cubicBezTo>
                  <a:pt x="1945" y="9382"/>
                  <a:pt x="1658" y="9411"/>
                  <a:pt x="1575" y="9368"/>
                </a:cubicBezTo>
                <a:cubicBezTo>
                  <a:pt x="1569" y="9365"/>
                  <a:pt x="1548" y="9362"/>
                  <a:pt x="1540" y="9360"/>
                </a:cubicBezTo>
                <a:cubicBezTo>
                  <a:pt x="1532" y="9360"/>
                  <a:pt x="1531" y="9368"/>
                  <a:pt x="1522" y="9368"/>
                </a:cubicBezTo>
                <a:cubicBezTo>
                  <a:pt x="1319" y="9371"/>
                  <a:pt x="1239" y="9373"/>
                  <a:pt x="1123" y="9377"/>
                </a:cubicBezTo>
                <a:cubicBezTo>
                  <a:pt x="1046" y="9383"/>
                  <a:pt x="983" y="9387"/>
                  <a:pt x="949" y="9385"/>
                </a:cubicBezTo>
                <a:cubicBezTo>
                  <a:pt x="808" y="9373"/>
                  <a:pt x="229" y="9473"/>
                  <a:pt x="124" y="9527"/>
                </a:cubicBezTo>
                <a:cubicBezTo>
                  <a:pt x="115" y="9532"/>
                  <a:pt x="106" y="9539"/>
                  <a:pt x="98" y="9544"/>
                </a:cubicBezTo>
                <a:cubicBezTo>
                  <a:pt x="86" y="9553"/>
                  <a:pt x="71" y="9559"/>
                  <a:pt x="63" y="9569"/>
                </a:cubicBezTo>
                <a:cubicBezTo>
                  <a:pt x="32" y="9606"/>
                  <a:pt x="10" y="9651"/>
                  <a:pt x="2" y="9687"/>
                </a:cubicBezTo>
                <a:cubicBezTo>
                  <a:pt x="-7" y="9743"/>
                  <a:pt x="10" y="9800"/>
                  <a:pt x="54" y="9846"/>
                </a:cubicBezTo>
                <a:cubicBezTo>
                  <a:pt x="65" y="9858"/>
                  <a:pt x="78" y="9870"/>
                  <a:pt x="89" y="9879"/>
                </a:cubicBezTo>
                <a:cubicBezTo>
                  <a:pt x="134" y="9905"/>
                  <a:pt x="193" y="9910"/>
                  <a:pt x="263" y="9904"/>
                </a:cubicBezTo>
                <a:cubicBezTo>
                  <a:pt x="269" y="9903"/>
                  <a:pt x="274" y="9905"/>
                  <a:pt x="280" y="9904"/>
                </a:cubicBezTo>
                <a:cubicBezTo>
                  <a:pt x="293" y="9902"/>
                  <a:pt x="295" y="9904"/>
                  <a:pt x="306" y="9904"/>
                </a:cubicBezTo>
                <a:cubicBezTo>
                  <a:pt x="391" y="9894"/>
                  <a:pt x="447" y="9905"/>
                  <a:pt x="454" y="9938"/>
                </a:cubicBezTo>
                <a:cubicBezTo>
                  <a:pt x="457" y="9957"/>
                  <a:pt x="450" y="9985"/>
                  <a:pt x="428" y="10013"/>
                </a:cubicBezTo>
                <a:cubicBezTo>
                  <a:pt x="423" y="10019"/>
                  <a:pt x="416" y="10023"/>
                  <a:pt x="410" y="10030"/>
                </a:cubicBezTo>
                <a:cubicBezTo>
                  <a:pt x="398" y="10043"/>
                  <a:pt x="380" y="10063"/>
                  <a:pt x="376" y="10072"/>
                </a:cubicBezTo>
                <a:cubicBezTo>
                  <a:pt x="374" y="10077"/>
                  <a:pt x="375" y="10076"/>
                  <a:pt x="376" y="10080"/>
                </a:cubicBezTo>
                <a:cubicBezTo>
                  <a:pt x="378" y="10084"/>
                  <a:pt x="388" y="10093"/>
                  <a:pt x="393" y="10097"/>
                </a:cubicBezTo>
                <a:cubicBezTo>
                  <a:pt x="395" y="10098"/>
                  <a:pt x="399" y="10096"/>
                  <a:pt x="402" y="10097"/>
                </a:cubicBezTo>
                <a:cubicBezTo>
                  <a:pt x="413" y="10103"/>
                  <a:pt x="422" y="10116"/>
                  <a:pt x="445" y="10122"/>
                </a:cubicBezTo>
                <a:cubicBezTo>
                  <a:pt x="451" y="10123"/>
                  <a:pt x="465" y="10121"/>
                  <a:pt x="471" y="10122"/>
                </a:cubicBezTo>
                <a:cubicBezTo>
                  <a:pt x="498" y="10129"/>
                  <a:pt x="524" y="10137"/>
                  <a:pt x="567" y="10147"/>
                </a:cubicBezTo>
                <a:cubicBezTo>
                  <a:pt x="687" y="10173"/>
                  <a:pt x="797" y="10203"/>
                  <a:pt x="810" y="10222"/>
                </a:cubicBezTo>
                <a:cubicBezTo>
                  <a:pt x="822" y="10241"/>
                  <a:pt x="946" y="10322"/>
                  <a:pt x="1088" y="10398"/>
                </a:cubicBezTo>
                <a:cubicBezTo>
                  <a:pt x="1145" y="10429"/>
                  <a:pt x="1193" y="10457"/>
                  <a:pt x="1236" y="10482"/>
                </a:cubicBezTo>
                <a:cubicBezTo>
                  <a:pt x="1242" y="10484"/>
                  <a:pt x="1251" y="10490"/>
                  <a:pt x="1253" y="10490"/>
                </a:cubicBezTo>
                <a:cubicBezTo>
                  <a:pt x="1306" y="10490"/>
                  <a:pt x="1332" y="10514"/>
                  <a:pt x="1323" y="10540"/>
                </a:cubicBezTo>
                <a:cubicBezTo>
                  <a:pt x="1329" y="10544"/>
                  <a:pt x="1340" y="10555"/>
                  <a:pt x="1340" y="10557"/>
                </a:cubicBezTo>
                <a:cubicBezTo>
                  <a:pt x="1340" y="10565"/>
                  <a:pt x="1271" y="10606"/>
                  <a:pt x="1184" y="10649"/>
                </a:cubicBezTo>
                <a:cubicBezTo>
                  <a:pt x="1045" y="10718"/>
                  <a:pt x="926" y="10833"/>
                  <a:pt x="914" y="10909"/>
                </a:cubicBezTo>
                <a:cubicBezTo>
                  <a:pt x="916" y="10932"/>
                  <a:pt x="930" y="10958"/>
                  <a:pt x="949" y="10976"/>
                </a:cubicBezTo>
                <a:cubicBezTo>
                  <a:pt x="971" y="10997"/>
                  <a:pt x="998" y="11011"/>
                  <a:pt x="1027" y="11034"/>
                </a:cubicBezTo>
                <a:cubicBezTo>
                  <a:pt x="1160" y="11127"/>
                  <a:pt x="1393" y="11264"/>
                  <a:pt x="1627" y="11378"/>
                </a:cubicBezTo>
                <a:lnTo>
                  <a:pt x="1696" y="11420"/>
                </a:lnTo>
                <a:lnTo>
                  <a:pt x="1948" y="11537"/>
                </a:lnTo>
                <a:lnTo>
                  <a:pt x="2530" y="11545"/>
                </a:lnTo>
                <a:cubicBezTo>
                  <a:pt x="2852" y="11552"/>
                  <a:pt x="3211" y="11541"/>
                  <a:pt x="3321" y="11520"/>
                </a:cubicBezTo>
                <a:cubicBezTo>
                  <a:pt x="3376" y="11510"/>
                  <a:pt x="3429" y="11501"/>
                  <a:pt x="3486" y="11495"/>
                </a:cubicBezTo>
                <a:cubicBezTo>
                  <a:pt x="3634" y="11471"/>
                  <a:pt x="3781" y="11471"/>
                  <a:pt x="3851" y="11487"/>
                </a:cubicBezTo>
                <a:cubicBezTo>
                  <a:pt x="3892" y="11492"/>
                  <a:pt x="3916" y="11500"/>
                  <a:pt x="3920" y="11512"/>
                </a:cubicBezTo>
                <a:cubicBezTo>
                  <a:pt x="3927" y="11532"/>
                  <a:pt x="3824" y="11580"/>
                  <a:pt x="3686" y="11620"/>
                </a:cubicBezTo>
                <a:cubicBezTo>
                  <a:pt x="3548" y="11661"/>
                  <a:pt x="3407" y="11716"/>
                  <a:pt x="3373" y="11746"/>
                </a:cubicBezTo>
                <a:cubicBezTo>
                  <a:pt x="3338" y="11775"/>
                  <a:pt x="3282" y="11805"/>
                  <a:pt x="3243" y="11805"/>
                </a:cubicBezTo>
                <a:cubicBezTo>
                  <a:pt x="3224" y="11805"/>
                  <a:pt x="3158" y="11823"/>
                  <a:pt x="3086" y="11855"/>
                </a:cubicBezTo>
                <a:cubicBezTo>
                  <a:pt x="3082" y="11856"/>
                  <a:pt x="3081" y="11853"/>
                  <a:pt x="3078" y="11855"/>
                </a:cubicBezTo>
                <a:cubicBezTo>
                  <a:pt x="3020" y="11880"/>
                  <a:pt x="2948" y="11920"/>
                  <a:pt x="2878" y="11955"/>
                </a:cubicBezTo>
                <a:cubicBezTo>
                  <a:pt x="2788" y="12002"/>
                  <a:pt x="2710" y="12041"/>
                  <a:pt x="2643" y="12081"/>
                </a:cubicBezTo>
                <a:cubicBezTo>
                  <a:pt x="2547" y="12141"/>
                  <a:pt x="2503" y="12182"/>
                  <a:pt x="2513" y="12207"/>
                </a:cubicBezTo>
                <a:cubicBezTo>
                  <a:pt x="2537" y="12268"/>
                  <a:pt x="2437" y="12323"/>
                  <a:pt x="2217" y="12357"/>
                </a:cubicBezTo>
                <a:cubicBezTo>
                  <a:pt x="2172" y="12364"/>
                  <a:pt x="2126" y="12378"/>
                  <a:pt x="2078" y="12407"/>
                </a:cubicBezTo>
                <a:cubicBezTo>
                  <a:pt x="2025" y="12444"/>
                  <a:pt x="1964" y="12498"/>
                  <a:pt x="1896" y="12558"/>
                </a:cubicBezTo>
                <a:cubicBezTo>
                  <a:pt x="1873" y="12580"/>
                  <a:pt x="1844" y="12598"/>
                  <a:pt x="1818" y="12625"/>
                </a:cubicBezTo>
                <a:cubicBezTo>
                  <a:pt x="1583" y="12861"/>
                  <a:pt x="1583" y="12877"/>
                  <a:pt x="1653" y="12927"/>
                </a:cubicBezTo>
                <a:cubicBezTo>
                  <a:pt x="1734" y="12985"/>
                  <a:pt x="1735" y="12980"/>
                  <a:pt x="1522" y="13044"/>
                </a:cubicBezTo>
                <a:cubicBezTo>
                  <a:pt x="1489" y="13054"/>
                  <a:pt x="1462" y="13101"/>
                  <a:pt x="1462" y="13144"/>
                </a:cubicBezTo>
                <a:cubicBezTo>
                  <a:pt x="1462" y="13179"/>
                  <a:pt x="1491" y="13207"/>
                  <a:pt x="1531" y="13228"/>
                </a:cubicBezTo>
                <a:cubicBezTo>
                  <a:pt x="1539" y="13232"/>
                  <a:pt x="1540" y="13233"/>
                  <a:pt x="1548" y="13236"/>
                </a:cubicBezTo>
                <a:cubicBezTo>
                  <a:pt x="1556" y="13240"/>
                  <a:pt x="1567" y="13242"/>
                  <a:pt x="1575" y="13245"/>
                </a:cubicBezTo>
                <a:cubicBezTo>
                  <a:pt x="1622" y="13259"/>
                  <a:pt x="1675" y="13263"/>
                  <a:pt x="1722" y="13245"/>
                </a:cubicBezTo>
                <a:cubicBezTo>
                  <a:pt x="1732" y="13242"/>
                  <a:pt x="1739" y="13244"/>
                  <a:pt x="1748" y="13245"/>
                </a:cubicBezTo>
                <a:cubicBezTo>
                  <a:pt x="1771" y="13239"/>
                  <a:pt x="1790" y="13255"/>
                  <a:pt x="1809" y="13287"/>
                </a:cubicBezTo>
                <a:cubicBezTo>
                  <a:pt x="1816" y="13300"/>
                  <a:pt x="1825" y="13304"/>
                  <a:pt x="1835" y="13312"/>
                </a:cubicBezTo>
                <a:cubicBezTo>
                  <a:pt x="1913" y="13351"/>
                  <a:pt x="2146" y="13309"/>
                  <a:pt x="2652" y="13161"/>
                </a:cubicBezTo>
                <a:cubicBezTo>
                  <a:pt x="2926" y="13081"/>
                  <a:pt x="3116" y="13039"/>
                  <a:pt x="3138" y="13060"/>
                </a:cubicBezTo>
                <a:cubicBezTo>
                  <a:pt x="3159" y="13080"/>
                  <a:pt x="3034" y="13216"/>
                  <a:pt x="2817" y="13395"/>
                </a:cubicBezTo>
                <a:cubicBezTo>
                  <a:pt x="2580" y="13590"/>
                  <a:pt x="2468" y="13708"/>
                  <a:pt x="2478" y="13747"/>
                </a:cubicBezTo>
                <a:cubicBezTo>
                  <a:pt x="2479" y="13751"/>
                  <a:pt x="2476" y="13752"/>
                  <a:pt x="2478" y="13755"/>
                </a:cubicBezTo>
                <a:cubicBezTo>
                  <a:pt x="2481" y="13760"/>
                  <a:pt x="2479" y="13766"/>
                  <a:pt x="2478" y="13772"/>
                </a:cubicBezTo>
                <a:cubicBezTo>
                  <a:pt x="2477" y="13777"/>
                  <a:pt x="2473" y="13783"/>
                  <a:pt x="2469" y="13789"/>
                </a:cubicBezTo>
                <a:cubicBezTo>
                  <a:pt x="2468" y="13791"/>
                  <a:pt x="2471" y="13795"/>
                  <a:pt x="2469" y="13797"/>
                </a:cubicBezTo>
                <a:cubicBezTo>
                  <a:pt x="2462" y="13805"/>
                  <a:pt x="2448" y="13816"/>
                  <a:pt x="2435" y="13822"/>
                </a:cubicBezTo>
                <a:cubicBezTo>
                  <a:pt x="2426" y="13828"/>
                  <a:pt x="2429" y="13827"/>
                  <a:pt x="2417" y="13831"/>
                </a:cubicBezTo>
                <a:cubicBezTo>
                  <a:pt x="2385" y="13844"/>
                  <a:pt x="2375" y="13850"/>
                  <a:pt x="2365" y="13856"/>
                </a:cubicBezTo>
                <a:cubicBezTo>
                  <a:pt x="2375" y="13860"/>
                  <a:pt x="2381" y="13865"/>
                  <a:pt x="2417" y="13873"/>
                </a:cubicBezTo>
                <a:cubicBezTo>
                  <a:pt x="2504" y="13879"/>
                  <a:pt x="2533" y="13912"/>
                  <a:pt x="2513" y="13948"/>
                </a:cubicBezTo>
                <a:cubicBezTo>
                  <a:pt x="2513" y="13982"/>
                  <a:pt x="2473" y="14019"/>
                  <a:pt x="2391" y="14040"/>
                </a:cubicBezTo>
                <a:cubicBezTo>
                  <a:pt x="2287" y="14066"/>
                  <a:pt x="2213" y="14120"/>
                  <a:pt x="2174" y="14207"/>
                </a:cubicBezTo>
                <a:cubicBezTo>
                  <a:pt x="2165" y="14232"/>
                  <a:pt x="2161" y="14254"/>
                  <a:pt x="2157" y="14283"/>
                </a:cubicBezTo>
                <a:cubicBezTo>
                  <a:pt x="2155" y="14290"/>
                  <a:pt x="2149" y="14300"/>
                  <a:pt x="2148" y="14308"/>
                </a:cubicBezTo>
                <a:cubicBezTo>
                  <a:pt x="2143" y="14348"/>
                  <a:pt x="2144" y="14387"/>
                  <a:pt x="2148" y="14433"/>
                </a:cubicBezTo>
                <a:cubicBezTo>
                  <a:pt x="2154" y="14500"/>
                  <a:pt x="2181" y="14553"/>
                  <a:pt x="2217" y="14593"/>
                </a:cubicBezTo>
                <a:cubicBezTo>
                  <a:pt x="2236" y="14603"/>
                  <a:pt x="2255" y="14613"/>
                  <a:pt x="2287" y="14626"/>
                </a:cubicBezTo>
                <a:cubicBezTo>
                  <a:pt x="2356" y="14654"/>
                  <a:pt x="2413" y="14669"/>
                  <a:pt x="2469" y="14668"/>
                </a:cubicBezTo>
                <a:cubicBezTo>
                  <a:pt x="2488" y="14666"/>
                  <a:pt x="2518" y="14665"/>
                  <a:pt x="2539" y="14660"/>
                </a:cubicBezTo>
                <a:cubicBezTo>
                  <a:pt x="2577" y="14651"/>
                  <a:pt x="2602" y="14640"/>
                  <a:pt x="2626" y="14626"/>
                </a:cubicBezTo>
                <a:cubicBezTo>
                  <a:pt x="2667" y="14595"/>
                  <a:pt x="2700" y="14551"/>
                  <a:pt x="2721" y="14492"/>
                </a:cubicBezTo>
                <a:cubicBezTo>
                  <a:pt x="2736" y="14449"/>
                  <a:pt x="2751" y="14413"/>
                  <a:pt x="2765" y="14392"/>
                </a:cubicBezTo>
                <a:cubicBezTo>
                  <a:pt x="2806" y="14328"/>
                  <a:pt x="2836" y="14359"/>
                  <a:pt x="2878" y="14484"/>
                </a:cubicBezTo>
                <a:cubicBezTo>
                  <a:pt x="2908" y="14573"/>
                  <a:pt x="2918" y="14600"/>
                  <a:pt x="2930" y="14576"/>
                </a:cubicBezTo>
                <a:lnTo>
                  <a:pt x="2947" y="14492"/>
                </a:lnTo>
                <a:cubicBezTo>
                  <a:pt x="2961" y="14423"/>
                  <a:pt x="2973" y="14295"/>
                  <a:pt x="2973" y="14207"/>
                </a:cubicBezTo>
                <a:cubicBezTo>
                  <a:pt x="2973" y="14118"/>
                  <a:pt x="3003" y="14014"/>
                  <a:pt x="3034" y="13973"/>
                </a:cubicBezTo>
                <a:cubicBezTo>
                  <a:pt x="3040" y="13965"/>
                  <a:pt x="3046" y="13961"/>
                  <a:pt x="3051" y="13956"/>
                </a:cubicBezTo>
                <a:cubicBezTo>
                  <a:pt x="3056" y="13948"/>
                  <a:pt x="3055" y="13943"/>
                  <a:pt x="3060" y="13940"/>
                </a:cubicBezTo>
                <a:cubicBezTo>
                  <a:pt x="3063" y="13938"/>
                  <a:pt x="3067" y="13933"/>
                  <a:pt x="3069" y="13931"/>
                </a:cubicBezTo>
                <a:cubicBezTo>
                  <a:pt x="3071" y="13931"/>
                  <a:pt x="3076" y="13931"/>
                  <a:pt x="3078" y="13931"/>
                </a:cubicBezTo>
                <a:cubicBezTo>
                  <a:pt x="3100" y="13923"/>
                  <a:pt x="3115" y="13946"/>
                  <a:pt x="3156" y="14040"/>
                </a:cubicBezTo>
                <a:cubicBezTo>
                  <a:pt x="3198" y="14138"/>
                  <a:pt x="3216" y="14239"/>
                  <a:pt x="3199" y="14325"/>
                </a:cubicBezTo>
                <a:lnTo>
                  <a:pt x="3173" y="14450"/>
                </a:lnTo>
                <a:cubicBezTo>
                  <a:pt x="3183" y="14450"/>
                  <a:pt x="3202" y="14436"/>
                  <a:pt x="3225" y="14425"/>
                </a:cubicBezTo>
                <a:lnTo>
                  <a:pt x="3295" y="14383"/>
                </a:lnTo>
                <a:cubicBezTo>
                  <a:pt x="3365" y="14344"/>
                  <a:pt x="3577" y="14202"/>
                  <a:pt x="3764" y="14057"/>
                </a:cubicBezTo>
                <a:cubicBezTo>
                  <a:pt x="3944" y="13918"/>
                  <a:pt x="4058" y="13843"/>
                  <a:pt x="4111" y="13831"/>
                </a:cubicBezTo>
                <a:cubicBezTo>
                  <a:pt x="4125" y="13828"/>
                  <a:pt x="4141" y="13826"/>
                  <a:pt x="4146" y="13831"/>
                </a:cubicBezTo>
                <a:cubicBezTo>
                  <a:pt x="4167" y="13852"/>
                  <a:pt x="4157" y="13885"/>
                  <a:pt x="4129" y="13923"/>
                </a:cubicBezTo>
                <a:cubicBezTo>
                  <a:pt x="4119" y="13942"/>
                  <a:pt x="4111" y="13957"/>
                  <a:pt x="4094" y="13981"/>
                </a:cubicBezTo>
                <a:cubicBezTo>
                  <a:pt x="4041" y="14052"/>
                  <a:pt x="4026" y="14109"/>
                  <a:pt x="4051" y="14124"/>
                </a:cubicBezTo>
                <a:cubicBezTo>
                  <a:pt x="4075" y="14138"/>
                  <a:pt x="4031" y="14204"/>
                  <a:pt x="3955" y="14274"/>
                </a:cubicBezTo>
                <a:cubicBezTo>
                  <a:pt x="3920" y="14306"/>
                  <a:pt x="3891" y="14342"/>
                  <a:pt x="3859" y="14392"/>
                </a:cubicBezTo>
                <a:cubicBezTo>
                  <a:pt x="3813" y="14478"/>
                  <a:pt x="3758" y="14612"/>
                  <a:pt x="3703" y="14743"/>
                </a:cubicBezTo>
                <a:cubicBezTo>
                  <a:pt x="3689" y="14779"/>
                  <a:pt x="3675" y="14801"/>
                  <a:pt x="3660" y="14844"/>
                </a:cubicBezTo>
                <a:cubicBezTo>
                  <a:pt x="3544" y="15159"/>
                  <a:pt x="3498" y="15301"/>
                  <a:pt x="3503" y="15363"/>
                </a:cubicBezTo>
                <a:cubicBezTo>
                  <a:pt x="3512" y="15380"/>
                  <a:pt x="3528" y="15401"/>
                  <a:pt x="3547" y="15413"/>
                </a:cubicBezTo>
                <a:cubicBezTo>
                  <a:pt x="3555" y="15414"/>
                  <a:pt x="3563" y="15413"/>
                  <a:pt x="3573" y="15413"/>
                </a:cubicBezTo>
                <a:cubicBezTo>
                  <a:pt x="3628" y="15413"/>
                  <a:pt x="3660" y="15426"/>
                  <a:pt x="3668" y="15447"/>
                </a:cubicBezTo>
                <a:cubicBezTo>
                  <a:pt x="3673" y="15471"/>
                  <a:pt x="3655" y="15511"/>
                  <a:pt x="3599" y="15547"/>
                </a:cubicBezTo>
                <a:cubicBezTo>
                  <a:pt x="3500" y="15609"/>
                  <a:pt x="3468" y="15725"/>
                  <a:pt x="3529" y="15823"/>
                </a:cubicBezTo>
                <a:cubicBezTo>
                  <a:pt x="3533" y="15826"/>
                  <a:pt x="3534" y="15829"/>
                  <a:pt x="3538" y="15832"/>
                </a:cubicBezTo>
                <a:cubicBezTo>
                  <a:pt x="3540" y="15834"/>
                  <a:pt x="3545" y="15838"/>
                  <a:pt x="3547" y="15840"/>
                </a:cubicBezTo>
                <a:cubicBezTo>
                  <a:pt x="3552" y="15844"/>
                  <a:pt x="3558" y="15853"/>
                  <a:pt x="3564" y="15857"/>
                </a:cubicBezTo>
                <a:cubicBezTo>
                  <a:pt x="3650" y="15899"/>
                  <a:pt x="3868" y="15887"/>
                  <a:pt x="4025" y="15823"/>
                </a:cubicBezTo>
                <a:cubicBezTo>
                  <a:pt x="4055" y="15811"/>
                  <a:pt x="4075" y="15801"/>
                  <a:pt x="4094" y="15790"/>
                </a:cubicBezTo>
                <a:cubicBezTo>
                  <a:pt x="4116" y="15775"/>
                  <a:pt x="4133" y="15757"/>
                  <a:pt x="4146" y="15740"/>
                </a:cubicBezTo>
                <a:cubicBezTo>
                  <a:pt x="4165" y="15707"/>
                  <a:pt x="4175" y="15662"/>
                  <a:pt x="4181" y="15572"/>
                </a:cubicBezTo>
                <a:cubicBezTo>
                  <a:pt x="4183" y="15547"/>
                  <a:pt x="4187" y="15528"/>
                  <a:pt x="4190" y="15505"/>
                </a:cubicBezTo>
                <a:cubicBezTo>
                  <a:pt x="4196" y="15457"/>
                  <a:pt x="4197" y="15404"/>
                  <a:pt x="4207" y="15388"/>
                </a:cubicBezTo>
                <a:cubicBezTo>
                  <a:pt x="4214" y="15372"/>
                  <a:pt x="4227" y="15364"/>
                  <a:pt x="4233" y="15363"/>
                </a:cubicBezTo>
                <a:cubicBezTo>
                  <a:pt x="4250" y="15359"/>
                  <a:pt x="4280" y="15408"/>
                  <a:pt x="4311" y="15472"/>
                </a:cubicBezTo>
                <a:cubicBezTo>
                  <a:pt x="4320" y="15491"/>
                  <a:pt x="4328" y="15500"/>
                  <a:pt x="4337" y="15522"/>
                </a:cubicBezTo>
                <a:lnTo>
                  <a:pt x="4398" y="15698"/>
                </a:lnTo>
                <a:lnTo>
                  <a:pt x="4598" y="15497"/>
                </a:lnTo>
                <a:cubicBezTo>
                  <a:pt x="4685" y="15411"/>
                  <a:pt x="4800" y="15264"/>
                  <a:pt x="4945" y="15061"/>
                </a:cubicBezTo>
                <a:cubicBezTo>
                  <a:pt x="4948" y="15058"/>
                  <a:pt x="4952" y="15056"/>
                  <a:pt x="4954" y="15053"/>
                </a:cubicBezTo>
                <a:cubicBezTo>
                  <a:pt x="4965" y="15038"/>
                  <a:pt x="4978" y="15019"/>
                  <a:pt x="4989" y="15003"/>
                </a:cubicBezTo>
                <a:cubicBezTo>
                  <a:pt x="5072" y="14886"/>
                  <a:pt x="5171" y="14742"/>
                  <a:pt x="5276" y="14584"/>
                </a:cubicBezTo>
                <a:cubicBezTo>
                  <a:pt x="5455" y="14305"/>
                  <a:pt x="5616" y="14031"/>
                  <a:pt x="5693" y="13856"/>
                </a:cubicBezTo>
                <a:cubicBezTo>
                  <a:pt x="5698" y="13844"/>
                  <a:pt x="5706" y="13832"/>
                  <a:pt x="5710" y="13822"/>
                </a:cubicBezTo>
                <a:cubicBezTo>
                  <a:pt x="5745" y="13714"/>
                  <a:pt x="5870" y="13462"/>
                  <a:pt x="5988" y="13261"/>
                </a:cubicBezTo>
                <a:cubicBezTo>
                  <a:pt x="6068" y="13122"/>
                  <a:pt x="6143" y="12979"/>
                  <a:pt x="6188" y="12876"/>
                </a:cubicBezTo>
                <a:cubicBezTo>
                  <a:pt x="6193" y="12864"/>
                  <a:pt x="6202" y="12845"/>
                  <a:pt x="6205" y="12834"/>
                </a:cubicBezTo>
                <a:cubicBezTo>
                  <a:pt x="6217" y="12805"/>
                  <a:pt x="6227" y="12776"/>
                  <a:pt x="6231" y="12759"/>
                </a:cubicBezTo>
                <a:cubicBezTo>
                  <a:pt x="6246" y="12687"/>
                  <a:pt x="6293" y="12572"/>
                  <a:pt x="6344" y="12500"/>
                </a:cubicBezTo>
                <a:cubicBezTo>
                  <a:pt x="6360" y="12478"/>
                  <a:pt x="6377" y="12456"/>
                  <a:pt x="6388" y="12433"/>
                </a:cubicBezTo>
                <a:cubicBezTo>
                  <a:pt x="6394" y="12421"/>
                  <a:pt x="6391" y="12403"/>
                  <a:pt x="6396" y="12391"/>
                </a:cubicBezTo>
                <a:cubicBezTo>
                  <a:pt x="6402" y="12376"/>
                  <a:pt x="6409" y="12365"/>
                  <a:pt x="6414" y="12349"/>
                </a:cubicBezTo>
                <a:cubicBezTo>
                  <a:pt x="6426" y="12303"/>
                  <a:pt x="6432" y="12254"/>
                  <a:pt x="6431" y="12198"/>
                </a:cubicBezTo>
                <a:cubicBezTo>
                  <a:pt x="6428" y="12079"/>
                  <a:pt x="6455" y="11991"/>
                  <a:pt x="6492" y="11964"/>
                </a:cubicBezTo>
                <a:cubicBezTo>
                  <a:pt x="6495" y="11961"/>
                  <a:pt x="6498" y="11966"/>
                  <a:pt x="6501" y="11964"/>
                </a:cubicBezTo>
                <a:cubicBezTo>
                  <a:pt x="6504" y="11963"/>
                  <a:pt x="6506" y="11955"/>
                  <a:pt x="6509" y="11955"/>
                </a:cubicBezTo>
                <a:cubicBezTo>
                  <a:pt x="6516" y="11954"/>
                  <a:pt x="6528" y="11962"/>
                  <a:pt x="6535" y="11964"/>
                </a:cubicBezTo>
                <a:cubicBezTo>
                  <a:pt x="6543" y="11967"/>
                  <a:pt x="6545" y="11964"/>
                  <a:pt x="6553" y="11972"/>
                </a:cubicBezTo>
                <a:cubicBezTo>
                  <a:pt x="6554" y="11972"/>
                  <a:pt x="6560" y="11979"/>
                  <a:pt x="6561" y="11980"/>
                </a:cubicBezTo>
                <a:cubicBezTo>
                  <a:pt x="6588" y="12012"/>
                  <a:pt x="6583" y="12162"/>
                  <a:pt x="6553" y="12466"/>
                </a:cubicBezTo>
                <a:cubicBezTo>
                  <a:pt x="6513" y="12857"/>
                  <a:pt x="6523" y="12944"/>
                  <a:pt x="6579" y="13111"/>
                </a:cubicBezTo>
                <a:cubicBezTo>
                  <a:pt x="6654" y="13333"/>
                  <a:pt x="6664" y="13301"/>
                  <a:pt x="6309" y="13806"/>
                </a:cubicBezTo>
                <a:cubicBezTo>
                  <a:pt x="6114" y="14085"/>
                  <a:pt x="6023" y="14261"/>
                  <a:pt x="5910" y="14593"/>
                </a:cubicBezTo>
                <a:cubicBezTo>
                  <a:pt x="5863" y="14734"/>
                  <a:pt x="5783" y="14947"/>
                  <a:pt x="5693" y="15162"/>
                </a:cubicBezTo>
                <a:cubicBezTo>
                  <a:pt x="5685" y="15180"/>
                  <a:pt x="5666" y="15201"/>
                  <a:pt x="5658" y="15220"/>
                </a:cubicBezTo>
                <a:cubicBezTo>
                  <a:pt x="5607" y="15341"/>
                  <a:pt x="5558" y="15469"/>
                  <a:pt x="5510" y="15572"/>
                </a:cubicBezTo>
                <a:cubicBezTo>
                  <a:pt x="5369" y="15876"/>
                  <a:pt x="5260" y="16151"/>
                  <a:pt x="5258" y="16183"/>
                </a:cubicBezTo>
                <a:cubicBezTo>
                  <a:pt x="5257" y="16215"/>
                  <a:pt x="5208" y="16339"/>
                  <a:pt x="5163" y="16460"/>
                </a:cubicBezTo>
                <a:cubicBezTo>
                  <a:pt x="5143" y="16515"/>
                  <a:pt x="5138" y="16559"/>
                  <a:pt x="5128" y="16602"/>
                </a:cubicBezTo>
                <a:cubicBezTo>
                  <a:pt x="5118" y="16677"/>
                  <a:pt x="5114" y="16741"/>
                  <a:pt x="5119" y="16803"/>
                </a:cubicBezTo>
                <a:cubicBezTo>
                  <a:pt x="5120" y="16808"/>
                  <a:pt x="5118" y="16815"/>
                  <a:pt x="5119" y="16820"/>
                </a:cubicBezTo>
                <a:cubicBezTo>
                  <a:pt x="5139" y="16915"/>
                  <a:pt x="5174" y="16971"/>
                  <a:pt x="5223" y="16979"/>
                </a:cubicBezTo>
                <a:cubicBezTo>
                  <a:pt x="5226" y="16979"/>
                  <a:pt x="5229" y="16979"/>
                  <a:pt x="5232" y="16979"/>
                </a:cubicBezTo>
                <a:cubicBezTo>
                  <a:pt x="5239" y="16979"/>
                  <a:pt x="5251" y="16980"/>
                  <a:pt x="5258" y="16979"/>
                </a:cubicBezTo>
                <a:cubicBezTo>
                  <a:pt x="5261" y="16978"/>
                  <a:pt x="5263" y="16971"/>
                  <a:pt x="5267" y="16970"/>
                </a:cubicBezTo>
                <a:cubicBezTo>
                  <a:pt x="5385" y="16938"/>
                  <a:pt x="5577" y="16720"/>
                  <a:pt x="5884" y="16275"/>
                </a:cubicBezTo>
                <a:cubicBezTo>
                  <a:pt x="6118" y="15936"/>
                  <a:pt x="6261" y="15667"/>
                  <a:pt x="6318" y="15497"/>
                </a:cubicBezTo>
                <a:cubicBezTo>
                  <a:pt x="6366" y="15354"/>
                  <a:pt x="6450" y="15150"/>
                  <a:pt x="6501" y="15045"/>
                </a:cubicBezTo>
                <a:cubicBezTo>
                  <a:pt x="6553" y="14939"/>
                  <a:pt x="6607" y="14762"/>
                  <a:pt x="6622" y="14651"/>
                </a:cubicBezTo>
                <a:cubicBezTo>
                  <a:pt x="6636" y="14539"/>
                  <a:pt x="6665" y="14443"/>
                  <a:pt x="6683" y="14433"/>
                </a:cubicBezTo>
                <a:cubicBezTo>
                  <a:pt x="6713" y="14415"/>
                  <a:pt x="6760" y="14463"/>
                  <a:pt x="6796" y="14542"/>
                </a:cubicBezTo>
                <a:cubicBezTo>
                  <a:pt x="6820" y="14567"/>
                  <a:pt x="6827" y="14596"/>
                  <a:pt x="6822" y="14618"/>
                </a:cubicBezTo>
                <a:cubicBezTo>
                  <a:pt x="6835" y="14660"/>
                  <a:pt x="6841" y="14706"/>
                  <a:pt x="6848" y="14752"/>
                </a:cubicBezTo>
                <a:cubicBezTo>
                  <a:pt x="6861" y="14835"/>
                  <a:pt x="6895" y="14926"/>
                  <a:pt x="6918" y="14978"/>
                </a:cubicBezTo>
                <a:cubicBezTo>
                  <a:pt x="6928" y="15000"/>
                  <a:pt x="6935" y="15031"/>
                  <a:pt x="6944" y="15045"/>
                </a:cubicBezTo>
                <a:cubicBezTo>
                  <a:pt x="6968" y="15082"/>
                  <a:pt x="6981" y="15144"/>
                  <a:pt x="6987" y="15237"/>
                </a:cubicBezTo>
                <a:cubicBezTo>
                  <a:pt x="6988" y="15241"/>
                  <a:pt x="6987" y="15242"/>
                  <a:pt x="6987" y="15246"/>
                </a:cubicBezTo>
                <a:cubicBezTo>
                  <a:pt x="7008" y="15378"/>
                  <a:pt x="7013" y="15506"/>
                  <a:pt x="6987" y="15580"/>
                </a:cubicBezTo>
                <a:cubicBezTo>
                  <a:pt x="6986" y="15613"/>
                  <a:pt x="6989" y="15644"/>
                  <a:pt x="6987" y="15681"/>
                </a:cubicBezTo>
                <a:lnTo>
                  <a:pt x="6978" y="15781"/>
                </a:lnTo>
                <a:cubicBezTo>
                  <a:pt x="6979" y="15784"/>
                  <a:pt x="6977" y="15786"/>
                  <a:pt x="6978" y="15790"/>
                </a:cubicBezTo>
                <a:cubicBezTo>
                  <a:pt x="7005" y="15858"/>
                  <a:pt x="7012" y="15903"/>
                  <a:pt x="6970" y="15949"/>
                </a:cubicBezTo>
                <a:lnTo>
                  <a:pt x="6970" y="15966"/>
                </a:lnTo>
                <a:lnTo>
                  <a:pt x="6883" y="16016"/>
                </a:lnTo>
                <a:cubicBezTo>
                  <a:pt x="6835" y="16046"/>
                  <a:pt x="6779" y="16080"/>
                  <a:pt x="6692" y="16125"/>
                </a:cubicBezTo>
                <a:cubicBezTo>
                  <a:pt x="6604" y="16170"/>
                  <a:pt x="6536" y="16210"/>
                  <a:pt x="6501" y="16242"/>
                </a:cubicBezTo>
                <a:cubicBezTo>
                  <a:pt x="6491" y="16252"/>
                  <a:pt x="6481" y="16258"/>
                  <a:pt x="6475" y="16267"/>
                </a:cubicBezTo>
                <a:cubicBezTo>
                  <a:pt x="6468" y="16283"/>
                  <a:pt x="6486" y="16293"/>
                  <a:pt x="6527" y="16284"/>
                </a:cubicBezTo>
                <a:cubicBezTo>
                  <a:pt x="6552" y="16278"/>
                  <a:pt x="6577" y="16300"/>
                  <a:pt x="6587" y="16326"/>
                </a:cubicBezTo>
                <a:cubicBezTo>
                  <a:pt x="6597" y="16352"/>
                  <a:pt x="6542" y="16400"/>
                  <a:pt x="6457" y="16434"/>
                </a:cubicBezTo>
                <a:cubicBezTo>
                  <a:pt x="6354" y="16476"/>
                  <a:pt x="6174" y="16603"/>
                  <a:pt x="6075" y="16702"/>
                </a:cubicBezTo>
                <a:cubicBezTo>
                  <a:pt x="6033" y="16760"/>
                  <a:pt x="5997" y="16830"/>
                  <a:pt x="5945" y="16937"/>
                </a:cubicBezTo>
                <a:cubicBezTo>
                  <a:pt x="5943" y="16942"/>
                  <a:pt x="5938" y="16957"/>
                  <a:pt x="5936" y="16962"/>
                </a:cubicBezTo>
                <a:cubicBezTo>
                  <a:pt x="5901" y="17034"/>
                  <a:pt x="5856" y="17117"/>
                  <a:pt x="5806" y="17213"/>
                </a:cubicBezTo>
                <a:cubicBezTo>
                  <a:pt x="5549" y="17709"/>
                  <a:pt x="5401" y="18220"/>
                  <a:pt x="5354" y="18762"/>
                </a:cubicBezTo>
                <a:cubicBezTo>
                  <a:pt x="5351" y="18878"/>
                  <a:pt x="5353" y="19008"/>
                  <a:pt x="5354" y="19206"/>
                </a:cubicBezTo>
                <a:cubicBezTo>
                  <a:pt x="5354" y="19385"/>
                  <a:pt x="5357" y="19507"/>
                  <a:pt x="5362" y="19624"/>
                </a:cubicBezTo>
                <a:cubicBezTo>
                  <a:pt x="5374" y="19789"/>
                  <a:pt x="5380" y="19925"/>
                  <a:pt x="5389" y="19951"/>
                </a:cubicBezTo>
                <a:cubicBezTo>
                  <a:pt x="5410" y="19970"/>
                  <a:pt x="5417" y="20041"/>
                  <a:pt x="5415" y="20127"/>
                </a:cubicBezTo>
                <a:cubicBezTo>
                  <a:pt x="5418" y="20173"/>
                  <a:pt x="5422" y="20216"/>
                  <a:pt x="5423" y="20269"/>
                </a:cubicBezTo>
                <a:cubicBezTo>
                  <a:pt x="5426" y="20423"/>
                  <a:pt x="5442" y="20524"/>
                  <a:pt x="5484" y="20637"/>
                </a:cubicBezTo>
                <a:cubicBezTo>
                  <a:pt x="5486" y="20641"/>
                  <a:pt x="5491" y="20650"/>
                  <a:pt x="5493" y="20654"/>
                </a:cubicBezTo>
                <a:cubicBezTo>
                  <a:pt x="5507" y="20691"/>
                  <a:pt x="5524" y="20722"/>
                  <a:pt x="5545" y="20763"/>
                </a:cubicBezTo>
                <a:lnTo>
                  <a:pt x="5649" y="20989"/>
                </a:lnTo>
                <a:lnTo>
                  <a:pt x="5693" y="20863"/>
                </a:lnTo>
                <a:cubicBezTo>
                  <a:pt x="5705" y="20805"/>
                  <a:pt x="5727" y="20751"/>
                  <a:pt x="5753" y="20704"/>
                </a:cubicBezTo>
                <a:cubicBezTo>
                  <a:pt x="5830" y="20496"/>
                  <a:pt x="5885" y="20429"/>
                  <a:pt x="5936" y="20478"/>
                </a:cubicBezTo>
                <a:cubicBezTo>
                  <a:pt x="5962" y="20503"/>
                  <a:pt x="5949" y="20587"/>
                  <a:pt x="5892" y="20713"/>
                </a:cubicBezTo>
                <a:cubicBezTo>
                  <a:pt x="5866" y="20773"/>
                  <a:pt x="5845" y="20822"/>
                  <a:pt x="5832" y="20872"/>
                </a:cubicBezTo>
                <a:cubicBezTo>
                  <a:pt x="5815" y="20948"/>
                  <a:pt x="5811" y="21029"/>
                  <a:pt x="5823" y="21073"/>
                </a:cubicBezTo>
                <a:cubicBezTo>
                  <a:pt x="5840" y="21140"/>
                  <a:pt x="5880" y="21171"/>
                  <a:pt x="5927" y="21173"/>
                </a:cubicBezTo>
                <a:cubicBezTo>
                  <a:pt x="5950" y="21172"/>
                  <a:pt x="5970" y="21165"/>
                  <a:pt x="5988" y="21156"/>
                </a:cubicBezTo>
                <a:cubicBezTo>
                  <a:pt x="5990" y="21155"/>
                  <a:pt x="5995" y="21157"/>
                  <a:pt x="5997" y="21156"/>
                </a:cubicBezTo>
                <a:cubicBezTo>
                  <a:pt x="6055" y="21123"/>
                  <a:pt x="6084" y="21046"/>
                  <a:pt x="6075" y="20939"/>
                </a:cubicBezTo>
                <a:cubicBezTo>
                  <a:pt x="6066" y="20836"/>
                  <a:pt x="6074" y="20812"/>
                  <a:pt x="6127" y="20821"/>
                </a:cubicBezTo>
                <a:cubicBezTo>
                  <a:pt x="6165" y="20827"/>
                  <a:pt x="6196" y="20786"/>
                  <a:pt x="6240" y="20671"/>
                </a:cubicBezTo>
                <a:cubicBezTo>
                  <a:pt x="6248" y="20649"/>
                  <a:pt x="6257" y="20621"/>
                  <a:pt x="6266" y="20595"/>
                </a:cubicBezTo>
                <a:cubicBezTo>
                  <a:pt x="6276" y="20566"/>
                  <a:pt x="6289" y="20549"/>
                  <a:pt x="6301" y="20512"/>
                </a:cubicBezTo>
                <a:cubicBezTo>
                  <a:pt x="6357" y="20334"/>
                  <a:pt x="6396" y="20132"/>
                  <a:pt x="6396" y="20068"/>
                </a:cubicBezTo>
                <a:cubicBezTo>
                  <a:pt x="6396" y="20004"/>
                  <a:pt x="6425" y="19902"/>
                  <a:pt x="6457" y="19842"/>
                </a:cubicBezTo>
                <a:cubicBezTo>
                  <a:pt x="6472" y="19814"/>
                  <a:pt x="6487" y="19774"/>
                  <a:pt x="6501" y="19733"/>
                </a:cubicBezTo>
                <a:cubicBezTo>
                  <a:pt x="6513" y="19679"/>
                  <a:pt x="6524" y="19628"/>
                  <a:pt x="6535" y="19574"/>
                </a:cubicBezTo>
                <a:cubicBezTo>
                  <a:pt x="6540" y="19548"/>
                  <a:pt x="6560" y="19514"/>
                  <a:pt x="6579" y="19482"/>
                </a:cubicBezTo>
                <a:cubicBezTo>
                  <a:pt x="6605" y="19433"/>
                  <a:pt x="6643" y="19390"/>
                  <a:pt x="6692" y="19340"/>
                </a:cubicBezTo>
                <a:cubicBezTo>
                  <a:pt x="6701" y="19332"/>
                  <a:pt x="6709" y="19322"/>
                  <a:pt x="6718" y="19314"/>
                </a:cubicBezTo>
                <a:cubicBezTo>
                  <a:pt x="6740" y="19293"/>
                  <a:pt x="6759" y="19288"/>
                  <a:pt x="6779" y="19273"/>
                </a:cubicBezTo>
                <a:cubicBezTo>
                  <a:pt x="6786" y="19268"/>
                  <a:pt x="6789" y="19260"/>
                  <a:pt x="6796" y="19256"/>
                </a:cubicBezTo>
                <a:cubicBezTo>
                  <a:pt x="6924" y="19165"/>
                  <a:pt x="6991" y="19186"/>
                  <a:pt x="6865" y="19331"/>
                </a:cubicBezTo>
                <a:cubicBezTo>
                  <a:pt x="6749" y="19464"/>
                  <a:pt x="6692" y="19658"/>
                  <a:pt x="6692" y="19850"/>
                </a:cubicBezTo>
                <a:cubicBezTo>
                  <a:pt x="6694" y="19874"/>
                  <a:pt x="6689" y="19887"/>
                  <a:pt x="6692" y="19917"/>
                </a:cubicBezTo>
                <a:cubicBezTo>
                  <a:pt x="6698" y="19976"/>
                  <a:pt x="6715" y="20033"/>
                  <a:pt x="6726" y="20085"/>
                </a:cubicBezTo>
                <a:cubicBezTo>
                  <a:pt x="6744" y="20153"/>
                  <a:pt x="6761" y="20215"/>
                  <a:pt x="6796" y="20277"/>
                </a:cubicBezTo>
                <a:cubicBezTo>
                  <a:pt x="6806" y="20295"/>
                  <a:pt x="6813" y="20319"/>
                  <a:pt x="6822" y="20336"/>
                </a:cubicBezTo>
                <a:cubicBezTo>
                  <a:pt x="6824" y="20340"/>
                  <a:pt x="6829" y="20339"/>
                  <a:pt x="6831" y="20344"/>
                </a:cubicBezTo>
                <a:cubicBezTo>
                  <a:pt x="6853" y="20388"/>
                  <a:pt x="6869" y="20423"/>
                  <a:pt x="6874" y="20445"/>
                </a:cubicBezTo>
                <a:cubicBezTo>
                  <a:pt x="6876" y="20451"/>
                  <a:pt x="6881" y="20455"/>
                  <a:pt x="6883" y="20461"/>
                </a:cubicBezTo>
                <a:cubicBezTo>
                  <a:pt x="6896" y="20500"/>
                  <a:pt x="6908" y="20547"/>
                  <a:pt x="6926" y="20587"/>
                </a:cubicBezTo>
                <a:cubicBezTo>
                  <a:pt x="7021" y="20763"/>
                  <a:pt x="7230" y="21062"/>
                  <a:pt x="7361" y="21207"/>
                </a:cubicBezTo>
                <a:cubicBezTo>
                  <a:pt x="7413" y="21260"/>
                  <a:pt x="7463" y="21305"/>
                  <a:pt x="7517" y="21349"/>
                </a:cubicBezTo>
                <a:cubicBezTo>
                  <a:pt x="7600" y="21412"/>
                  <a:pt x="7697" y="21476"/>
                  <a:pt x="7769" y="21508"/>
                </a:cubicBezTo>
                <a:cubicBezTo>
                  <a:pt x="7879" y="21557"/>
                  <a:pt x="8011" y="21598"/>
                  <a:pt x="8073" y="21600"/>
                </a:cubicBezTo>
                <a:cubicBezTo>
                  <a:pt x="8084" y="21600"/>
                  <a:pt x="8098" y="21593"/>
                  <a:pt x="8108" y="21592"/>
                </a:cubicBezTo>
                <a:cubicBezTo>
                  <a:pt x="8237" y="21577"/>
                  <a:pt x="8324" y="21438"/>
                  <a:pt x="8290" y="21299"/>
                </a:cubicBezTo>
                <a:cubicBezTo>
                  <a:pt x="8244" y="21113"/>
                  <a:pt x="8248" y="21079"/>
                  <a:pt x="8299" y="21089"/>
                </a:cubicBezTo>
                <a:cubicBezTo>
                  <a:pt x="8310" y="21091"/>
                  <a:pt x="8326" y="21086"/>
                  <a:pt x="8334" y="21081"/>
                </a:cubicBezTo>
                <a:cubicBezTo>
                  <a:pt x="8343" y="21031"/>
                  <a:pt x="8320" y="20918"/>
                  <a:pt x="8290" y="20763"/>
                </a:cubicBezTo>
                <a:cubicBezTo>
                  <a:pt x="8215" y="20424"/>
                  <a:pt x="8088" y="19903"/>
                  <a:pt x="8030" y="19758"/>
                </a:cubicBezTo>
                <a:cubicBezTo>
                  <a:pt x="8006" y="19700"/>
                  <a:pt x="7977" y="19571"/>
                  <a:pt x="7969" y="19465"/>
                </a:cubicBezTo>
                <a:cubicBezTo>
                  <a:pt x="7962" y="19360"/>
                  <a:pt x="7935" y="19060"/>
                  <a:pt x="7899" y="18795"/>
                </a:cubicBezTo>
                <a:cubicBezTo>
                  <a:pt x="7869" y="18566"/>
                  <a:pt x="7858" y="18496"/>
                  <a:pt x="7847" y="18402"/>
                </a:cubicBezTo>
                <a:cubicBezTo>
                  <a:pt x="7842" y="18376"/>
                  <a:pt x="7834" y="18329"/>
                  <a:pt x="7830" y="18318"/>
                </a:cubicBezTo>
                <a:cubicBezTo>
                  <a:pt x="7814" y="18267"/>
                  <a:pt x="7817" y="18247"/>
                  <a:pt x="7830" y="18226"/>
                </a:cubicBezTo>
                <a:cubicBezTo>
                  <a:pt x="7829" y="18162"/>
                  <a:pt x="7835" y="18161"/>
                  <a:pt x="7865" y="18167"/>
                </a:cubicBezTo>
                <a:cubicBezTo>
                  <a:pt x="7911" y="18177"/>
                  <a:pt x="7925" y="18113"/>
                  <a:pt x="7908" y="17782"/>
                </a:cubicBezTo>
                <a:cubicBezTo>
                  <a:pt x="7896" y="17559"/>
                  <a:pt x="7861" y="17387"/>
                  <a:pt x="7804" y="17230"/>
                </a:cubicBezTo>
                <a:cubicBezTo>
                  <a:pt x="7767" y="17143"/>
                  <a:pt x="7724" y="17049"/>
                  <a:pt x="7673" y="16962"/>
                </a:cubicBezTo>
                <a:cubicBezTo>
                  <a:pt x="7632" y="16899"/>
                  <a:pt x="7580" y="16832"/>
                  <a:pt x="7526" y="16769"/>
                </a:cubicBezTo>
                <a:cubicBezTo>
                  <a:pt x="7381" y="16598"/>
                  <a:pt x="7375" y="16462"/>
                  <a:pt x="7517" y="16585"/>
                </a:cubicBezTo>
                <a:cubicBezTo>
                  <a:pt x="7686" y="16733"/>
                  <a:pt x="7563" y="16488"/>
                  <a:pt x="7369" y="16292"/>
                </a:cubicBezTo>
                <a:cubicBezTo>
                  <a:pt x="7198" y="16119"/>
                  <a:pt x="7252" y="16069"/>
                  <a:pt x="7500" y="16175"/>
                </a:cubicBezTo>
                <a:cubicBezTo>
                  <a:pt x="7617" y="16225"/>
                  <a:pt x="7656" y="16234"/>
                  <a:pt x="7647" y="16217"/>
                </a:cubicBezTo>
                <a:cubicBezTo>
                  <a:pt x="7635" y="16206"/>
                  <a:pt x="7616" y="16190"/>
                  <a:pt x="7595" y="16175"/>
                </a:cubicBezTo>
                <a:cubicBezTo>
                  <a:pt x="7584" y="16167"/>
                  <a:pt x="7584" y="16167"/>
                  <a:pt x="7569" y="16158"/>
                </a:cubicBezTo>
                <a:cubicBezTo>
                  <a:pt x="7525" y="16133"/>
                  <a:pt x="7458" y="16100"/>
                  <a:pt x="7387" y="16066"/>
                </a:cubicBezTo>
                <a:cubicBezTo>
                  <a:pt x="7152" y="15952"/>
                  <a:pt x="7159" y="15949"/>
                  <a:pt x="7222" y="15857"/>
                </a:cubicBezTo>
                <a:cubicBezTo>
                  <a:pt x="7242" y="15828"/>
                  <a:pt x="7249" y="15800"/>
                  <a:pt x="7256" y="15765"/>
                </a:cubicBezTo>
                <a:cubicBezTo>
                  <a:pt x="7257" y="15756"/>
                  <a:pt x="7255" y="15749"/>
                  <a:pt x="7256" y="15740"/>
                </a:cubicBezTo>
                <a:cubicBezTo>
                  <a:pt x="7257" y="15732"/>
                  <a:pt x="7256" y="15722"/>
                  <a:pt x="7256" y="15714"/>
                </a:cubicBezTo>
                <a:cubicBezTo>
                  <a:pt x="7258" y="15687"/>
                  <a:pt x="7259" y="15655"/>
                  <a:pt x="7256" y="15622"/>
                </a:cubicBezTo>
                <a:cubicBezTo>
                  <a:pt x="7255" y="15613"/>
                  <a:pt x="7257" y="15599"/>
                  <a:pt x="7256" y="15589"/>
                </a:cubicBezTo>
                <a:cubicBezTo>
                  <a:pt x="7250" y="15554"/>
                  <a:pt x="7248" y="15523"/>
                  <a:pt x="7248" y="15488"/>
                </a:cubicBezTo>
                <a:cubicBezTo>
                  <a:pt x="7244" y="15420"/>
                  <a:pt x="7250" y="15355"/>
                  <a:pt x="7265" y="15329"/>
                </a:cubicBezTo>
                <a:cubicBezTo>
                  <a:pt x="7269" y="15310"/>
                  <a:pt x="7276" y="15296"/>
                  <a:pt x="7282" y="15279"/>
                </a:cubicBezTo>
                <a:cubicBezTo>
                  <a:pt x="7287" y="15265"/>
                  <a:pt x="7287" y="15250"/>
                  <a:pt x="7291" y="15237"/>
                </a:cubicBezTo>
                <a:cubicBezTo>
                  <a:pt x="7297" y="15193"/>
                  <a:pt x="7298" y="15140"/>
                  <a:pt x="7300" y="15078"/>
                </a:cubicBezTo>
                <a:cubicBezTo>
                  <a:pt x="7297" y="15064"/>
                  <a:pt x="7296" y="15050"/>
                  <a:pt x="7291" y="15036"/>
                </a:cubicBezTo>
                <a:cubicBezTo>
                  <a:pt x="7262" y="14959"/>
                  <a:pt x="7285" y="14819"/>
                  <a:pt x="7326" y="14727"/>
                </a:cubicBezTo>
                <a:cubicBezTo>
                  <a:pt x="7333" y="14705"/>
                  <a:pt x="7341" y="14689"/>
                  <a:pt x="7352" y="14685"/>
                </a:cubicBezTo>
                <a:cubicBezTo>
                  <a:pt x="7357" y="14678"/>
                  <a:pt x="7356" y="14666"/>
                  <a:pt x="7361" y="14660"/>
                </a:cubicBezTo>
                <a:cubicBezTo>
                  <a:pt x="7375" y="14647"/>
                  <a:pt x="7447" y="14743"/>
                  <a:pt x="7517" y="14877"/>
                </a:cubicBezTo>
                <a:cubicBezTo>
                  <a:pt x="7730" y="15284"/>
                  <a:pt x="7914" y="15537"/>
                  <a:pt x="7978" y="15513"/>
                </a:cubicBezTo>
                <a:cubicBezTo>
                  <a:pt x="8018" y="15499"/>
                  <a:pt x="8061" y="15548"/>
                  <a:pt x="8117" y="15673"/>
                </a:cubicBezTo>
                <a:cubicBezTo>
                  <a:pt x="8173" y="15799"/>
                  <a:pt x="8309" y="15948"/>
                  <a:pt x="8507" y="16100"/>
                </a:cubicBezTo>
                <a:cubicBezTo>
                  <a:pt x="8641" y="16198"/>
                  <a:pt x="8791" y="16288"/>
                  <a:pt x="8925" y="16367"/>
                </a:cubicBezTo>
                <a:cubicBezTo>
                  <a:pt x="9108" y="16467"/>
                  <a:pt x="9276" y="16541"/>
                  <a:pt x="9246" y="16493"/>
                </a:cubicBezTo>
                <a:cubicBezTo>
                  <a:pt x="9231" y="16470"/>
                  <a:pt x="9237" y="16423"/>
                  <a:pt x="9263" y="16393"/>
                </a:cubicBezTo>
                <a:cubicBezTo>
                  <a:pt x="9273" y="16382"/>
                  <a:pt x="9282" y="16363"/>
                  <a:pt x="9281" y="16342"/>
                </a:cubicBezTo>
                <a:cubicBezTo>
                  <a:pt x="9280" y="16324"/>
                  <a:pt x="9272" y="16296"/>
                  <a:pt x="9263" y="16267"/>
                </a:cubicBezTo>
                <a:cubicBezTo>
                  <a:pt x="9258" y="16254"/>
                  <a:pt x="9252" y="16241"/>
                  <a:pt x="9246" y="16225"/>
                </a:cubicBezTo>
                <a:cubicBezTo>
                  <a:pt x="9234" y="16194"/>
                  <a:pt x="9223" y="16159"/>
                  <a:pt x="9203" y="16116"/>
                </a:cubicBezTo>
                <a:cubicBezTo>
                  <a:pt x="9202" y="16112"/>
                  <a:pt x="9195" y="16111"/>
                  <a:pt x="9194" y="16108"/>
                </a:cubicBezTo>
                <a:cubicBezTo>
                  <a:pt x="9192" y="16104"/>
                  <a:pt x="9187" y="16104"/>
                  <a:pt x="9185" y="16100"/>
                </a:cubicBezTo>
                <a:cubicBezTo>
                  <a:pt x="9158" y="16041"/>
                  <a:pt x="9133" y="15967"/>
                  <a:pt x="9090" y="15882"/>
                </a:cubicBezTo>
                <a:cubicBezTo>
                  <a:pt x="8848" y="15404"/>
                  <a:pt x="8649" y="15089"/>
                  <a:pt x="8412" y="14819"/>
                </a:cubicBezTo>
                <a:cubicBezTo>
                  <a:pt x="8366" y="14768"/>
                  <a:pt x="8314" y="14718"/>
                  <a:pt x="8264" y="14668"/>
                </a:cubicBezTo>
                <a:cubicBezTo>
                  <a:pt x="8247" y="14652"/>
                  <a:pt x="8229" y="14634"/>
                  <a:pt x="8212" y="14618"/>
                </a:cubicBezTo>
                <a:cubicBezTo>
                  <a:pt x="8165" y="14572"/>
                  <a:pt x="8115" y="14528"/>
                  <a:pt x="8064" y="14484"/>
                </a:cubicBezTo>
                <a:cubicBezTo>
                  <a:pt x="7962" y="14397"/>
                  <a:pt x="7851" y="14314"/>
                  <a:pt x="7726" y="14224"/>
                </a:cubicBezTo>
                <a:cubicBezTo>
                  <a:pt x="7341" y="13945"/>
                  <a:pt x="7179" y="13779"/>
                  <a:pt x="7222" y="13713"/>
                </a:cubicBezTo>
                <a:cubicBezTo>
                  <a:pt x="7226" y="13706"/>
                  <a:pt x="7227" y="13689"/>
                  <a:pt x="7230" y="13680"/>
                </a:cubicBezTo>
                <a:cubicBezTo>
                  <a:pt x="7240" y="13663"/>
                  <a:pt x="7249" y="13643"/>
                  <a:pt x="7256" y="13621"/>
                </a:cubicBezTo>
                <a:cubicBezTo>
                  <a:pt x="7286" y="13506"/>
                  <a:pt x="7303" y="13346"/>
                  <a:pt x="7274" y="13312"/>
                </a:cubicBezTo>
                <a:cubicBezTo>
                  <a:pt x="7252" y="13286"/>
                  <a:pt x="7229" y="13138"/>
                  <a:pt x="7230" y="12985"/>
                </a:cubicBezTo>
                <a:cubicBezTo>
                  <a:pt x="7230" y="12980"/>
                  <a:pt x="7230" y="12973"/>
                  <a:pt x="7230" y="12968"/>
                </a:cubicBezTo>
                <a:cubicBezTo>
                  <a:pt x="7231" y="12911"/>
                  <a:pt x="7240" y="12855"/>
                  <a:pt x="7248" y="12801"/>
                </a:cubicBezTo>
                <a:cubicBezTo>
                  <a:pt x="7252" y="12779"/>
                  <a:pt x="7252" y="12763"/>
                  <a:pt x="7256" y="12742"/>
                </a:cubicBezTo>
                <a:cubicBezTo>
                  <a:pt x="7263" y="12711"/>
                  <a:pt x="7273" y="12673"/>
                  <a:pt x="7282" y="12642"/>
                </a:cubicBezTo>
                <a:cubicBezTo>
                  <a:pt x="7386" y="12302"/>
                  <a:pt x="7655" y="12017"/>
                  <a:pt x="8151" y="11696"/>
                </a:cubicBezTo>
                <a:cubicBezTo>
                  <a:pt x="8285" y="11610"/>
                  <a:pt x="8459" y="11529"/>
                  <a:pt x="8655" y="11461"/>
                </a:cubicBezTo>
                <a:cubicBezTo>
                  <a:pt x="8670" y="11456"/>
                  <a:pt x="8684" y="11450"/>
                  <a:pt x="8699" y="11445"/>
                </a:cubicBezTo>
                <a:cubicBezTo>
                  <a:pt x="8744" y="11430"/>
                  <a:pt x="8791" y="11417"/>
                  <a:pt x="8838" y="11403"/>
                </a:cubicBezTo>
                <a:cubicBezTo>
                  <a:pt x="8864" y="11396"/>
                  <a:pt x="8889" y="11385"/>
                  <a:pt x="8916" y="11378"/>
                </a:cubicBezTo>
                <a:cubicBezTo>
                  <a:pt x="9186" y="11303"/>
                  <a:pt x="9488" y="11255"/>
                  <a:pt x="9793" y="11219"/>
                </a:cubicBezTo>
                <a:cubicBezTo>
                  <a:pt x="10114" y="11170"/>
                  <a:pt x="10296" y="11155"/>
                  <a:pt x="10367" y="11177"/>
                </a:cubicBezTo>
                <a:cubicBezTo>
                  <a:pt x="10705" y="11169"/>
                  <a:pt x="11027" y="11178"/>
                  <a:pt x="11296" y="11235"/>
                </a:cubicBezTo>
                <a:cubicBezTo>
                  <a:pt x="11674" y="11315"/>
                  <a:pt x="12344" y="11598"/>
                  <a:pt x="12791" y="11855"/>
                </a:cubicBezTo>
                <a:cubicBezTo>
                  <a:pt x="13052" y="12004"/>
                  <a:pt x="13124" y="12056"/>
                  <a:pt x="13190" y="12173"/>
                </a:cubicBezTo>
                <a:cubicBezTo>
                  <a:pt x="13195" y="12182"/>
                  <a:pt x="13203" y="12198"/>
                  <a:pt x="13208" y="12207"/>
                </a:cubicBezTo>
                <a:cubicBezTo>
                  <a:pt x="13217" y="12225"/>
                  <a:pt x="13224" y="12236"/>
                  <a:pt x="13234" y="12257"/>
                </a:cubicBezTo>
                <a:cubicBezTo>
                  <a:pt x="13299" y="12398"/>
                  <a:pt x="13338" y="12564"/>
                  <a:pt x="13355" y="12801"/>
                </a:cubicBezTo>
                <a:cubicBezTo>
                  <a:pt x="13369" y="12989"/>
                  <a:pt x="13394" y="13143"/>
                  <a:pt x="13407" y="13144"/>
                </a:cubicBezTo>
                <a:cubicBezTo>
                  <a:pt x="13422" y="13142"/>
                  <a:pt x="13478" y="13117"/>
                  <a:pt x="13538" y="13086"/>
                </a:cubicBezTo>
                <a:cubicBezTo>
                  <a:pt x="13663" y="13023"/>
                  <a:pt x="13650" y="13002"/>
                  <a:pt x="13738" y="13362"/>
                </a:cubicBezTo>
                <a:lnTo>
                  <a:pt x="13798" y="13605"/>
                </a:lnTo>
                <a:lnTo>
                  <a:pt x="13486" y="14040"/>
                </a:lnTo>
                <a:cubicBezTo>
                  <a:pt x="13376" y="14196"/>
                  <a:pt x="13295" y="14332"/>
                  <a:pt x="13216" y="14475"/>
                </a:cubicBezTo>
                <a:cubicBezTo>
                  <a:pt x="13213" y="14480"/>
                  <a:pt x="13211" y="14486"/>
                  <a:pt x="13208" y="14492"/>
                </a:cubicBezTo>
                <a:cubicBezTo>
                  <a:pt x="13127" y="14639"/>
                  <a:pt x="13059" y="14790"/>
                  <a:pt x="12982" y="14978"/>
                </a:cubicBezTo>
                <a:cubicBezTo>
                  <a:pt x="12837" y="15332"/>
                  <a:pt x="12764" y="15555"/>
                  <a:pt x="12773" y="15656"/>
                </a:cubicBezTo>
                <a:cubicBezTo>
                  <a:pt x="12773" y="15657"/>
                  <a:pt x="12773" y="15663"/>
                  <a:pt x="12773" y="15664"/>
                </a:cubicBezTo>
                <a:cubicBezTo>
                  <a:pt x="12774" y="15674"/>
                  <a:pt x="12780" y="15682"/>
                  <a:pt x="12782" y="15689"/>
                </a:cubicBezTo>
                <a:cubicBezTo>
                  <a:pt x="12804" y="15734"/>
                  <a:pt x="12862" y="15715"/>
                  <a:pt x="12956" y="15647"/>
                </a:cubicBezTo>
                <a:cubicBezTo>
                  <a:pt x="13020" y="15599"/>
                  <a:pt x="13100" y="15531"/>
                  <a:pt x="13199" y="15430"/>
                </a:cubicBezTo>
                <a:cubicBezTo>
                  <a:pt x="13408" y="15216"/>
                  <a:pt x="13512" y="15078"/>
                  <a:pt x="13599" y="14877"/>
                </a:cubicBezTo>
                <a:cubicBezTo>
                  <a:pt x="13664" y="14728"/>
                  <a:pt x="13726" y="14611"/>
                  <a:pt x="13746" y="14618"/>
                </a:cubicBezTo>
                <a:cubicBezTo>
                  <a:pt x="13765" y="14624"/>
                  <a:pt x="13779" y="14711"/>
                  <a:pt x="13781" y="14819"/>
                </a:cubicBezTo>
                <a:cubicBezTo>
                  <a:pt x="13782" y="14825"/>
                  <a:pt x="13780" y="14829"/>
                  <a:pt x="13781" y="14835"/>
                </a:cubicBezTo>
                <a:cubicBezTo>
                  <a:pt x="13782" y="14950"/>
                  <a:pt x="13799" y="15071"/>
                  <a:pt x="13816" y="15095"/>
                </a:cubicBezTo>
                <a:cubicBezTo>
                  <a:pt x="13825" y="15109"/>
                  <a:pt x="13828" y="15135"/>
                  <a:pt x="13824" y="15162"/>
                </a:cubicBezTo>
                <a:cubicBezTo>
                  <a:pt x="13826" y="15177"/>
                  <a:pt x="13824" y="15187"/>
                  <a:pt x="13816" y="15195"/>
                </a:cubicBezTo>
                <a:cubicBezTo>
                  <a:pt x="13812" y="15209"/>
                  <a:pt x="13804" y="15224"/>
                  <a:pt x="13798" y="15237"/>
                </a:cubicBezTo>
                <a:cubicBezTo>
                  <a:pt x="13771" y="15296"/>
                  <a:pt x="13762" y="15373"/>
                  <a:pt x="13781" y="15438"/>
                </a:cubicBezTo>
                <a:cubicBezTo>
                  <a:pt x="13782" y="15442"/>
                  <a:pt x="13789" y="15443"/>
                  <a:pt x="13790" y="15447"/>
                </a:cubicBezTo>
                <a:cubicBezTo>
                  <a:pt x="13795" y="15460"/>
                  <a:pt x="13800" y="15478"/>
                  <a:pt x="13807" y="15488"/>
                </a:cubicBezTo>
                <a:cubicBezTo>
                  <a:pt x="13827" y="15518"/>
                  <a:pt x="13824" y="15553"/>
                  <a:pt x="13807" y="15580"/>
                </a:cubicBezTo>
                <a:cubicBezTo>
                  <a:pt x="13800" y="15601"/>
                  <a:pt x="13785" y="15661"/>
                  <a:pt x="13781" y="15714"/>
                </a:cubicBezTo>
                <a:cubicBezTo>
                  <a:pt x="13779" y="15737"/>
                  <a:pt x="13777" y="15760"/>
                  <a:pt x="13772" y="15773"/>
                </a:cubicBezTo>
                <a:cubicBezTo>
                  <a:pt x="13769" y="15800"/>
                  <a:pt x="13747" y="15808"/>
                  <a:pt x="13694" y="15807"/>
                </a:cubicBezTo>
                <a:cubicBezTo>
                  <a:pt x="13668" y="15808"/>
                  <a:pt x="13645" y="15810"/>
                  <a:pt x="13599" y="15807"/>
                </a:cubicBezTo>
                <a:cubicBezTo>
                  <a:pt x="13550" y="15803"/>
                  <a:pt x="13487" y="15803"/>
                  <a:pt x="13442" y="15807"/>
                </a:cubicBezTo>
                <a:cubicBezTo>
                  <a:pt x="13438" y="15807"/>
                  <a:pt x="13437" y="15807"/>
                  <a:pt x="13434" y="15807"/>
                </a:cubicBezTo>
                <a:cubicBezTo>
                  <a:pt x="13392" y="15812"/>
                  <a:pt x="13366" y="15823"/>
                  <a:pt x="13347" y="15832"/>
                </a:cubicBezTo>
                <a:cubicBezTo>
                  <a:pt x="13345" y="15833"/>
                  <a:pt x="13339" y="15832"/>
                  <a:pt x="13338" y="15832"/>
                </a:cubicBezTo>
                <a:cubicBezTo>
                  <a:pt x="13276" y="15866"/>
                  <a:pt x="13276" y="15871"/>
                  <a:pt x="13373" y="15907"/>
                </a:cubicBezTo>
                <a:cubicBezTo>
                  <a:pt x="13378" y="15908"/>
                  <a:pt x="13386" y="15913"/>
                  <a:pt x="13390" y="15915"/>
                </a:cubicBezTo>
                <a:cubicBezTo>
                  <a:pt x="13432" y="15919"/>
                  <a:pt x="13454" y="15934"/>
                  <a:pt x="13460" y="15957"/>
                </a:cubicBezTo>
                <a:cubicBezTo>
                  <a:pt x="13472" y="15967"/>
                  <a:pt x="13486" y="15975"/>
                  <a:pt x="13486" y="15982"/>
                </a:cubicBezTo>
                <a:cubicBezTo>
                  <a:pt x="13486" y="15998"/>
                  <a:pt x="13431" y="16060"/>
                  <a:pt x="13364" y="16125"/>
                </a:cubicBezTo>
                <a:cubicBezTo>
                  <a:pt x="13353" y="16137"/>
                  <a:pt x="13350" y="16146"/>
                  <a:pt x="13338" y="16158"/>
                </a:cubicBezTo>
                <a:cubicBezTo>
                  <a:pt x="13256" y="16241"/>
                  <a:pt x="13169" y="16334"/>
                  <a:pt x="13138" y="16384"/>
                </a:cubicBezTo>
                <a:cubicBezTo>
                  <a:pt x="13094" y="16466"/>
                  <a:pt x="13109" y="16465"/>
                  <a:pt x="13251" y="16451"/>
                </a:cubicBezTo>
                <a:cubicBezTo>
                  <a:pt x="13464" y="16432"/>
                  <a:pt x="13479" y="16507"/>
                  <a:pt x="13286" y="16602"/>
                </a:cubicBezTo>
                <a:cubicBezTo>
                  <a:pt x="13114" y="16687"/>
                  <a:pt x="13011" y="16848"/>
                  <a:pt x="13086" y="16920"/>
                </a:cubicBezTo>
                <a:cubicBezTo>
                  <a:pt x="13115" y="16948"/>
                  <a:pt x="13101" y="16991"/>
                  <a:pt x="13034" y="17046"/>
                </a:cubicBezTo>
                <a:cubicBezTo>
                  <a:pt x="12952" y="17114"/>
                  <a:pt x="12826" y="17439"/>
                  <a:pt x="12730" y="17766"/>
                </a:cubicBezTo>
                <a:cubicBezTo>
                  <a:pt x="12639" y="18099"/>
                  <a:pt x="12573" y="18430"/>
                  <a:pt x="12608" y="18502"/>
                </a:cubicBezTo>
                <a:cubicBezTo>
                  <a:pt x="12610" y="18505"/>
                  <a:pt x="12614" y="18509"/>
                  <a:pt x="12617" y="18511"/>
                </a:cubicBezTo>
                <a:cubicBezTo>
                  <a:pt x="12626" y="18516"/>
                  <a:pt x="12625" y="18518"/>
                  <a:pt x="12626" y="18527"/>
                </a:cubicBezTo>
                <a:cubicBezTo>
                  <a:pt x="12634" y="18546"/>
                  <a:pt x="12622" y="18562"/>
                  <a:pt x="12599" y="18578"/>
                </a:cubicBezTo>
                <a:cubicBezTo>
                  <a:pt x="12595" y="18584"/>
                  <a:pt x="12596" y="18588"/>
                  <a:pt x="12591" y="18594"/>
                </a:cubicBezTo>
                <a:cubicBezTo>
                  <a:pt x="12513" y="18677"/>
                  <a:pt x="12464" y="19043"/>
                  <a:pt x="12452" y="19390"/>
                </a:cubicBezTo>
                <a:cubicBezTo>
                  <a:pt x="12452" y="19410"/>
                  <a:pt x="12452" y="19427"/>
                  <a:pt x="12452" y="19448"/>
                </a:cubicBezTo>
                <a:cubicBezTo>
                  <a:pt x="12451" y="19485"/>
                  <a:pt x="12452" y="19521"/>
                  <a:pt x="12452" y="19557"/>
                </a:cubicBezTo>
                <a:cubicBezTo>
                  <a:pt x="12452" y="19614"/>
                  <a:pt x="12450" y="19667"/>
                  <a:pt x="12452" y="19716"/>
                </a:cubicBezTo>
                <a:cubicBezTo>
                  <a:pt x="12462" y="19930"/>
                  <a:pt x="12493" y="20091"/>
                  <a:pt x="12547" y="20076"/>
                </a:cubicBezTo>
                <a:cubicBezTo>
                  <a:pt x="12567" y="20067"/>
                  <a:pt x="12586" y="20061"/>
                  <a:pt x="12599" y="20068"/>
                </a:cubicBezTo>
                <a:cubicBezTo>
                  <a:pt x="12603" y="20069"/>
                  <a:pt x="12605" y="20074"/>
                  <a:pt x="12608" y="20076"/>
                </a:cubicBezTo>
                <a:cubicBezTo>
                  <a:pt x="12611" y="20079"/>
                  <a:pt x="12615" y="20081"/>
                  <a:pt x="12617" y="20085"/>
                </a:cubicBezTo>
                <a:cubicBezTo>
                  <a:pt x="12634" y="20107"/>
                  <a:pt x="12630" y="20146"/>
                  <a:pt x="12591" y="20177"/>
                </a:cubicBezTo>
                <a:cubicBezTo>
                  <a:pt x="12544" y="20227"/>
                  <a:pt x="12531" y="20283"/>
                  <a:pt x="12547" y="20378"/>
                </a:cubicBezTo>
                <a:cubicBezTo>
                  <a:pt x="12557" y="20420"/>
                  <a:pt x="12567" y="20462"/>
                  <a:pt x="12591" y="20520"/>
                </a:cubicBezTo>
                <a:cubicBezTo>
                  <a:pt x="12626" y="20603"/>
                  <a:pt x="12665" y="20645"/>
                  <a:pt x="12704" y="20662"/>
                </a:cubicBezTo>
                <a:cubicBezTo>
                  <a:pt x="12719" y="20667"/>
                  <a:pt x="12737" y="20671"/>
                  <a:pt x="12756" y="20671"/>
                </a:cubicBezTo>
                <a:cubicBezTo>
                  <a:pt x="12867" y="20667"/>
                  <a:pt x="12993" y="20580"/>
                  <a:pt x="13103" y="20461"/>
                </a:cubicBezTo>
                <a:cubicBezTo>
                  <a:pt x="13129" y="20428"/>
                  <a:pt x="13160" y="20395"/>
                  <a:pt x="13190" y="20353"/>
                </a:cubicBezTo>
                <a:cubicBezTo>
                  <a:pt x="13213" y="20321"/>
                  <a:pt x="13226" y="20294"/>
                  <a:pt x="13242" y="20269"/>
                </a:cubicBezTo>
                <a:cubicBezTo>
                  <a:pt x="13295" y="20174"/>
                  <a:pt x="13327" y="20076"/>
                  <a:pt x="13312" y="20001"/>
                </a:cubicBezTo>
                <a:cubicBezTo>
                  <a:pt x="13296" y="19915"/>
                  <a:pt x="13305" y="19865"/>
                  <a:pt x="13329" y="19850"/>
                </a:cubicBezTo>
                <a:cubicBezTo>
                  <a:pt x="13344" y="19838"/>
                  <a:pt x="13361" y="19844"/>
                  <a:pt x="13390" y="19867"/>
                </a:cubicBezTo>
                <a:cubicBezTo>
                  <a:pt x="13396" y="19871"/>
                  <a:pt x="13401" y="19875"/>
                  <a:pt x="13407" y="19875"/>
                </a:cubicBezTo>
                <a:cubicBezTo>
                  <a:pt x="13412" y="19875"/>
                  <a:pt x="13419" y="19870"/>
                  <a:pt x="13425" y="19867"/>
                </a:cubicBezTo>
                <a:cubicBezTo>
                  <a:pt x="13461" y="19841"/>
                  <a:pt x="13514" y="19741"/>
                  <a:pt x="13607" y="19507"/>
                </a:cubicBezTo>
                <a:cubicBezTo>
                  <a:pt x="13763" y="19119"/>
                  <a:pt x="13799" y="18931"/>
                  <a:pt x="13738" y="18728"/>
                </a:cubicBezTo>
                <a:cubicBezTo>
                  <a:pt x="13730" y="18699"/>
                  <a:pt x="13715" y="18666"/>
                  <a:pt x="13703" y="18636"/>
                </a:cubicBezTo>
                <a:cubicBezTo>
                  <a:pt x="13651" y="18510"/>
                  <a:pt x="13653" y="18431"/>
                  <a:pt x="13694" y="18427"/>
                </a:cubicBezTo>
                <a:cubicBezTo>
                  <a:pt x="13706" y="18417"/>
                  <a:pt x="13728" y="18423"/>
                  <a:pt x="13755" y="18452"/>
                </a:cubicBezTo>
                <a:cubicBezTo>
                  <a:pt x="13768" y="18464"/>
                  <a:pt x="13782" y="18483"/>
                  <a:pt x="13798" y="18502"/>
                </a:cubicBezTo>
                <a:cubicBezTo>
                  <a:pt x="13840" y="18554"/>
                  <a:pt x="13860" y="18574"/>
                  <a:pt x="13877" y="18569"/>
                </a:cubicBezTo>
                <a:cubicBezTo>
                  <a:pt x="13882" y="18563"/>
                  <a:pt x="13888" y="18555"/>
                  <a:pt x="13894" y="18544"/>
                </a:cubicBezTo>
                <a:cubicBezTo>
                  <a:pt x="13900" y="18534"/>
                  <a:pt x="13904" y="18526"/>
                  <a:pt x="13911" y="18519"/>
                </a:cubicBezTo>
                <a:cubicBezTo>
                  <a:pt x="13927" y="18500"/>
                  <a:pt x="13951" y="18490"/>
                  <a:pt x="13972" y="18494"/>
                </a:cubicBezTo>
                <a:cubicBezTo>
                  <a:pt x="14005" y="18501"/>
                  <a:pt x="14053" y="18383"/>
                  <a:pt x="14111" y="18159"/>
                </a:cubicBezTo>
                <a:cubicBezTo>
                  <a:pt x="14161" y="17970"/>
                  <a:pt x="14224" y="17800"/>
                  <a:pt x="14242" y="17782"/>
                </a:cubicBezTo>
                <a:cubicBezTo>
                  <a:pt x="14248" y="17777"/>
                  <a:pt x="14256" y="17787"/>
                  <a:pt x="14276" y="17807"/>
                </a:cubicBezTo>
                <a:cubicBezTo>
                  <a:pt x="14279" y="17809"/>
                  <a:pt x="14296" y="17841"/>
                  <a:pt x="14302" y="17849"/>
                </a:cubicBezTo>
                <a:cubicBezTo>
                  <a:pt x="14317" y="17867"/>
                  <a:pt x="14345" y="17891"/>
                  <a:pt x="14363" y="17916"/>
                </a:cubicBezTo>
                <a:cubicBezTo>
                  <a:pt x="14365" y="17919"/>
                  <a:pt x="14370" y="17922"/>
                  <a:pt x="14372" y="17925"/>
                </a:cubicBezTo>
                <a:cubicBezTo>
                  <a:pt x="14414" y="17983"/>
                  <a:pt x="14452" y="18045"/>
                  <a:pt x="14502" y="18126"/>
                </a:cubicBezTo>
                <a:cubicBezTo>
                  <a:pt x="14928" y="18817"/>
                  <a:pt x="15207" y="19127"/>
                  <a:pt x="15588" y="19323"/>
                </a:cubicBezTo>
                <a:cubicBezTo>
                  <a:pt x="15705" y="19383"/>
                  <a:pt x="15784" y="19419"/>
                  <a:pt x="15840" y="19432"/>
                </a:cubicBezTo>
                <a:cubicBezTo>
                  <a:pt x="15878" y="19437"/>
                  <a:pt x="15910" y="19440"/>
                  <a:pt x="15936" y="19432"/>
                </a:cubicBezTo>
                <a:cubicBezTo>
                  <a:pt x="15951" y="19421"/>
                  <a:pt x="15961" y="19403"/>
                  <a:pt x="15970" y="19381"/>
                </a:cubicBezTo>
                <a:cubicBezTo>
                  <a:pt x="15994" y="19321"/>
                  <a:pt x="16005" y="19319"/>
                  <a:pt x="16066" y="19398"/>
                </a:cubicBezTo>
                <a:cubicBezTo>
                  <a:pt x="16144" y="19498"/>
                  <a:pt x="16513" y="19608"/>
                  <a:pt x="16631" y="19566"/>
                </a:cubicBezTo>
                <a:cubicBezTo>
                  <a:pt x="16700" y="19541"/>
                  <a:pt x="16705" y="19535"/>
                  <a:pt x="16596" y="19473"/>
                </a:cubicBezTo>
                <a:cubicBezTo>
                  <a:pt x="16526" y="19433"/>
                  <a:pt x="16494" y="19399"/>
                  <a:pt x="16500" y="19373"/>
                </a:cubicBezTo>
                <a:cubicBezTo>
                  <a:pt x="16502" y="19357"/>
                  <a:pt x="16516" y="19344"/>
                  <a:pt x="16544" y="19340"/>
                </a:cubicBezTo>
                <a:cubicBezTo>
                  <a:pt x="16562" y="19335"/>
                  <a:pt x="16583" y="19331"/>
                  <a:pt x="16613" y="19331"/>
                </a:cubicBezTo>
                <a:cubicBezTo>
                  <a:pt x="16666" y="19331"/>
                  <a:pt x="16708" y="19324"/>
                  <a:pt x="16709" y="19314"/>
                </a:cubicBezTo>
                <a:cubicBezTo>
                  <a:pt x="16708" y="19303"/>
                  <a:pt x="16706" y="19284"/>
                  <a:pt x="16700" y="19264"/>
                </a:cubicBezTo>
                <a:cubicBezTo>
                  <a:pt x="16695" y="19251"/>
                  <a:pt x="16689" y="19237"/>
                  <a:pt x="16683" y="19222"/>
                </a:cubicBezTo>
                <a:cubicBezTo>
                  <a:pt x="16680" y="19214"/>
                  <a:pt x="16678" y="19206"/>
                  <a:pt x="16674" y="19197"/>
                </a:cubicBezTo>
                <a:cubicBezTo>
                  <a:pt x="16602" y="19042"/>
                  <a:pt x="16440" y="18790"/>
                  <a:pt x="16309" y="18636"/>
                </a:cubicBezTo>
                <a:cubicBezTo>
                  <a:pt x="15804" y="18042"/>
                  <a:pt x="15499" y="17726"/>
                  <a:pt x="15423" y="17707"/>
                </a:cubicBezTo>
                <a:cubicBezTo>
                  <a:pt x="15361" y="17691"/>
                  <a:pt x="15355" y="17671"/>
                  <a:pt x="15388" y="17632"/>
                </a:cubicBezTo>
                <a:cubicBezTo>
                  <a:pt x="15421" y="17594"/>
                  <a:pt x="15402" y="17536"/>
                  <a:pt x="15301" y="17406"/>
                </a:cubicBezTo>
                <a:cubicBezTo>
                  <a:pt x="15198" y="17274"/>
                  <a:pt x="15121" y="17219"/>
                  <a:pt x="14997" y="17196"/>
                </a:cubicBezTo>
                <a:cubicBezTo>
                  <a:pt x="14955" y="17188"/>
                  <a:pt x="14906" y="17182"/>
                  <a:pt x="14850" y="17180"/>
                </a:cubicBezTo>
                <a:cubicBezTo>
                  <a:pt x="14684" y="17175"/>
                  <a:pt x="14650" y="17111"/>
                  <a:pt x="14780" y="17054"/>
                </a:cubicBezTo>
                <a:cubicBezTo>
                  <a:pt x="14900" y="17001"/>
                  <a:pt x="14833" y="16937"/>
                  <a:pt x="14693" y="16970"/>
                </a:cubicBezTo>
                <a:cubicBezTo>
                  <a:pt x="14563" y="17002"/>
                  <a:pt x="14546" y="16929"/>
                  <a:pt x="14667" y="16853"/>
                </a:cubicBezTo>
                <a:lnTo>
                  <a:pt x="14780" y="16786"/>
                </a:lnTo>
                <a:lnTo>
                  <a:pt x="14685" y="16744"/>
                </a:lnTo>
                <a:cubicBezTo>
                  <a:pt x="14612" y="16718"/>
                  <a:pt x="14604" y="16703"/>
                  <a:pt x="14641" y="16660"/>
                </a:cubicBezTo>
                <a:cubicBezTo>
                  <a:pt x="14657" y="16642"/>
                  <a:pt x="14657" y="16629"/>
                  <a:pt x="14650" y="16610"/>
                </a:cubicBezTo>
                <a:lnTo>
                  <a:pt x="14615" y="16577"/>
                </a:lnTo>
                <a:cubicBezTo>
                  <a:pt x="14588" y="16550"/>
                  <a:pt x="14570" y="16526"/>
                  <a:pt x="14546" y="16501"/>
                </a:cubicBezTo>
                <a:cubicBezTo>
                  <a:pt x="14469" y="16441"/>
                  <a:pt x="14398" y="16366"/>
                  <a:pt x="14398" y="16342"/>
                </a:cubicBezTo>
                <a:cubicBezTo>
                  <a:pt x="14398" y="16332"/>
                  <a:pt x="14393" y="16314"/>
                  <a:pt x="14381" y="16292"/>
                </a:cubicBezTo>
                <a:cubicBezTo>
                  <a:pt x="14375" y="16283"/>
                  <a:pt x="14368" y="16276"/>
                  <a:pt x="14363" y="16267"/>
                </a:cubicBezTo>
                <a:cubicBezTo>
                  <a:pt x="14350" y="16247"/>
                  <a:pt x="14337" y="16228"/>
                  <a:pt x="14320" y="16208"/>
                </a:cubicBezTo>
                <a:cubicBezTo>
                  <a:pt x="14229" y="16097"/>
                  <a:pt x="14272" y="16035"/>
                  <a:pt x="14398" y="16100"/>
                </a:cubicBezTo>
                <a:cubicBezTo>
                  <a:pt x="14460" y="16132"/>
                  <a:pt x="14485" y="16132"/>
                  <a:pt x="14485" y="16091"/>
                </a:cubicBezTo>
                <a:cubicBezTo>
                  <a:pt x="14485" y="16062"/>
                  <a:pt x="14436" y="16015"/>
                  <a:pt x="14381" y="15991"/>
                </a:cubicBezTo>
                <a:cubicBezTo>
                  <a:pt x="14370" y="15986"/>
                  <a:pt x="14364" y="15980"/>
                  <a:pt x="14354" y="15974"/>
                </a:cubicBezTo>
                <a:cubicBezTo>
                  <a:pt x="14319" y="15959"/>
                  <a:pt x="14302" y="15948"/>
                  <a:pt x="14302" y="15932"/>
                </a:cubicBezTo>
                <a:cubicBezTo>
                  <a:pt x="14295" y="15921"/>
                  <a:pt x="14292" y="15916"/>
                  <a:pt x="14294" y="15907"/>
                </a:cubicBezTo>
                <a:cubicBezTo>
                  <a:pt x="14300" y="15881"/>
                  <a:pt x="14263" y="15847"/>
                  <a:pt x="14215" y="15840"/>
                </a:cubicBezTo>
                <a:cubicBezTo>
                  <a:pt x="14168" y="15833"/>
                  <a:pt x="14115" y="15806"/>
                  <a:pt x="14094" y="15781"/>
                </a:cubicBezTo>
                <a:cubicBezTo>
                  <a:pt x="14031" y="15704"/>
                  <a:pt x="13996" y="15532"/>
                  <a:pt x="14042" y="15505"/>
                </a:cubicBezTo>
                <a:cubicBezTo>
                  <a:pt x="14043" y="15504"/>
                  <a:pt x="14050" y="15506"/>
                  <a:pt x="14050" y="15505"/>
                </a:cubicBezTo>
                <a:cubicBezTo>
                  <a:pt x="14052" y="15500"/>
                  <a:pt x="14048" y="15493"/>
                  <a:pt x="14050" y="15488"/>
                </a:cubicBezTo>
                <a:cubicBezTo>
                  <a:pt x="14055" y="15475"/>
                  <a:pt x="14076" y="15398"/>
                  <a:pt x="14085" y="15363"/>
                </a:cubicBezTo>
                <a:cubicBezTo>
                  <a:pt x="14082" y="15309"/>
                  <a:pt x="14083" y="15249"/>
                  <a:pt x="14094" y="15220"/>
                </a:cubicBezTo>
                <a:cubicBezTo>
                  <a:pt x="14123" y="15142"/>
                  <a:pt x="14192" y="14799"/>
                  <a:pt x="14242" y="14484"/>
                </a:cubicBezTo>
                <a:cubicBezTo>
                  <a:pt x="14260" y="14370"/>
                  <a:pt x="14287" y="14208"/>
                  <a:pt x="14311" y="14073"/>
                </a:cubicBezTo>
                <a:cubicBezTo>
                  <a:pt x="14332" y="13925"/>
                  <a:pt x="14347" y="13785"/>
                  <a:pt x="14354" y="13672"/>
                </a:cubicBezTo>
                <a:cubicBezTo>
                  <a:pt x="14354" y="13633"/>
                  <a:pt x="14357" y="13588"/>
                  <a:pt x="14354" y="13563"/>
                </a:cubicBezTo>
                <a:cubicBezTo>
                  <a:pt x="14334" y="13420"/>
                  <a:pt x="14376" y="13206"/>
                  <a:pt x="14441" y="13136"/>
                </a:cubicBezTo>
                <a:cubicBezTo>
                  <a:pt x="14443" y="13133"/>
                  <a:pt x="14452" y="13137"/>
                  <a:pt x="14459" y="13144"/>
                </a:cubicBezTo>
                <a:cubicBezTo>
                  <a:pt x="14459" y="13144"/>
                  <a:pt x="14466" y="13153"/>
                  <a:pt x="14467" y="13153"/>
                </a:cubicBezTo>
                <a:cubicBezTo>
                  <a:pt x="14480" y="13168"/>
                  <a:pt x="14500" y="13190"/>
                  <a:pt x="14520" y="13220"/>
                </a:cubicBezTo>
                <a:cubicBezTo>
                  <a:pt x="14555" y="13276"/>
                  <a:pt x="14595" y="13357"/>
                  <a:pt x="14641" y="13446"/>
                </a:cubicBezTo>
                <a:cubicBezTo>
                  <a:pt x="14671" y="13504"/>
                  <a:pt x="14699" y="13548"/>
                  <a:pt x="14728" y="13596"/>
                </a:cubicBezTo>
                <a:cubicBezTo>
                  <a:pt x="14737" y="13611"/>
                  <a:pt x="14744" y="13623"/>
                  <a:pt x="14754" y="13638"/>
                </a:cubicBezTo>
                <a:cubicBezTo>
                  <a:pt x="14778" y="13677"/>
                  <a:pt x="14812" y="13717"/>
                  <a:pt x="14841" y="13755"/>
                </a:cubicBezTo>
                <a:cubicBezTo>
                  <a:pt x="14855" y="13774"/>
                  <a:pt x="14869" y="13795"/>
                  <a:pt x="14884" y="13814"/>
                </a:cubicBezTo>
                <a:cubicBezTo>
                  <a:pt x="14981" y="13932"/>
                  <a:pt x="15112" y="14063"/>
                  <a:pt x="15328" y="14274"/>
                </a:cubicBezTo>
                <a:cubicBezTo>
                  <a:pt x="15607" y="14548"/>
                  <a:pt x="15840" y="14787"/>
                  <a:pt x="15840" y="14802"/>
                </a:cubicBezTo>
                <a:cubicBezTo>
                  <a:pt x="15840" y="14817"/>
                  <a:pt x="15910" y="14924"/>
                  <a:pt x="16005" y="15036"/>
                </a:cubicBezTo>
                <a:cubicBezTo>
                  <a:pt x="16058" y="15099"/>
                  <a:pt x="16145" y="15205"/>
                  <a:pt x="16231" y="15321"/>
                </a:cubicBezTo>
                <a:cubicBezTo>
                  <a:pt x="16300" y="15413"/>
                  <a:pt x="16370" y="15510"/>
                  <a:pt x="16431" y="15597"/>
                </a:cubicBezTo>
                <a:cubicBezTo>
                  <a:pt x="16601" y="15839"/>
                  <a:pt x="16754" y="16006"/>
                  <a:pt x="16917" y="16141"/>
                </a:cubicBezTo>
                <a:cubicBezTo>
                  <a:pt x="16948" y="16166"/>
                  <a:pt x="16981" y="16194"/>
                  <a:pt x="17013" y="16217"/>
                </a:cubicBezTo>
                <a:cubicBezTo>
                  <a:pt x="17057" y="16248"/>
                  <a:pt x="17096" y="16282"/>
                  <a:pt x="17143" y="16309"/>
                </a:cubicBezTo>
                <a:cubicBezTo>
                  <a:pt x="17154" y="16316"/>
                  <a:pt x="17166" y="16320"/>
                  <a:pt x="17178" y="16326"/>
                </a:cubicBezTo>
                <a:cubicBezTo>
                  <a:pt x="17210" y="16344"/>
                  <a:pt x="17248" y="16359"/>
                  <a:pt x="17282" y="16376"/>
                </a:cubicBezTo>
                <a:cubicBezTo>
                  <a:pt x="17344" y="16406"/>
                  <a:pt x="17391" y="16425"/>
                  <a:pt x="17430" y="16443"/>
                </a:cubicBezTo>
                <a:cubicBezTo>
                  <a:pt x="17495" y="16467"/>
                  <a:pt x="17536" y="16470"/>
                  <a:pt x="17569" y="16460"/>
                </a:cubicBezTo>
                <a:cubicBezTo>
                  <a:pt x="17573" y="16449"/>
                  <a:pt x="17566" y="16432"/>
                  <a:pt x="17560" y="16409"/>
                </a:cubicBezTo>
                <a:cubicBezTo>
                  <a:pt x="17525" y="16280"/>
                  <a:pt x="17622" y="16280"/>
                  <a:pt x="17673" y="16409"/>
                </a:cubicBezTo>
                <a:cubicBezTo>
                  <a:pt x="17693" y="16462"/>
                  <a:pt x="17718" y="16495"/>
                  <a:pt x="17743" y="16510"/>
                </a:cubicBezTo>
                <a:cubicBezTo>
                  <a:pt x="17747" y="16512"/>
                  <a:pt x="17746" y="16508"/>
                  <a:pt x="17751" y="16510"/>
                </a:cubicBezTo>
                <a:cubicBezTo>
                  <a:pt x="17770" y="16515"/>
                  <a:pt x="17811" y="16516"/>
                  <a:pt x="17838" y="16518"/>
                </a:cubicBezTo>
                <a:cubicBezTo>
                  <a:pt x="17855" y="16518"/>
                  <a:pt x="17860" y="16520"/>
                  <a:pt x="17882" y="16518"/>
                </a:cubicBezTo>
                <a:lnTo>
                  <a:pt x="18047" y="16510"/>
                </a:lnTo>
                <a:lnTo>
                  <a:pt x="18047" y="16292"/>
                </a:lnTo>
                <a:cubicBezTo>
                  <a:pt x="18047" y="16230"/>
                  <a:pt x="18037" y="16178"/>
                  <a:pt x="18029" y="16133"/>
                </a:cubicBezTo>
                <a:cubicBezTo>
                  <a:pt x="18020" y="16098"/>
                  <a:pt x="18007" y="16062"/>
                  <a:pt x="17995" y="16024"/>
                </a:cubicBezTo>
                <a:cubicBezTo>
                  <a:pt x="17991" y="16018"/>
                  <a:pt x="17982" y="16005"/>
                  <a:pt x="17977" y="15999"/>
                </a:cubicBezTo>
                <a:cubicBezTo>
                  <a:pt x="17942" y="15961"/>
                  <a:pt x="17924" y="15915"/>
                  <a:pt x="17934" y="15890"/>
                </a:cubicBezTo>
                <a:cubicBezTo>
                  <a:pt x="17936" y="15883"/>
                  <a:pt x="17935" y="15868"/>
                  <a:pt x="17934" y="15857"/>
                </a:cubicBezTo>
                <a:cubicBezTo>
                  <a:pt x="17874" y="15711"/>
                  <a:pt x="17799" y="15560"/>
                  <a:pt x="17708" y="15413"/>
                </a:cubicBezTo>
                <a:cubicBezTo>
                  <a:pt x="17448" y="15015"/>
                  <a:pt x="16985" y="14413"/>
                  <a:pt x="16422" y="13747"/>
                </a:cubicBezTo>
                <a:cubicBezTo>
                  <a:pt x="16170" y="13450"/>
                  <a:pt x="16300" y="13467"/>
                  <a:pt x="16665" y="13780"/>
                </a:cubicBezTo>
                <a:cubicBezTo>
                  <a:pt x="16849" y="13937"/>
                  <a:pt x="17030" y="14063"/>
                  <a:pt x="17065" y="14057"/>
                </a:cubicBezTo>
                <a:cubicBezTo>
                  <a:pt x="17103" y="14052"/>
                  <a:pt x="17136" y="14079"/>
                  <a:pt x="17143" y="14124"/>
                </a:cubicBezTo>
                <a:cubicBezTo>
                  <a:pt x="17156" y="14207"/>
                  <a:pt x="17414" y="14400"/>
                  <a:pt x="17725" y="14576"/>
                </a:cubicBezTo>
                <a:cubicBezTo>
                  <a:pt x="17829" y="14635"/>
                  <a:pt x="17939" y="14694"/>
                  <a:pt x="18047" y="14743"/>
                </a:cubicBezTo>
                <a:cubicBezTo>
                  <a:pt x="18211" y="14818"/>
                  <a:pt x="18332" y="14867"/>
                  <a:pt x="18394" y="14886"/>
                </a:cubicBezTo>
                <a:cubicBezTo>
                  <a:pt x="18394" y="14886"/>
                  <a:pt x="18402" y="14893"/>
                  <a:pt x="18403" y="14894"/>
                </a:cubicBezTo>
                <a:cubicBezTo>
                  <a:pt x="18431" y="14897"/>
                  <a:pt x="18462" y="14899"/>
                  <a:pt x="18499" y="14911"/>
                </a:cubicBezTo>
                <a:cubicBezTo>
                  <a:pt x="18532" y="14920"/>
                  <a:pt x="18574" y="14941"/>
                  <a:pt x="18620" y="14961"/>
                </a:cubicBezTo>
                <a:cubicBezTo>
                  <a:pt x="18879" y="15069"/>
                  <a:pt x="19181" y="15149"/>
                  <a:pt x="19237" y="15128"/>
                </a:cubicBezTo>
                <a:cubicBezTo>
                  <a:pt x="19267" y="15117"/>
                  <a:pt x="19313" y="15139"/>
                  <a:pt x="19341" y="15170"/>
                </a:cubicBezTo>
                <a:cubicBezTo>
                  <a:pt x="19346" y="15177"/>
                  <a:pt x="19358" y="15182"/>
                  <a:pt x="19367" y="15187"/>
                </a:cubicBezTo>
                <a:cubicBezTo>
                  <a:pt x="19371" y="15191"/>
                  <a:pt x="19377" y="15192"/>
                  <a:pt x="19385" y="15195"/>
                </a:cubicBezTo>
                <a:cubicBezTo>
                  <a:pt x="19392" y="15198"/>
                  <a:pt x="19403" y="15202"/>
                  <a:pt x="19411" y="15204"/>
                </a:cubicBezTo>
                <a:cubicBezTo>
                  <a:pt x="19416" y="15206"/>
                  <a:pt x="19421" y="15210"/>
                  <a:pt x="19428" y="15212"/>
                </a:cubicBezTo>
                <a:cubicBezTo>
                  <a:pt x="19462" y="15218"/>
                  <a:pt x="19498" y="15216"/>
                  <a:pt x="19550" y="15212"/>
                </a:cubicBezTo>
                <a:cubicBezTo>
                  <a:pt x="19583" y="15210"/>
                  <a:pt x="19616" y="15208"/>
                  <a:pt x="19637" y="15204"/>
                </a:cubicBezTo>
                <a:cubicBezTo>
                  <a:pt x="19645" y="15203"/>
                  <a:pt x="19647" y="15196"/>
                  <a:pt x="19654" y="15195"/>
                </a:cubicBezTo>
                <a:cubicBezTo>
                  <a:pt x="19668" y="15190"/>
                  <a:pt x="19679" y="15186"/>
                  <a:pt x="19689" y="15179"/>
                </a:cubicBezTo>
                <a:cubicBezTo>
                  <a:pt x="19696" y="15173"/>
                  <a:pt x="19710" y="15161"/>
                  <a:pt x="19715" y="15153"/>
                </a:cubicBezTo>
                <a:cubicBezTo>
                  <a:pt x="19719" y="15144"/>
                  <a:pt x="19723" y="15133"/>
                  <a:pt x="19724" y="15120"/>
                </a:cubicBezTo>
                <a:cubicBezTo>
                  <a:pt x="19724" y="15077"/>
                  <a:pt x="19733" y="15020"/>
                  <a:pt x="19750" y="14994"/>
                </a:cubicBezTo>
                <a:cubicBezTo>
                  <a:pt x="19758" y="14982"/>
                  <a:pt x="19761" y="14969"/>
                  <a:pt x="19758" y="14944"/>
                </a:cubicBezTo>
                <a:cubicBezTo>
                  <a:pt x="19757" y="14940"/>
                  <a:pt x="19751" y="14930"/>
                  <a:pt x="19750" y="14927"/>
                </a:cubicBezTo>
                <a:cubicBezTo>
                  <a:pt x="19745" y="14900"/>
                  <a:pt x="19739" y="14871"/>
                  <a:pt x="19724" y="14844"/>
                </a:cubicBezTo>
                <a:cubicBezTo>
                  <a:pt x="19692" y="14786"/>
                  <a:pt x="19618" y="14642"/>
                  <a:pt x="19559" y="14526"/>
                </a:cubicBezTo>
                <a:cubicBezTo>
                  <a:pt x="19402" y="14215"/>
                  <a:pt x="19219" y="14062"/>
                  <a:pt x="18577" y="13672"/>
                </a:cubicBezTo>
                <a:cubicBezTo>
                  <a:pt x="18260" y="13480"/>
                  <a:pt x="17967" y="13288"/>
                  <a:pt x="17917" y="13245"/>
                </a:cubicBezTo>
                <a:cubicBezTo>
                  <a:pt x="17887" y="13220"/>
                  <a:pt x="17865" y="13197"/>
                  <a:pt x="17856" y="13178"/>
                </a:cubicBezTo>
                <a:cubicBezTo>
                  <a:pt x="17848" y="13159"/>
                  <a:pt x="17854" y="13147"/>
                  <a:pt x="17864" y="13136"/>
                </a:cubicBezTo>
                <a:cubicBezTo>
                  <a:pt x="17867" y="13133"/>
                  <a:pt x="17868" y="13129"/>
                  <a:pt x="17873" y="13127"/>
                </a:cubicBezTo>
                <a:cubicBezTo>
                  <a:pt x="17890" y="13119"/>
                  <a:pt x="17926" y="13114"/>
                  <a:pt x="17960" y="13119"/>
                </a:cubicBezTo>
                <a:cubicBezTo>
                  <a:pt x="17980" y="13122"/>
                  <a:pt x="17996" y="13127"/>
                  <a:pt x="18021" y="13136"/>
                </a:cubicBezTo>
                <a:cubicBezTo>
                  <a:pt x="18082" y="13156"/>
                  <a:pt x="18121" y="13164"/>
                  <a:pt x="18151" y="13153"/>
                </a:cubicBezTo>
                <a:cubicBezTo>
                  <a:pt x="18156" y="13150"/>
                  <a:pt x="18165" y="13149"/>
                  <a:pt x="18168" y="13144"/>
                </a:cubicBezTo>
                <a:cubicBezTo>
                  <a:pt x="18171" y="13139"/>
                  <a:pt x="18179" y="13136"/>
                  <a:pt x="18186" y="13136"/>
                </a:cubicBezTo>
                <a:cubicBezTo>
                  <a:pt x="18210" y="13124"/>
                  <a:pt x="18242" y="13128"/>
                  <a:pt x="18273" y="13169"/>
                </a:cubicBezTo>
                <a:cubicBezTo>
                  <a:pt x="18277" y="13175"/>
                  <a:pt x="18285" y="13180"/>
                  <a:pt x="18290" y="13186"/>
                </a:cubicBezTo>
                <a:cubicBezTo>
                  <a:pt x="18301" y="13195"/>
                  <a:pt x="18305" y="13201"/>
                  <a:pt x="18316" y="13211"/>
                </a:cubicBezTo>
                <a:cubicBezTo>
                  <a:pt x="18383" y="13273"/>
                  <a:pt x="18456" y="13325"/>
                  <a:pt x="18533" y="13370"/>
                </a:cubicBezTo>
                <a:cubicBezTo>
                  <a:pt x="18639" y="13427"/>
                  <a:pt x="18768" y="13482"/>
                  <a:pt x="18898" y="13521"/>
                </a:cubicBezTo>
                <a:cubicBezTo>
                  <a:pt x="18904" y="13522"/>
                  <a:pt x="18909" y="13519"/>
                  <a:pt x="18916" y="13521"/>
                </a:cubicBezTo>
                <a:cubicBezTo>
                  <a:pt x="19171" y="13586"/>
                  <a:pt x="19498" y="13620"/>
                  <a:pt x="19958" y="13630"/>
                </a:cubicBezTo>
                <a:cubicBezTo>
                  <a:pt x="20352" y="13639"/>
                  <a:pt x="20729" y="13634"/>
                  <a:pt x="20801" y="13621"/>
                </a:cubicBezTo>
                <a:cubicBezTo>
                  <a:pt x="20860" y="13611"/>
                  <a:pt x="20896" y="13602"/>
                  <a:pt x="20914" y="13580"/>
                </a:cubicBezTo>
                <a:cubicBezTo>
                  <a:pt x="20918" y="13574"/>
                  <a:pt x="20920" y="13571"/>
                  <a:pt x="20923" y="13563"/>
                </a:cubicBezTo>
                <a:cubicBezTo>
                  <a:pt x="20926" y="13554"/>
                  <a:pt x="20930" y="13550"/>
                  <a:pt x="20931" y="13538"/>
                </a:cubicBezTo>
                <a:cubicBezTo>
                  <a:pt x="20932" y="13530"/>
                  <a:pt x="20931" y="13513"/>
                  <a:pt x="20931" y="13504"/>
                </a:cubicBezTo>
                <a:cubicBezTo>
                  <a:pt x="20932" y="13490"/>
                  <a:pt x="20931" y="13479"/>
                  <a:pt x="20931" y="13462"/>
                </a:cubicBezTo>
                <a:cubicBezTo>
                  <a:pt x="20931" y="13452"/>
                  <a:pt x="20932" y="13446"/>
                  <a:pt x="20931" y="13437"/>
                </a:cubicBezTo>
                <a:cubicBezTo>
                  <a:pt x="20928" y="13369"/>
                  <a:pt x="20898" y="13306"/>
                  <a:pt x="20844" y="13236"/>
                </a:cubicBezTo>
                <a:cubicBezTo>
                  <a:pt x="20830" y="13227"/>
                  <a:pt x="20819" y="13218"/>
                  <a:pt x="20801" y="13211"/>
                </a:cubicBezTo>
                <a:cubicBezTo>
                  <a:pt x="20762" y="13198"/>
                  <a:pt x="20735" y="13173"/>
                  <a:pt x="20740" y="13153"/>
                </a:cubicBezTo>
                <a:cubicBezTo>
                  <a:pt x="20755" y="13103"/>
                  <a:pt x="20482" y="12908"/>
                  <a:pt x="19880" y="12558"/>
                </a:cubicBezTo>
                <a:cubicBezTo>
                  <a:pt x="19629" y="12411"/>
                  <a:pt x="19442" y="12320"/>
                  <a:pt x="19281" y="12248"/>
                </a:cubicBezTo>
                <a:cubicBezTo>
                  <a:pt x="19217" y="12221"/>
                  <a:pt x="19147" y="12193"/>
                  <a:pt x="19089" y="12173"/>
                </a:cubicBezTo>
                <a:cubicBezTo>
                  <a:pt x="19021" y="12150"/>
                  <a:pt x="18960" y="12129"/>
                  <a:pt x="18898" y="12114"/>
                </a:cubicBezTo>
                <a:cubicBezTo>
                  <a:pt x="18832" y="12102"/>
                  <a:pt x="18773" y="12101"/>
                  <a:pt x="18707" y="12098"/>
                </a:cubicBezTo>
                <a:cubicBezTo>
                  <a:pt x="18531" y="12091"/>
                  <a:pt x="18482" y="12069"/>
                  <a:pt x="18490" y="12022"/>
                </a:cubicBezTo>
                <a:cubicBezTo>
                  <a:pt x="18496" y="11991"/>
                  <a:pt x="18386" y="11937"/>
                  <a:pt x="18238" y="11872"/>
                </a:cubicBezTo>
                <a:cubicBezTo>
                  <a:pt x="18167" y="11845"/>
                  <a:pt x="18098" y="11813"/>
                  <a:pt x="18021" y="11788"/>
                </a:cubicBezTo>
                <a:cubicBezTo>
                  <a:pt x="17986" y="11776"/>
                  <a:pt x="17977" y="11774"/>
                  <a:pt x="17943" y="11763"/>
                </a:cubicBezTo>
                <a:cubicBezTo>
                  <a:pt x="17873" y="11741"/>
                  <a:pt x="17803" y="11716"/>
                  <a:pt x="17743" y="11704"/>
                </a:cubicBezTo>
                <a:cubicBezTo>
                  <a:pt x="17409" y="11637"/>
                  <a:pt x="17450" y="11537"/>
                  <a:pt x="17812" y="11537"/>
                </a:cubicBezTo>
                <a:lnTo>
                  <a:pt x="17838" y="11537"/>
                </a:lnTo>
                <a:lnTo>
                  <a:pt x="18082" y="11537"/>
                </a:lnTo>
                <a:lnTo>
                  <a:pt x="18029" y="11478"/>
                </a:lnTo>
                <a:lnTo>
                  <a:pt x="17977" y="11428"/>
                </a:lnTo>
                <a:cubicBezTo>
                  <a:pt x="17722" y="11164"/>
                  <a:pt x="17745" y="10980"/>
                  <a:pt x="18003" y="11219"/>
                </a:cubicBezTo>
                <a:cubicBezTo>
                  <a:pt x="18075" y="11286"/>
                  <a:pt x="18131" y="11330"/>
                  <a:pt x="18186" y="11369"/>
                </a:cubicBezTo>
                <a:cubicBezTo>
                  <a:pt x="18242" y="11407"/>
                  <a:pt x="18292" y="11437"/>
                  <a:pt x="18351" y="11453"/>
                </a:cubicBezTo>
                <a:cubicBezTo>
                  <a:pt x="18470" y="11486"/>
                  <a:pt x="18617" y="11484"/>
                  <a:pt x="18872" y="11461"/>
                </a:cubicBezTo>
                <a:cubicBezTo>
                  <a:pt x="19481" y="11404"/>
                  <a:pt x="19550" y="11379"/>
                  <a:pt x="19524" y="11302"/>
                </a:cubicBezTo>
                <a:cubicBezTo>
                  <a:pt x="19501" y="11234"/>
                  <a:pt x="19484" y="11165"/>
                  <a:pt x="19463" y="11093"/>
                </a:cubicBezTo>
                <a:cubicBezTo>
                  <a:pt x="19407" y="10925"/>
                  <a:pt x="19350" y="10710"/>
                  <a:pt x="19367" y="10683"/>
                </a:cubicBezTo>
                <a:cubicBezTo>
                  <a:pt x="19369" y="10678"/>
                  <a:pt x="19372" y="10676"/>
                  <a:pt x="19376" y="10674"/>
                </a:cubicBezTo>
                <a:cubicBezTo>
                  <a:pt x="19385" y="10667"/>
                  <a:pt x="19397" y="10662"/>
                  <a:pt x="19411" y="10666"/>
                </a:cubicBezTo>
                <a:cubicBezTo>
                  <a:pt x="19454" y="10676"/>
                  <a:pt x="19513" y="10725"/>
                  <a:pt x="19576" y="10800"/>
                </a:cubicBezTo>
                <a:cubicBezTo>
                  <a:pt x="19610" y="10840"/>
                  <a:pt x="19644" y="10882"/>
                  <a:pt x="19680" y="10934"/>
                </a:cubicBezTo>
                <a:cubicBezTo>
                  <a:pt x="19726" y="11002"/>
                  <a:pt x="19775" y="11063"/>
                  <a:pt x="19819" y="11110"/>
                </a:cubicBezTo>
                <a:cubicBezTo>
                  <a:pt x="19821" y="11113"/>
                  <a:pt x="19826" y="11116"/>
                  <a:pt x="19828" y="11118"/>
                </a:cubicBezTo>
                <a:cubicBezTo>
                  <a:pt x="19866" y="11157"/>
                  <a:pt x="19895" y="11183"/>
                  <a:pt x="19923" y="11202"/>
                </a:cubicBezTo>
                <a:cubicBezTo>
                  <a:pt x="19932" y="11208"/>
                  <a:pt x="19942" y="11214"/>
                  <a:pt x="19949" y="11219"/>
                </a:cubicBezTo>
                <a:cubicBezTo>
                  <a:pt x="19998" y="11243"/>
                  <a:pt x="20015" y="11217"/>
                  <a:pt x="19958" y="11110"/>
                </a:cubicBezTo>
                <a:cubicBezTo>
                  <a:pt x="19958" y="11109"/>
                  <a:pt x="19958" y="11102"/>
                  <a:pt x="19958" y="11101"/>
                </a:cubicBezTo>
                <a:cubicBezTo>
                  <a:pt x="19933" y="11054"/>
                  <a:pt x="19919" y="11027"/>
                  <a:pt x="19915" y="11001"/>
                </a:cubicBezTo>
                <a:cubicBezTo>
                  <a:pt x="19912" y="10988"/>
                  <a:pt x="19913" y="10975"/>
                  <a:pt x="19915" y="10967"/>
                </a:cubicBezTo>
                <a:cubicBezTo>
                  <a:pt x="19921" y="10942"/>
                  <a:pt x="19943" y="10942"/>
                  <a:pt x="19984" y="10967"/>
                </a:cubicBezTo>
                <a:cubicBezTo>
                  <a:pt x="20015" y="10985"/>
                  <a:pt x="20052" y="11009"/>
                  <a:pt x="20097" y="11051"/>
                </a:cubicBezTo>
                <a:lnTo>
                  <a:pt x="20219" y="11160"/>
                </a:lnTo>
                <a:cubicBezTo>
                  <a:pt x="20258" y="11178"/>
                  <a:pt x="20291" y="11180"/>
                  <a:pt x="20358" y="11168"/>
                </a:cubicBezTo>
                <a:lnTo>
                  <a:pt x="20445" y="11143"/>
                </a:lnTo>
                <a:cubicBezTo>
                  <a:pt x="20516" y="11124"/>
                  <a:pt x="20588" y="11103"/>
                  <a:pt x="20662" y="11076"/>
                </a:cubicBezTo>
                <a:cubicBezTo>
                  <a:pt x="20679" y="11070"/>
                  <a:pt x="20698" y="11066"/>
                  <a:pt x="20714" y="11060"/>
                </a:cubicBezTo>
                <a:cubicBezTo>
                  <a:pt x="20765" y="11040"/>
                  <a:pt x="20816" y="11021"/>
                  <a:pt x="20862" y="11001"/>
                </a:cubicBezTo>
                <a:cubicBezTo>
                  <a:pt x="20898" y="10985"/>
                  <a:pt x="20926" y="10966"/>
                  <a:pt x="20957" y="10951"/>
                </a:cubicBezTo>
                <a:cubicBezTo>
                  <a:pt x="20996" y="10931"/>
                  <a:pt x="21036" y="10909"/>
                  <a:pt x="21062" y="10892"/>
                </a:cubicBezTo>
                <a:cubicBezTo>
                  <a:pt x="21101" y="10866"/>
                  <a:pt x="21125" y="10847"/>
                  <a:pt x="21122" y="10833"/>
                </a:cubicBezTo>
                <a:cubicBezTo>
                  <a:pt x="21117" y="10810"/>
                  <a:pt x="21138" y="10804"/>
                  <a:pt x="21174" y="10800"/>
                </a:cubicBezTo>
                <a:cubicBezTo>
                  <a:pt x="21194" y="10790"/>
                  <a:pt x="21227" y="10785"/>
                  <a:pt x="21253" y="10792"/>
                </a:cubicBezTo>
                <a:cubicBezTo>
                  <a:pt x="21257" y="10793"/>
                  <a:pt x="21256" y="10792"/>
                  <a:pt x="21261" y="10792"/>
                </a:cubicBezTo>
                <a:cubicBezTo>
                  <a:pt x="21287" y="10791"/>
                  <a:pt x="21314" y="10783"/>
                  <a:pt x="21340" y="10775"/>
                </a:cubicBezTo>
                <a:cubicBezTo>
                  <a:pt x="21367" y="10765"/>
                  <a:pt x="21390" y="10756"/>
                  <a:pt x="21418" y="10741"/>
                </a:cubicBezTo>
                <a:cubicBezTo>
                  <a:pt x="21430" y="10733"/>
                  <a:pt x="21449" y="10718"/>
                  <a:pt x="21461" y="10708"/>
                </a:cubicBezTo>
                <a:cubicBezTo>
                  <a:pt x="21552" y="10635"/>
                  <a:pt x="21593" y="10601"/>
                  <a:pt x="21522" y="10540"/>
                </a:cubicBezTo>
                <a:cubicBezTo>
                  <a:pt x="21519" y="10537"/>
                  <a:pt x="21516" y="10534"/>
                  <a:pt x="21513" y="10532"/>
                </a:cubicBezTo>
                <a:cubicBezTo>
                  <a:pt x="21449" y="10480"/>
                  <a:pt x="21279" y="10400"/>
                  <a:pt x="21027" y="10289"/>
                </a:cubicBezTo>
                <a:cubicBezTo>
                  <a:pt x="20986" y="10276"/>
                  <a:pt x="20930" y="10251"/>
                  <a:pt x="20879" y="10222"/>
                </a:cubicBezTo>
                <a:cubicBezTo>
                  <a:pt x="20871" y="10217"/>
                  <a:pt x="20855" y="10219"/>
                  <a:pt x="20844" y="10214"/>
                </a:cubicBezTo>
                <a:cubicBezTo>
                  <a:pt x="20748" y="10174"/>
                  <a:pt x="20569" y="10121"/>
                  <a:pt x="20419" y="10097"/>
                </a:cubicBezTo>
                <a:cubicBezTo>
                  <a:pt x="20407" y="10095"/>
                  <a:pt x="20396" y="10090"/>
                  <a:pt x="20384" y="10088"/>
                </a:cubicBezTo>
                <a:cubicBezTo>
                  <a:pt x="20321" y="10077"/>
                  <a:pt x="20267" y="10073"/>
                  <a:pt x="20227" y="10063"/>
                </a:cubicBezTo>
                <a:cubicBezTo>
                  <a:pt x="20187" y="10053"/>
                  <a:pt x="20158" y="10038"/>
                  <a:pt x="20141" y="10030"/>
                </a:cubicBezTo>
                <a:cubicBezTo>
                  <a:pt x="20138" y="10028"/>
                  <a:pt x="20135" y="10031"/>
                  <a:pt x="20132" y="10030"/>
                </a:cubicBezTo>
                <a:cubicBezTo>
                  <a:pt x="20130" y="10028"/>
                  <a:pt x="20123" y="10023"/>
                  <a:pt x="20123" y="10021"/>
                </a:cubicBezTo>
                <a:cubicBezTo>
                  <a:pt x="20104" y="10001"/>
                  <a:pt x="20123" y="9985"/>
                  <a:pt x="20184" y="9963"/>
                </a:cubicBezTo>
                <a:cubicBezTo>
                  <a:pt x="20195" y="9958"/>
                  <a:pt x="20215" y="9944"/>
                  <a:pt x="20227" y="9938"/>
                </a:cubicBezTo>
                <a:cubicBezTo>
                  <a:pt x="20265" y="9914"/>
                  <a:pt x="20307" y="9890"/>
                  <a:pt x="20358" y="9862"/>
                </a:cubicBezTo>
                <a:cubicBezTo>
                  <a:pt x="20518" y="9777"/>
                  <a:pt x="20591" y="9710"/>
                  <a:pt x="20592" y="9661"/>
                </a:cubicBezTo>
                <a:cubicBezTo>
                  <a:pt x="20592" y="9612"/>
                  <a:pt x="20618" y="9598"/>
                  <a:pt x="20671" y="9603"/>
                </a:cubicBezTo>
                <a:cubicBezTo>
                  <a:pt x="20715" y="9607"/>
                  <a:pt x="20836" y="9577"/>
                  <a:pt x="20940" y="9544"/>
                </a:cubicBezTo>
                <a:cubicBezTo>
                  <a:pt x="21091" y="9497"/>
                  <a:pt x="21123" y="9475"/>
                  <a:pt x="21088" y="9435"/>
                </a:cubicBezTo>
                <a:cubicBezTo>
                  <a:pt x="21049" y="9389"/>
                  <a:pt x="21047" y="9355"/>
                  <a:pt x="21079" y="9335"/>
                </a:cubicBezTo>
                <a:cubicBezTo>
                  <a:pt x="21089" y="9326"/>
                  <a:pt x="21110" y="9319"/>
                  <a:pt x="21140" y="9318"/>
                </a:cubicBezTo>
                <a:cubicBezTo>
                  <a:pt x="21172" y="9314"/>
                  <a:pt x="21211" y="9319"/>
                  <a:pt x="21261" y="9327"/>
                </a:cubicBezTo>
                <a:cubicBezTo>
                  <a:pt x="21329" y="9338"/>
                  <a:pt x="21386" y="9334"/>
                  <a:pt x="21400" y="9327"/>
                </a:cubicBezTo>
                <a:cubicBezTo>
                  <a:pt x="21392" y="9318"/>
                  <a:pt x="21394" y="9295"/>
                  <a:pt x="21400" y="9276"/>
                </a:cubicBezTo>
                <a:cubicBezTo>
                  <a:pt x="21407" y="9259"/>
                  <a:pt x="21418" y="9236"/>
                  <a:pt x="21435" y="9218"/>
                </a:cubicBezTo>
                <a:cubicBezTo>
                  <a:pt x="21442" y="9210"/>
                  <a:pt x="21439" y="9208"/>
                  <a:pt x="21444" y="9201"/>
                </a:cubicBezTo>
                <a:cubicBezTo>
                  <a:pt x="21449" y="9195"/>
                  <a:pt x="21458" y="9190"/>
                  <a:pt x="21461" y="9184"/>
                </a:cubicBezTo>
                <a:cubicBezTo>
                  <a:pt x="21493" y="9112"/>
                  <a:pt x="21401" y="9068"/>
                  <a:pt x="21201" y="9092"/>
                </a:cubicBezTo>
                <a:cubicBezTo>
                  <a:pt x="21107" y="9104"/>
                  <a:pt x="21050" y="9099"/>
                  <a:pt x="21018" y="9084"/>
                </a:cubicBezTo>
                <a:cubicBezTo>
                  <a:pt x="21013" y="9083"/>
                  <a:pt x="21003" y="9086"/>
                  <a:pt x="21001" y="9084"/>
                </a:cubicBezTo>
                <a:cubicBezTo>
                  <a:pt x="20997" y="9081"/>
                  <a:pt x="20997" y="9076"/>
                  <a:pt x="21001" y="9067"/>
                </a:cubicBezTo>
                <a:cubicBezTo>
                  <a:pt x="20994" y="9043"/>
                  <a:pt x="21017" y="9005"/>
                  <a:pt x="21079" y="8958"/>
                </a:cubicBezTo>
                <a:cubicBezTo>
                  <a:pt x="21137" y="8914"/>
                  <a:pt x="21169" y="8869"/>
                  <a:pt x="21157" y="8858"/>
                </a:cubicBezTo>
                <a:cubicBezTo>
                  <a:pt x="21141" y="8842"/>
                  <a:pt x="20918" y="8824"/>
                  <a:pt x="20671" y="8807"/>
                </a:cubicBezTo>
                <a:cubicBezTo>
                  <a:pt x="20408" y="8797"/>
                  <a:pt x="20084" y="8788"/>
                  <a:pt x="19837" y="8791"/>
                </a:cubicBezTo>
                <a:cubicBezTo>
                  <a:pt x="19731" y="8803"/>
                  <a:pt x="19615" y="8803"/>
                  <a:pt x="19532" y="8791"/>
                </a:cubicBezTo>
                <a:cubicBezTo>
                  <a:pt x="19491" y="8787"/>
                  <a:pt x="19463" y="8779"/>
                  <a:pt x="19454" y="8766"/>
                </a:cubicBezTo>
                <a:cubicBezTo>
                  <a:pt x="19438" y="8743"/>
                  <a:pt x="19479" y="8697"/>
                  <a:pt x="19593" y="8648"/>
                </a:cubicBezTo>
                <a:lnTo>
                  <a:pt x="19706" y="8598"/>
                </a:lnTo>
                <a:cubicBezTo>
                  <a:pt x="19731" y="8584"/>
                  <a:pt x="19760" y="8569"/>
                  <a:pt x="19776" y="8556"/>
                </a:cubicBezTo>
                <a:lnTo>
                  <a:pt x="19628" y="8498"/>
                </a:lnTo>
                <a:cubicBezTo>
                  <a:pt x="19540" y="8460"/>
                  <a:pt x="19461" y="8411"/>
                  <a:pt x="19446" y="8389"/>
                </a:cubicBezTo>
                <a:cubicBezTo>
                  <a:pt x="19400" y="8316"/>
                  <a:pt x="19489" y="8303"/>
                  <a:pt x="19611" y="8364"/>
                </a:cubicBezTo>
                <a:cubicBezTo>
                  <a:pt x="19677" y="8397"/>
                  <a:pt x="19822" y="8426"/>
                  <a:pt x="19923" y="8439"/>
                </a:cubicBezTo>
                <a:lnTo>
                  <a:pt x="20045" y="8464"/>
                </a:lnTo>
                <a:cubicBezTo>
                  <a:pt x="20093" y="8452"/>
                  <a:pt x="20133" y="8426"/>
                  <a:pt x="20175" y="8397"/>
                </a:cubicBezTo>
                <a:lnTo>
                  <a:pt x="20332" y="8238"/>
                </a:lnTo>
                <a:cubicBezTo>
                  <a:pt x="20371" y="8183"/>
                  <a:pt x="20471" y="8099"/>
                  <a:pt x="20575" y="8012"/>
                </a:cubicBezTo>
                <a:cubicBezTo>
                  <a:pt x="20661" y="7933"/>
                  <a:pt x="20742" y="7852"/>
                  <a:pt x="20801" y="7803"/>
                </a:cubicBezTo>
                <a:cubicBezTo>
                  <a:pt x="20927" y="7698"/>
                  <a:pt x="21019" y="7586"/>
                  <a:pt x="21035" y="7518"/>
                </a:cubicBezTo>
                <a:cubicBezTo>
                  <a:pt x="21038" y="7507"/>
                  <a:pt x="21042" y="7502"/>
                  <a:pt x="21044" y="7493"/>
                </a:cubicBezTo>
                <a:cubicBezTo>
                  <a:pt x="21038" y="7470"/>
                  <a:pt x="21023" y="7452"/>
                  <a:pt x="21001" y="7434"/>
                </a:cubicBezTo>
                <a:cubicBezTo>
                  <a:pt x="20962" y="7448"/>
                  <a:pt x="20919" y="7433"/>
                  <a:pt x="20896" y="7393"/>
                </a:cubicBezTo>
                <a:cubicBezTo>
                  <a:pt x="20890" y="7384"/>
                  <a:pt x="20885" y="7382"/>
                  <a:pt x="20879" y="7376"/>
                </a:cubicBezTo>
                <a:cubicBezTo>
                  <a:pt x="20858" y="7370"/>
                  <a:pt x="20838" y="7363"/>
                  <a:pt x="20818" y="7367"/>
                </a:cubicBezTo>
                <a:cubicBezTo>
                  <a:pt x="20792" y="7380"/>
                  <a:pt x="20759" y="7401"/>
                  <a:pt x="20705" y="7443"/>
                </a:cubicBezTo>
                <a:cubicBezTo>
                  <a:pt x="20592" y="7531"/>
                  <a:pt x="20490" y="7585"/>
                  <a:pt x="20419" y="7602"/>
                </a:cubicBezTo>
                <a:cubicBezTo>
                  <a:pt x="20412" y="7605"/>
                  <a:pt x="20397" y="7610"/>
                  <a:pt x="20393" y="7610"/>
                </a:cubicBezTo>
                <a:cubicBezTo>
                  <a:pt x="20384" y="7610"/>
                  <a:pt x="20383" y="7611"/>
                  <a:pt x="20375" y="7610"/>
                </a:cubicBezTo>
                <a:cubicBezTo>
                  <a:pt x="20367" y="7610"/>
                  <a:pt x="20364" y="7603"/>
                  <a:pt x="20358" y="7602"/>
                </a:cubicBezTo>
                <a:cubicBezTo>
                  <a:pt x="20310" y="7586"/>
                  <a:pt x="20315" y="7538"/>
                  <a:pt x="20384" y="7468"/>
                </a:cubicBezTo>
                <a:cubicBezTo>
                  <a:pt x="20395" y="7456"/>
                  <a:pt x="20406" y="7448"/>
                  <a:pt x="20419" y="7434"/>
                </a:cubicBezTo>
                <a:lnTo>
                  <a:pt x="20549" y="7309"/>
                </a:lnTo>
                <a:lnTo>
                  <a:pt x="20514" y="7309"/>
                </a:lnTo>
                <a:lnTo>
                  <a:pt x="20193" y="7309"/>
                </a:lnTo>
                <a:cubicBezTo>
                  <a:pt x="19997" y="7312"/>
                  <a:pt x="19791" y="7326"/>
                  <a:pt x="19732" y="7342"/>
                </a:cubicBezTo>
                <a:cubicBezTo>
                  <a:pt x="19718" y="7346"/>
                  <a:pt x="19701" y="7349"/>
                  <a:pt x="19689" y="7351"/>
                </a:cubicBezTo>
                <a:cubicBezTo>
                  <a:pt x="19635" y="7366"/>
                  <a:pt x="19604" y="7359"/>
                  <a:pt x="19576" y="7326"/>
                </a:cubicBezTo>
                <a:cubicBezTo>
                  <a:pt x="19568" y="7317"/>
                  <a:pt x="19566" y="7298"/>
                  <a:pt x="19567" y="7284"/>
                </a:cubicBezTo>
                <a:cubicBezTo>
                  <a:pt x="19568" y="7239"/>
                  <a:pt x="19619" y="7165"/>
                  <a:pt x="19741" y="7016"/>
                </a:cubicBezTo>
                <a:cubicBezTo>
                  <a:pt x="19872" y="6855"/>
                  <a:pt x="19938" y="6745"/>
                  <a:pt x="19923" y="6706"/>
                </a:cubicBezTo>
                <a:cubicBezTo>
                  <a:pt x="19910" y="6673"/>
                  <a:pt x="19918" y="6653"/>
                  <a:pt x="19949" y="6639"/>
                </a:cubicBezTo>
                <a:cubicBezTo>
                  <a:pt x="19957" y="6634"/>
                  <a:pt x="19966" y="6626"/>
                  <a:pt x="19976" y="6622"/>
                </a:cubicBezTo>
                <a:cubicBezTo>
                  <a:pt x="19992" y="6616"/>
                  <a:pt x="20022" y="6581"/>
                  <a:pt x="20062" y="6539"/>
                </a:cubicBezTo>
                <a:cubicBezTo>
                  <a:pt x="20074" y="6525"/>
                  <a:pt x="20092" y="6522"/>
                  <a:pt x="20106" y="6505"/>
                </a:cubicBezTo>
                <a:cubicBezTo>
                  <a:pt x="20107" y="6504"/>
                  <a:pt x="20106" y="6498"/>
                  <a:pt x="20106" y="6497"/>
                </a:cubicBezTo>
                <a:cubicBezTo>
                  <a:pt x="20168" y="6425"/>
                  <a:pt x="20241" y="6324"/>
                  <a:pt x="20314" y="6220"/>
                </a:cubicBezTo>
                <a:cubicBezTo>
                  <a:pt x="20524" y="5919"/>
                  <a:pt x="20568" y="5835"/>
                  <a:pt x="20532" y="5793"/>
                </a:cubicBezTo>
                <a:cubicBezTo>
                  <a:pt x="20523" y="5782"/>
                  <a:pt x="20517" y="5776"/>
                  <a:pt x="20514" y="5768"/>
                </a:cubicBezTo>
                <a:cubicBezTo>
                  <a:pt x="20507" y="5751"/>
                  <a:pt x="20508" y="5732"/>
                  <a:pt x="20523" y="5718"/>
                </a:cubicBezTo>
                <a:cubicBezTo>
                  <a:pt x="20530" y="5712"/>
                  <a:pt x="20546" y="5708"/>
                  <a:pt x="20558" y="5701"/>
                </a:cubicBezTo>
                <a:cubicBezTo>
                  <a:pt x="20612" y="5672"/>
                  <a:pt x="20615" y="5641"/>
                  <a:pt x="20584" y="5551"/>
                </a:cubicBezTo>
                <a:cubicBezTo>
                  <a:pt x="20531" y="5396"/>
                  <a:pt x="20444" y="5392"/>
                  <a:pt x="20349" y="5542"/>
                </a:cubicBezTo>
                <a:cubicBezTo>
                  <a:pt x="20265" y="5676"/>
                  <a:pt x="19877" y="5905"/>
                  <a:pt x="19837" y="5844"/>
                </a:cubicBezTo>
                <a:cubicBezTo>
                  <a:pt x="19835" y="5841"/>
                  <a:pt x="19827" y="5827"/>
                  <a:pt x="19828" y="5819"/>
                </a:cubicBezTo>
                <a:cubicBezTo>
                  <a:pt x="19828" y="5817"/>
                  <a:pt x="19828" y="5812"/>
                  <a:pt x="19828" y="5810"/>
                </a:cubicBezTo>
                <a:cubicBezTo>
                  <a:pt x="19830" y="5775"/>
                  <a:pt x="19847" y="5723"/>
                  <a:pt x="19871" y="5668"/>
                </a:cubicBezTo>
                <a:cubicBezTo>
                  <a:pt x="19904" y="5591"/>
                  <a:pt x="19941" y="5525"/>
                  <a:pt x="19941" y="5517"/>
                </a:cubicBezTo>
                <a:cubicBezTo>
                  <a:pt x="19941" y="5495"/>
                  <a:pt x="19632" y="5539"/>
                  <a:pt x="19367" y="5601"/>
                </a:cubicBezTo>
                <a:cubicBezTo>
                  <a:pt x="19022" y="5682"/>
                  <a:pt x="18923" y="5763"/>
                  <a:pt x="18863" y="6028"/>
                </a:cubicBezTo>
                <a:cubicBezTo>
                  <a:pt x="18794" y="6333"/>
                  <a:pt x="18708" y="6512"/>
                  <a:pt x="18655" y="6480"/>
                </a:cubicBezTo>
                <a:cubicBezTo>
                  <a:pt x="18606" y="6451"/>
                  <a:pt x="18640" y="6223"/>
                  <a:pt x="18724" y="5994"/>
                </a:cubicBezTo>
                <a:cubicBezTo>
                  <a:pt x="18751" y="5918"/>
                  <a:pt x="18760" y="5874"/>
                  <a:pt x="18751" y="5860"/>
                </a:cubicBezTo>
                <a:cubicBezTo>
                  <a:pt x="18746" y="5857"/>
                  <a:pt x="18747" y="5852"/>
                  <a:pt x="18742" y="5852"/>
                </a:cubicBezTo>
                <a:cubicBezTo>
                  <a:pt x="18736" y="5854"/>
                  <a:pt x="18725" y="5855"/>
                  <a:pt x="18716" y="5860"/>
                </a:cubicBezTo>
                <a:cubicBezTo>
                  <a:pt x="18701" y="5869"/>
                  <a:pt x="18678" y="5892"/>
                  <a:pt x="18655" y="5911"/>
                </a:cubicBezTo>
                <a:lnTo>
                  <a:pt x="18559" y="5994"/>
                </a:lnTo>
                <a:lnTo>
                  <a:pt x="18507" y="5953"/>
                </a:lnTo>
                <a:cubicBezTo>
                  <a:pt x="18482" y="5941"/>
                  <a:pt x="18457" y="5930"/>
                  <a:pt x="18412" y="5902"/>
                </a:cubicBezTo>
                <a:cubicBezTo>
                  <a:pt x="18250" y="5802"/>
                  <a:pt x="18244" y="5714"/>
                  <a:pt x="18403" y="5752"/>
                </a:cubicBezTo>
                <a:cubicBezTo>
                  <a:pt x="18451" y="5764"/>
                  <a:pt x="18526" y="5760"/>
                  <a:pt x="18577" y="5752"/>
                </a:cubicBezTo>
                <a:cubicBezTo>
                  <a:pt x="18587" y="5750"/>
                  <a:pt x="18592" y="5747"/>
                  <a:pt x="18603" y="5743"/>
                </a:cubicBezTo>
                <a:cubicBezTo>
                  <a:pt x="18706" y="5700"/>
                  <a:pt x="19087" y="5266"/>
                  <a:pt x="19289" y="4981"/>
                </a:cubicBezTo>
                <a:cubicBezTo>
                  <a:pt x="19295" y="4972"/>
                  <a:pt x="19309" y="4956"/>
                  <a:pt x="19315" y="4948"/>
                </a:cubicBezTo>
                <a:cubicBezTo>
                  <a:pt x="19377" y="4857"/>
                  <a:pt x="19420" y="4784"/>
                  <a:pt x="19420" y="4755"/>
                </a:cubicBezTo>
                <a:cubicBezTo>
                  <a:pt x="19420" y="4741"/>
                  <a:pt x="19357" y="4730"/>
                  <a:pt x="19281" y="4730"/>
                </a:cubicBezTo>
                <a:cubicBezTo>
                  <a:pt x="19160" y="4730"/>
                  <a:pt x="19108" y="4705"/>
                  <a:pt x="19115" y="4672"/>
                </a:cubicBezTo>
                <a:cubicBezTo>
                  <a:pt x="19116" y="4670"/>
                  <a:pt x="19114" y="4665"/>
                  <a:pt x="19115" y="4663"/>
                </a:cubicBezTo>
                <a:cubicBezTo>
                  <a:pt x="19124" y="4646"/>
                  <a:pt x="19154" y="4625"/>
                  <a:pt x="19194" y="4605"/>
                </a:cubicBezTo>
                <a:cubicBezTo>
                  <a:pt x="19237" y="4584"/>
                  <a:pt x="19293" y="4567"/>
                  <a:pt x="19367" y="4546"/>
                </a:cubicBezTo>
                <a:cubicBezTo>
                  <a:pt x="19430" y="4529"/>
                  <a:pt x="19479" y="4507"/>
                  <a:pt x="19506" y="4487"/>
                </a:cubicBezTo>
                <a:cubicBezTo>
                  <a:pt x="19514" y="4481"/>
                  <a:pt x="19509" y="4478"/>
                  <a:pt x="19515" y="4471"/>
                </a:cubicBezTo>
                <a:cubicBezTo>
                  <a:pt x="19518" y="4467"/>
                  <a:pt x="19529" y="4466"/>
                  <a:pt x="19532" y="4462"/>
                </a:cubicBezTo>
                <a:cubicBezTo>
                  <a:pt x="19534" y="4458"/>
                  <a:pt x="19530" y="4449"/>
                  <a:pt x="19532" y="4446"/>
                </a:cubicBezTo>
                <a:cubicBezTo>
                  <a:pt x="19534" y="4437"/>
                  <a:pt x="19541" y="4430"/>
                  <a:pt x="19541" y="4420"/>
                </a:cubicBezTo>
                <a:cubicBezTo>
                  <a:pt x="19540" y="4377"/>
                  <a:pt x="19525" y="4353"/>
                  <a:pt x="19472" y="4345"/>
                </a:cubicBezTo>
                <a:cubicBezTo>
                  <a:pt x="19470" y="4345"/>
                  <a:pt x="19466" y="4346"/>
                  <a:pt x="19463" y="4345"/>
                </a:cubicBezTo>
                <a:cubicBezTo>
                  <a:pt x="19456" y="4345"/>
                  <a:pt x="19445" y="4346"/>
                  <a:pt x="19437" y="4345"/>
                </a:cubicBezTo>
                <a:cubicBezTo>
                  <a:pt x="19413" y="4346"/>
                  <a:pt x="19387" y="4350"/>
                  <a:pt x="19350" y="4353"/>
                </a:cubicBezTo>
                <a:cubicBezTo>
                  <a:pt x="19335" y="4354"/>
                  <a:pt x="19328" y="4352"/>
                  <a:pt x="19315" y="4353"/>
                </a:cubicBezTo>
                <a:cubicBezTo>
                  <a:pt x="19261" y="4365"/>
                  <a:pt x="19236" y="4393"/>
                  <a:pt x="19202" y="4471"/>
                </a:cubicBezTo>
                <a:cubicBezTo>
                  <a:pt x="19172" y="4542"/>
                  <a:pt x="19115" y="4628"/>
                  <a:pt x="19081" y="4655"/>
                </a:cubicBezTo>
                <a:cubicBezTo>
                  <a:pt x="18985" y="4732"/>
                  <a:pt x="18958" y="4610"/>
                  <a:pt x="19037" y="4462"/>
                </a:cubicBezTo>
                <a:cubicBezTo>
                  <a:pt x="19102" y="4340"/>
                  <a:pt x="19104" y="4343"/>
                  <a:pt x="19011" y="4370"/>
                </a:cubicBezTo>
                <a:cubicBezTo>
                  <a:pt x="18961" y="4385"/>
                  <a:pt x="18863" y="4430"/>
                  <a:pt x="18794" y="4471"/>
                </a:cubicBezTo>
                <a:cubicBezTo>
                  <a:pt x="18724" y="4512"/>
                  <a:pt x="18563" y="4581"/>
                  <a:pt x="18438" y="4630"/>
                </a:cubicBezTo>
                <a:cubicBezTo>
                  <a:pt x="18233" y="4710"/>
                  <a:pt x="18203" y="4713"/>
                  <a:pt x="18099" y="4663"/>
                </a:cubicBezTo>
                <a:cubicBezTo>
                  <a:pt x="18036" y="4633"/>
                  <a:pt x="17986" y="4598"/>
                  <a:pt x="17986" y="4588"/>
                </a:cubicBezTo>
                <a:cubicBezTo>
                  <a:pt x="17986" y="4577"/>
                  <a:pt x="18049" y="4552"/>
                  <a:pt x="18125" y="4521"/>
                </a:cubicBezTo>
                <a:cubicBezTo>
                  <a:pt x="18225" y="4481"/>
                  <a:pt x="18292" y="4409"/>
                  <a:pt x="18360" y="4278"/>
                </a:cubicBezTo>
                <a:cubicBezTo>
                  <a:pt x="18515" y="3980"/>
                  <a:pt x="18554" y="3816"/>
                  <a:pt x="18499" y="3751"/>
                </a:cubicBezTo>
                <a:cubicBezTo>
                  <a:pt x="18460" y="3707"/>
                  <a:pt x="18465" y="3686"/>
                  <a:pt x="18516" y="3667"/>
                </a:cubicBezTo>
                <a:cubicBezTo>
                  <a:pt x="18551" y="3654"/>
                  <a:pt x="18605" y="3556"/>
                  <a:pt x="18638" y="3449"/>
                </a:cubicBezTo>
                <a:cubicBezTo>
                  <a:pt x="18653" y="3398"/>
                  <a:pt x="18672" y="3361"/>
                  <a:pt x="18681" y="3324"/>
                </a:cubicBezTo>
                <a:cubicBezTo>
                  <a:pt x="18689" y="3278"/>
                  <a:pt x="18696" y="3227"/>
                  <a:pt x="18698" y="3190"/>
                </a:cubicBezTo>
                <a:cubicBezTo>
                  <a:pt x="18698" y="3145"/>
                  <a:pt x="18687" y="3116"/>
                  <a:pt x="18664" y="3081"/>
                </a:cubicBezTo>
                <a:cubicBezTo>
                  <a:pt x="18633" y="3034"/>
                  <a:pt x="18582" y="3061"/>
                  <a:pt x="18403" y="3232"/>
                </a:cubicBezTo>
                <a:cubicBezTo>
                  <a:pt x="18305" y="3326"/>
                  <a:pt x="18256" y="3374"/>
                  <a:pt x="18221" y="3391"/>
                </a:cubicBezTo>
                <a:cubicBezTo>
                  <a:pt x="18205" y="3399"/>
                  <a:pt x="18195" y="3403"/>
                  <a:pt x="18186" y="3399"/>
                </a:cubicBezTo>
                <a:cubicBezTo>
                  <a:pt x="18177" y="3395"/>
                  <a:pt x="18165" y="3381"/>
                  <a:pt x="18160" y="3366"/>
                </a:cubicBezTo>
                <a:cubicBezTo>
                  <a:pt x="18146" y="3326"/>
                  <a:pt x="18154" y="3247"/>
                  <a:pt x="18177" y="3190"/>
                </a:cubicBezTo>
                <a:cubicBezTo>
                  <a:pt x="18198" y="3135"/>
                  <a:pt x="18204" y="3099"/>
                  <a:pt x="18195" y="3098"/>
                </a:cubicBezTo>
                <a:lnTo>
                  <a:pt x="18151" y="3114"/>
                </a:lnTo>
                <a:cubicBezTo>
                  <a:pt x="18106" y="3138"/>
                  <a:pt x="17936" y="3234"/>
                  <a:pt x="17699" y="3366"/>
                </a:cubicBezTo>
                <a:cubicBezTo>
                  <a:pt x="17522" y="3465"/>
                  <a:pt x="17406" y="3537"/>
                  <a:pt x="17317" y="3600"/>
                </a:cubicBezTo>
                <a:cubicBezTo>
                  <a:pt x="17210" y="3689"/>
                  <a:pt x="17137" y="3775"/>
                  <a:pt x="17100" y="3868"/>
                </a:cubicBezTo>
                <a:cubicBezTo>
                  <a:pt x="17097" y="3886"/>
                  <a:pt x="17094" y="3900"/>
                  <a:pt x="17082" y="3918"/>
                </a:cubicBezTo>
                <a:cubicBezTo>
                  <a:pt x="17072" y="3947"/>
                  <a:pt x="17067" y="3965"/>
                  <a:pt x="17056" y="3960"/>
                </a:cubicBezTo>
                <a:cubicBezTo>
                  <a:pt x="17055" y="3960"/>
                  <a:pt x="17048" y="3960"/>
                  <a:pt x="17048" y="3960"/>
                </a:cubicBezTo>
                <a:cubicBezTo>
                  <a:pt x="17003" y="3996"/>
                  <a:pt x="16993" y="3989"/>
                  <a:pt x="16961" y="3935"/>
                </a:cubicBezTo>
                <a:cubicBezTo>
                  <a:pt x="16923" y="3869"/>
                  <a:pt x="16914" y="3868"/>
                  <a:pt x="16839" y="3935"/>
                </a:cubicBezTo>
                <a:cubicBezTo>
                  <a:pt x="16793" y="3974"/>
                  <a:pt x="16748" y="3989"/>
                  <a:pt x="16735" y="3968"/>
                </a:cubicBezTo>
                <a:cubicBezTo>
                  <a:pt x="16719" y="3944"/>
                  <a:pt x="16660" y="3951"/>
                  <a:pt x="16570" y="3977"/>
                </a:cubicBezTo>
                <a:cubicBezTo>
                  <a:pt x="16472" y="4006"/>
                  <a:pt x="16419" y="4005"/>
                  <a:pt x="16387" y="3977"/>
                </a:cubicBezTo>
                <a:cubicBezTo>
                  <a:pt x="16354" y="3946"/>
                  <a:pt x="16394" y="3911"/>
                  <a:pt x="16526" y="3851"/>
                </a:cubicBezTo>
                <a:cubicBezTo>
                  <a:pt x="16626" y="3806"/>
                  <a:pt x="16728" y="3736"/>
                  <a:pt x="16761" y="3700"/>
                </a:cubicBezTo>
                <a:cubicBezTo>
                  <a:pt x="16827" y="3626"/>
                  <a:pt x="16975" y="3155"/>
                  <a:pt x="17056" y="2830"/>
                </a:cubicBezTo>
                <a:cubicBezTo>
                  <a:pt x="17064" y="2797"/>
                  <a:pt x="17085" y="2750"/>
                  <a:pt x="17091" y="2721"/>
                </a:cubicBezTo>
                <a:cubicBezTo>
                  <a:pt x="17115" y="2611"/>
                  <a:pt x="17122" y="2541"/>
                  <a:pt x="17109" y="2528"/>
                </a:cubicBezTo>
                <a:cubicBezTo>
                  <a:pt x="17097" y="2516"/>
                  <a:pt x="17097" y="2490"/>
                  <a:pt x="17109" y="2461"/>
                </a:cubicBezTo>
                <a:cubicBezTo>
                  <a:pt x="17119" y="2430"/>
                  <a:pt x="17138" y="2393"/>
                  <a:pt x="17161" y="2353"/>
                </a:cubicBezTo>
                <a:cubicBezTo>
                  <a:pt x="17261" y="2177"/>
                  <a:pt x="17234" y="2128"/>
                  <a:pt x="17091" y="2219"/>
                </a:cubicBezTo>
                <a:cubicBezTo>
                  <a:pt x="17031" y="2257"/>
                  <a:pt x="16958" y="2267"/>
                  <a:pt x="16917" y="2252"/>
                </a:cubicBezTo>
                <a:cubicBezTo>
                  <a:pt x="16852" y="2228"/>
                  <a:pt x="16852" y="2228"/>
                  <a:pt x="16926" y="2177"/>
                </a:cubicBezTo>
                <a:cubicBezTo>
                  <a:pt x="17080" y="2071"/>
                  <a:pt x="17184" y="1961"/>
                  <a:pt x="17187" y="1900"/>
                </a:cubicBezTo>
                <a:cubicBezTo>
                  <a:pt x="17187" y="1894"/>
                  <a:pt x="17189" y="1895"/>
                  <a:pt x="17187" y="1892"/>
                </a:cubicBezTo>
                <a:cubicBezTo>
                  <a:pt x="17186" y="1889"/>
                  <a:pt x="17181" y="1885"/>
                  <a:pt x="17178" y="1884"/>
                </a:cubicBezTo>
                <a:cubicBezTo>
                  <a:pt x="17159" y="1879"/>
                  <a:pt x="17108" y="1911"/>
                  <a:pt x="17030" y="1984"/>
                </a:cubicBezTo>
                <a:cubicBezTo>
                  <a:pt x="16896" y="2110"/>
                  <a:pt x="16870" y="2123"/>
                  <a:pt x="16848" y="2068"/>
                </a:cubicBezTo>
                <a:cubicBezTo>
                  <a:pt x="16847" y="2066"/>
                  <a:pt x="16848" y="2061"/>
                  <a:pt x="16848" y="2060"/>
                </a:cubicBezTo>
                <a:cubicBezTo>
                  <a:pt x="16842" y="2043"/>
                  <a:pt x="16838" y="2010"/>
                  <a:pt x="16839" y="1976"/>
                </a:cubicBezTo>
                <a:cubicBezTo>
                  <a:pt x="16837" y="1926"/>
                  <a:pt x="16840" y="1867"/>
                  <a:pt x="16848" y="1808"/>
                </a:cubicBezTo>
                <a:cubicBezTo>
                  <a:pt x="16865" y="1684"/>
                  <a:pt x="16858" y="1627"/>
                  <a:pt x="16831" y="1624"/>
                </a:cubicBezTo>
                <a:lnTo>
                  <a:pt x="16770" y="1633"/>
                </a:lnTo>
                <a:cubicBezTo>
                  <a:pt x="16756" y="1637"/>
                  <a:pt x="16735" y="1652"/>
                  <a:pt x="16718" y="1658"/>
                </a:cubicBezTo>
                <a:cubicBezTo>
                  <a:pt x="16600" y="1712"/>
                  <a:pt x="16440" y="1815"/>
                  <a:pt x="16344" y="1917"/>
                </a:cubicBezTo>
                <a:cubicBezTo>
                  <a:pt x="16236" y="2033"/>
                  <a:pt x="16175" y="2143"/>
                  <a:pt x="16144" y="2269"/>
                </a:cubicBezTo>
                <a:cubicBezTo>
                  <a:pt x="16139" y="2342"/>
                  <a:pt x="16137" y="2428"/>
                  <a:pt x="16135" y="2520"/>
                </a:cubicBezTo>
                <a:cubicBezTo>
                  <a:pt x="16134" y="2554"/>
                  <a:pt x="16127" y="2551"/>
                  <a:pt x="16127" y="2579"/>
                </a:cubicBezTo>
                <a:cubicBezTo>
                  <a:pt x="16127" y="2587"/>
                  <a:pt x="16126" y="2596"/>
                  <a:pt x="16127" y="2604"/>
                </a:cubicBezTo>
                <a:cubicBezTo>
                  <a:pt x="16143" y="2757"/>
                  <a:pt x="16144" y="2847"/>
                  <a:pt x="16118" y="2863"/>
                </a:cubicBezTo>
                <a:cubicBezTo>
                  <a:pt x="16109" y="2887"/>
                  <a:pt x="16090" y="2878"/>
                  <a:pt x="16066" y="2855"/>
                </a:cubicBezTo>
                <a:cubicBezTo>
                  <a:pt x="16057" y="2846"/>
                  <a:pt x="16043" y="2817"/>
                  <a:pt x="16031" y="2788"/>
                </a:cubicBezTo>
                <a:cubicBezTo>
                  <a:pt x="15990" y="2710"/>
                  <a:pt x="15953" y="2595"/>
                  <a:pt x="15953" y="2503"/>
                </a:cubicBezTo>
                <a:lnTo>
                  <a:pt x="15953" y="2495"/>
                </a:lnTo>
                <a:lnTo>
                  <a:pt x="15936" y="2403"/>
                </a:lnTo>
                <a:lnTo>
                  <a:pt x="15823" y="2553"/>
                </a:lnTo>
                <a:cubicBezTo>
                  <a:pt x="15751" y="2644"/>
                  <a:pt x="15635" y="2802"/>
                  <a:pt x="15562" y="2905"/>
                </a:cubicBezTo>
                <a:cubicBezTo>
                  <a:pt x="15477" y="3025"/>
                  <a:pt x="15413" y="3071"/>
                  <a:pt x="15388" y="3047"/>
                </a:cubicBezTo>
                <a:cubicBezTo>
                  <a:pt x="15363" y="3023"/>
                  <a:pt x="15372" y="2966"/>
                  <a:pt x="15414" y="2888"/>
                </a:cubicBezTo>
                <a:cubicBezTo>
                  <a:pt x="15420" y="2876"/>
                  <a:pt x="15426" y="2861"/>
                  <a:pt x="15432" y="2847"/>
                </a:cubicBezTo>
                <a:cubicBezTo>
                  <a:pt x="15437" y="2832"/>
                  <a:pt x="15443" y="2822"/>
                  <a:pt x="15449" y="2805"/>
                </a:cubicBezTo>
                <a:cubicBezTo>
                  <a:pt x="15483" y="2709"/>
                  <a:pt x="15498" y="2659"/>
                  <a:pt x="15519" y="2595"/>
                </a:cubicBezTo>
                <a:cubicBezTo>
                  <a:pt x="15543" y="2499"/>
                  <a:pt x="15568" y="2399"/>
                  <a:pt x="15588" y="2277"/>
                </a:cubicBezTo>
                <a:cubicBezTo>
                  <a:pt x="15593" y="2249"/>
                  <a:pt x="15596" y="2227"/>
                  <a:pt x="15597" y="2210"/>
                </a:cubicBezTo>
                <a:cubicBezTo>
                  <a:pt x="15598" y="2206"/>
                  <a:pt x="15588" y="2204"/>
                  <a:pt x="15588" y="2202"/>
                </a:cubicBezTo>
                <a:cubicBezTo>
                  <a:pt x="15583" y="2177"/>
                  <a:pt x="15575" y="2169"/>
                  <a:pt x="15553" y="2168"/>
                </a:cubicBezTo>
                <a:cubicBezTo>
                  <a:pt x="15546" y="2170"/>
                  <a:pt x="15545" y="2173"/>
                  <a:pt x="15536" y="2177"/>
                </a:cubicBezTo>
                <a:cubicBezTo>
                  <a:pt x="15249" y="2283"/>
                  <a:pt x="15102" y="2209"/>
                  <a:pt x="15354" y="2085"/>
                </a:cubicBezTo>
                <a:cubicBezTo>
                  <a:pt x="15481" y="2023"/>
                  <a:pt x="15587" y="1924"/>
                  <a:pt x="15640" y="1833"/>
                </a:cubicBezTo>
                <a:cubicBezTo>
                  <a:pt x="15658" y="1795"/>
                  <a:pt x="15673" y="1749"/>
                  <a:pt x="15675" y="1708"/>
                </a:cubicBezTo>
                <a:cubicBezTo>
                  <a:pt x="15674" y="1689"/>
                  <a:pt x="15670" y="1671"/>
                  <a:pt x="15666" y="1649"/>
                </a:cubicBezTo>
                <a:cubicBezTo>
                  <a:pt x="15666" y="1647"/>
                  <a:pt x="15666" y="1643"/>
                  <a:pt x="15666" y="1641"/>
                </a:cubicBezTo>
                <a:cubicBezTo>
                  <a:pt x="15630" y="1470"/>
                  <a:pt x="15514" y="1248"/>
                  <a:pt x="15449" y="1214"/>
                </a:cubicBezTo>
                <a:cubicBezTo>
                  <a:pt x="15433" y="1223"/>
                  <a:pt x="15412" y="1234"/>
                  <a:pt x="15388" y="1256"/>
                </a:cubicBezTo>
                <a:cubicBezTo>
                  <a:pt x="15373" y="1282"/>
                  <a:pt x="15359" y="1302"/>
                  <a:pt x="15336" y="1331"/>
                </a:cubicBezTo>
                <a:cubicBezTo>
                  <a:pt x="15299" y="1377"/>
                  <a:pt x="15287" y="1394"/>
                  <a:pt x="15267" y="1381"/>
                </a:cubicBezTo>
                <a:lnTo>
                  <a:pt x="15241" y="1407"/>
                </a:lnTo>
                <a:lnTo>
                  <a:pt x="15215" y="1331"/>
                </a:lnTo>
                <a:cubicBezTo>
                  <a:pt x="15167" y="1270"/>
                  <a:pt x="15142" y="1269"/>
                  <a:pt x="15058" y="1306"/>
                </a:cubicBezTo>
                <a:cubicBezTo>
                  <a:pt x="15039" y="1314"/>
                  <a:pt x="15025" y="1333"/>
                  <a:pt x="15006" y="1348"/>
                </a:cubicBezTo>
                <a:cubicBezTo>
                  <a:pt x="14968" y="1384"/>
                  <a:pt x="14929" y="1414"/>
                  <a:pt x="14919" y="1440"/>
                </a:cubicBezTo>
                <a:cubicBezTo>
                  <a:pt x="14919" y="1441"/>
                  <a:pt x="14919" y="1447"/>
                  <a:pt x="14919" y="1448"/>
                </a:cubicBezTo>
                <a:cubicBezTo>
                  <a:pt x="14897" y="1503"/>
                  <a:pt x="14862" y="1535"/>
                  <a:pt x="14832" y="1524"/>
                </a:cubicBezTo>
                <a:cubicBezTo>
                  <a:pt x="14830" y="1524"/>
                  <a:pt x="14826" y="1524"/>
                  <a:pt x="14824" y="1524"/>
                </a:cubicBezTo>
                <a:cubicBezTo>
                  <a:pt x="14814" y="1524"/>
                  <a:pt x="14796" y="1526"/>
                  <a:pt x="14780" y="1532"/>
                </a:cubicBezTo>
                <a:cubicBezTo>
                  <a:pt x="14669" y="1585"/>
                  <a:pt x="14426" y="1794"/>
                  <a:pt x="14311" y="1934"/>
                </a:cubicBezTo>
                <a:cubicBezTo>
                  <a:pt x="14303" y="1945"/>
                  <a:pt x="14291" y="1957"/>
                  <a:pt x="14285" y="1967"/>
                </a:cubicBezTo>
                <a:cubicBezTo>
                  <a:pt x="14248" y="2030"/>
                  <a:pt x="14225" y="2110"/>
                  <a:pt x="14215" y="2168"/>
                </a:cubicBezTo>
                <a:cubicBezTo>
                  <a:pt x="14211" y="2188"/>
                  <a:pt x="14198" y="2211"/>
                  <a:pt x="14198" y="2227"/>
                </a:cubicBezTo>
                <a:cubicBezTo>
                  <a:pt x="14198" y="2357"/>
                  <a:pt x="14172" y="2402"/>
                  <a:pt x="14111" y="2353"/>
                </a:cubicBezTo>
                <a:cubicBezTo>
                  <a:pt x="14087" y="2334"/>
                  <a:pt x="14018" y="2310"/>
                  <a:pt x="13964" y="2302"/>
                </a:cubicBezTo>
                <a:cubicBezTo>
                  <a:pt x="13908" y="2294"/>
                  <a:pt x="13872" y="2270"/>
                  <a:pt x="13877" y="2244"/>
                </a:cubicBezTo>
                <a:cubicBezTo>
                  <a:pt x="13883" y="2215"/>
                  <a:pt x="13835" y="2193"/>
                  <a:pt x="13764" y="2193"/>
                </a:cubicBezTo>
                <a:cubicBezTo>
                  <a:pt x="13673" y="2193"/>
                  <a:pt x="13633" y="2182"/>
                  <a:pt x="13633" y="2152"/>
                </a:cubicBezTo>
                <a:cubicBezTo>
                  <a:pt x="13633" y="2145"/>
                  <a:pt x="13636" y="2136"/>
                  <a:pt x="13642" y="2127"/>
                </a:cubicBezTo>
                <a:cubicBezTo>
                  <a:pt x="13643" y="2125"/>
                  <a:pt x="13641" y="2120"/>
                  <a:pt x="13642" y="2118"/>
                </a:cubicBezTo>
                <a:cubicBezTo>
                  <a:pt x="13648" y="2110"/>
                  <a:pt x="13658" y="2102"/>
                  <a:pt x="13668" y="2093"/>
                </a:cubicBezTo>
                <a:cubicBezTo>
                  <a:pt x="13671" y="2090"/>
                  <a:pt x="13673" y="2089"/>
                  <a:pt x="13677" y="2085"/>
                </a:cubicBezTo>
                <a:cubicBezTo>
                  <a:pt x="13698" y="2067"/>
                  <a:pt x="13728" y="2048"/>
                  <a:pt x="13764" y="2026"/>
                </a:cubicBezTo>
                <a:cubicBezTo>
                  <a:pt x="13939" y="1919"/>
                  <a:pt x="13993" y="1863"/>
                  <a:pt x="14007" y="1700"/>
                </a:cubicBezTo>
                <a:cubicBezTo>
                  <a:pt x="14011" y="1629"/>
                  <a:pt x="14011" y="1545"/>
                  <a:pt x="14007" y="1457"/>
                </a:cubicBezTo>
                <a:cubicBezTo>
                  <a:pt x="14007" y="1455"/>
                  <a:pt x="14007" y="1450"/>
                  <a:pt x="14007" y="1448"/>
                </a:cubicBezTo>
                <a:cubicBezTo>
                  <a:pt x="14004" y="1373"/>
                  <a:pt x="14001" y="1317"/>
                  <a:pt x="13998" y="1273"/>
                </a:cubicBezTo>
                <a:cubicBezTo>
                  <a:pt x="13995" y="1228"/>
                  <a:pt x="13996" y="1194"/>
                  <a:pt x="13990" y="1172"/>
                </a:cubicBezTo>
                <a:cubicBezTo>
                  <a:pt x="13987" y="1161"/>
                  <a:pt x="13985" y="1153"/>
                  <a:pt x="13981" y="1147"/>
                </a:cubicBezTo>
                <a:cubicBezTo>
                  <a:pt x="13977" y="1141"/>
                  <a:pt x="13968" y="1141"/>
                  <a:pt x="13964" y="1139"/>
                </a:cubicBezTo>
                <a:cubicBezTo>
                  <a:pt x="13954" y="1134"/>
                  <a:pt x="13937" y="1134"/>
                  <a:pt x="13920" y="1139"/>
                </a:cubicBezTo>
                <a:cubicBezTo>
                  <a:pt x="13872" y="1154"/>
                  <a:pt x="13845" y="1148"/>
                  <a:pt x="13833" y="1130"/>
                </a:cubicBezTo>
                <a:cubicBezTo>
                  <a:pt x="13818" y="1110"/>
                  <a:pt x="13836" y="1077"/>
                  <a:pt x="13877" y="1047"/>
                </a:cubicBezTo>
                <a:cubicBezTo>
                  <a:pt x="13881" y="1043"/>
                  <a:pt x="13880" y="1042"/>
                  <a:pt x="13885" y="1038"/>
                </a:cubicBezTo>
                <a:cubicBezTo>
                  <a:pt x="13887" y="1037"/>
                  <a:pt x="13883" y="1031"/>
                  <a:pt x="13885" y="1030"/>
                </a:cubicBezTo>
                <a:cubicBezTo>
                  <a:pt x="13887" y="1028"/>
                  <a:pt x="13892" y="1031"/>
                  <a:pt x="13894" y="1030"/>
                </a:cubicBezTo>
                <a:cubicBezTo>
                  <a:pt x="13926" y="1008"/>
                  <a:pt x="13946" y="968"/>
                  <a:pt x="13955" y="929"/>
                </a:cubicBezTo>
                <a:cubicBezTo>
                  <a:pt x="13958" y="901"/>
                  <a:pt x="13956" y="874"/>
                  <a:pt x="13946" y="820"/>
                </a:cubicBezTo>
                <a:cubicBezTo>
                  <a:pt x="13922" y="679"/>
                  <a:pt x="13901" y="655"/>
                  <a:pt x="13764" y="620"/>
                </a:cubicBezTo>
                <a:cubicBezTo>
                  <a:pt x="13660" y="593"/>
                  <a:pt x="13540" y="611"/>
                  <a:pt x="13468" y="645"/>
                </a:cubicBezTo>
                <a:cubicBezTo>
                  <a:pt x="13451" y="660"/>
                  <a:pt x="13428" y="674"/>
                  <a:pt x="13407" y="695"/>
                </a:cubicBezTo>
                <a:cubicBezTo>
                  <a:pt x="13407" y="697"/>
                  <a:pt x="13407" y="701"/>
                  <a:pt x="13407" y="703"/>
                </a:cubicBezTo>
                <a:cubicBezTo>
                  <a:pt x="13407" y="720"/>
                  <a:pt x="13332" y="809"/>
                  <a:pt x="13242" y="896"/>
                </a:cubicBezTo>
                <a:cubicBezTo>
                  <a:pt x="13152" y="983"/>
                  <a:pt x="13022" y="1163"/>
                  <a:pt x="12956" y="1298"/>
                </a:cubicBezTo>
                <a:cubicBezTo>
                  <a:pt x="12812" y="1595"/>
                  <a:pt x="12770" y="1585"/>
                  <a:pt x="12695" y="1222"/>
                </a:cubicBezTo>
                <a:cubicBezTo>
                  <a:pt x="12689" y="1193"/>
                  <a:pt x="12675" y="1172"/>
                  <a:pt x="12669" y="1147"/>
                </a:cubicBezTo>
                <a:cubicBezTo>
                  <a:pt x="12647" y="1066"/>
                  <a:pt x="12628" y="1004"/>
                  <a:pt x="12608" y="988"/>
                </a:cubicBezTo>
                <a:cubicBezTo>
                  <a:pt x="12590" y="995"/>
                  <a:pt x="12553" y="981"/>
                  <a:pt x="12530" y="954"/>
                </a:cubicBezTo>
                <a:cubicBezTo>
                  <a:pt x="12496" y="915"/>
                  <a:pt x="12503" y="889"/>
                  <a:pt x="12547" y="854"/>
                </a:cubicBezTo>
                <a:cubicBezTo>
                  <a:pt x="12559" y="844"/>
                  <a:pt x="12567" y="830"/>
                  <a:pt x="12573" y="812"/>
                </a:cubicBezTo>
                <a:cubicBezTo>
                  <a:pt x="12576" y="711"/>
                  <a:pt x="12560" y="599"/>
                  <a:pt x="12530" y="494"/>
                </a:cubicBezTo>
                <a:cubicBezTo>
                  <a:pt x="12466" y="305"/>
                  <a:pt x="12352" y="101"/>
                  <a:pt x="12243" y="42"/>
                </a:cubicBezTo>
                <a:cubicBezTo>
                  <a:pt x="12201" y="19"/>
                  <a:pt x="12172" y="18"/>
                  <a:pt x="12139" y="17"/>
                </a:cubicBezTo>
                <a:cubicBezTo>
                  <a:pt x="12128" y="18"/>
                  <a:pt x="12117" y="14"/>
                  <a:pt x="12104" y="17"/>
                </a:cubicBezTo>
                <a:cubicBezTo>
                  <a:pt x="12095" y="19"/>
                  <a:pt x="12088" y="22"/>
                  <a:pt x="12078" y="25"/>
                </a:cubicBezTo>
                <a:cubicBezTo>
                  <a:pt x="12073" y="27"/>
                  <a:pt x="12066" y="23"/>
                  <a:pt x="12061" y="25"/>
                </a:cubicBezTo>
                <a:cubicBezTo>
                  <a:pt x="12038" y="33"/>
                  <a:pt x="12007" y="52"/>
                  <a:pt x="11974" y="67"/>
                </a:cubicBezTo>
                <a:cubicBezTo>
                  <a:pt x="11842" y="124"/>
                  <a:pt x="11774" y="202"/>
                  <a:pt x="11583" y="486"/>
                </a:cubicBezTo>
                <a:cubicBezTo>
                  <a:pt x="11453" y="680"/>
                  <a:pt x="11329" y="890"/>
                  <a:pt x="11314" y="946"/>
                </a:cubicBezTo>
                <a:cubicBezTo>
                  <a:pt x="11309" y="965"/>
                  <a:pt x="11298" y="994"/>
                  <a:pt x="11288" y="1021"/>
                </a:cubicBezTo>
                <a:cubicBezTo>
                  <a:pt x="11281" y="1041"/>
                  <a:pt x="11280" y="1052"/>
                  <a:pt x="11270" y="1072"/>
                </a:cubicBezTo>
                <a:cubicBezTo>
                  <a:pt x="11254" y="1111"/>
                  <a:pt x="11227" y="1155"/>
                  <a:pt x="11209" y="1189"/>
                </a:cubicBezTo>
                <a:cubicBezTo>
                  <a:pt x="11111" y="1375"/>
                  <a:pt x="11117" y="1444"/>
                  <a:pt x="11235" y="1691"/>
                </a:cubicBezTo>
                <a:cubicBezTo>
                  <a:pt x="11280" y="1784"/>
                  <a:pt x="11310" y="1861"/>
                  <a:pt x="11314" y="1909"/>
                </a:cubicBezTo>
                <a:cubicBezTo>
                  <a:pt x="11314" y="1912"/>
                  <a:pt x="11314" y="1914"/>
                  <a:pt x="11314" y="1917"/>
                </a:cubicBezTo>
                <a:cubicBezTo>
                  <a:pt x="11315" y="1929"/>
                  <a:pt x="11317" y="1944"/>
                  <a:pt x="11314" y="1951"/>
                </a:cubicBezTo>
                <a:cubicBezTo>
                  <a:pt x="11309" y="1965"/>
                  <a:pt x="11288" y="1969"/>
                  <a:pt x="11270" y="1959"/>
                </a:cubicBezTo>
                <a:cubicBezTo>
                  <a:pt x="11262" y="1954"/>
                  <a:pt x="11256" y="1937"/>
                  <a:pt x="11244" y="1926"/>
                </a:cubicBezTo>
                <a:cubicBezTo>
                  <a:pt x="11219" y="1902"/>
                  <a:pt x="11181" y="1895"/>
                  <a:pt x="11140" y="1892"/>
                </a:cubicBezTo>
                <a:cubicBezTo>
                  <a:pt x="11127" y="1892"/>
                  <a:pt x="11117" y="1891"/>
                  <a:pt x="11105" y="1892"/>
                </a:cubicBezTo>
                <a:cubicBezTo>
                  <a:pt x="11102" y="1893"/>
                  <a:pt x="11091" y="1892"/>
                  <a:pt x="11088" y="1892"/>
                </a:cubicBezTo>
                <a:cubicBezTo>
                  <a:pt x="11038" y="1902"/>
                  <a:pt x="10996" y="1926"/>
                  <a:pt x="10966" y="1967"/>
                </a:cubicBezTo>
                <a:cubicBezTo>
                  <a:pt x="10939" y="2024"/>
                  <a:pt x="10903" y="2168"/>
                  <a:pt x="10879" y="2319"/>
                </a:cubicBezTo>
                <a:cubicBezTo>
                  <a:pt x="10873" y="2355"/>
                  <a:pt x="10868" y="2353"/>
                  <a:pt x="10862" y="2386"/>
                </a:cubicBezTo>
                <a:cubicBezTo>
                  <a:pt x="10855" y="2445"/>
                  <a:pt x="10852" y="2498"/>
                  <a:pt x="10845" y="2528"/>
                </a:cubicBezTo>
                <a:cubicBezTo>
                  <a:pt x="10839" y="2567"/>
                  <a:pt x="10827" y="2650"/>
                  <a:pt x="10827" y="2654"/>
                </a:cubicBezTo>
                <a:cubicBezTo>
                  <a:pt x="10824" y="2662"/>
                  <a:pt x="10783" y="2633"/>
                  <a:pt x="10740" y="2595"/>
                </a:cubicBezTo>
                <a:cubicBezTo>
                  <a:pt x="10720" y="2577"/>
                  <a:pt x="10707" y="2564"/>
                  <a:pt x="10697" y="2545"/>
                </a:cubicBezTo>
                <a:cubicBezTo>
                  <a:pt x="10683" y="2528"/>
                  <a:pt x="10679" y="2510"/>
                  <a:pt x="10688" y="2495"/>
                </a:cubicBezTo>
                <a:cubicBezTo>
                  <a:pt x="10704" y="2469"/>
                  <a:pt x="10673" y="2481"/>
                  <a:pt x="10627" y="2520"/>
                </a:cubicBezTo>
                <a:cubicBezTo>
                  <a:pt x="10587" y="2553"/>
                  <a:pt x="10551" y="2569"/>
                  <a:pt x="10523" y="2570"/>
                </a:cubicBezTo>
                <a:cubicBezTo>
                  <a:pt x="10514" y="2570"/>
                  <a:pt x="10504" y="2565"/>
                  <a:pt x="10497" y="2562"/>
                </a:cubicBezTo>
                <a:cubicBezTo>
                  <a:pt x="10471" y="2551"/>
                  <a:pt x="10469" y="2518"/>
                  <a:pt x="10514" y="2470"/>
                </a:cubicBezTo>
                <a:cubicBezTo>
                  <a:pt x="10618" y="2359"/>
                  <a:pt x="10668" y="2225"/>
                  <a:pt x="10671" y="2051"/>
                </a:cubicBezTo>
                <a:cubicBezTo>
                  <a:pt x="10671" y="1993"/>
                  <a:pt x="10662" y="1936"/>
                  <a:pt x="10653" y="1867"/>
                </a:cubicBezTo>
                <a:cubicBezTo>
                  <a:pt x="10566" y="1242"/>
                  <a:pt x="10530" y="1000"/>
                  <a:pt x="10497" y="980"/>
                </a:cubicBezTo>
                <a:cubicBezTo>
                  <a:pt x="10478" y="969"/>
                  <a:pt x="10462" y="908"/>
                  <a:pt x="10462" y="846"/>
                </a:cubicBezTo>
                <a:cubicBezTo>
                  <a:pt x="10462" y="817"/>
                  <a:pt x="10450" y="776"/>
                  <a:pt x="10436" y="728"/>
                </a:cubicBezTo>
                <a:cubicBezTo>
                  <a:pt x="10429" y="705"/>
                  <a:pt x="10420" y="680"/>
                  <a:pt x="10410" y="653"/>
                </a:cubicBezTo>
                <a:cubicBezTo>
                  <a:pt x="10410" y="652"/>
                  <a:pt x="10411" y="646"/>
                  <a:pt x="10410" y="645"/>
                </a:cubicBezTo>
                <a:cubicBezTo>
                  <a:pt x="10364" y="524"/>
                  <a:pt x="10291" y="384"/>
                  <a:pt x="10219" y="251"/>
                </a:cubicBezTo>
                <a:cubicBezTo>
                  <a:pt x="10192" y="205"/>
                  <a:pt x="10169" y="152"/>
                  <a:pt x="10141" y="109"/>
                </a:cubicBezTo>
                <a:cubicBezTo>
                  <a:pt x="10090" y="33"/>
                  <a:pt x="10049" y="28"/>
                  <a:pt x="10010"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gtEl>
                                        <p:attrNameLst>
                                          <p:attrName>style.visibility</p:attrName>
                                        </p:attrNameLst>
                                      </p:cBhvr>
                                      <p:to>
                                        <p:strVal val="visible"/>
                                      </p:to>
                                    </p:set>
                                    <p:animEffect filter="fade" transition="in">
                                      <p:cBhvr>
                                        <p:cTn id="7" dur="1000"/>
                                        <p:tgtEl>
                                          <p:spTgt spid="294"/>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95"/>
                                        </p:tgtEl>
                                        <p:attrNameLst>
                                          <p:attrName>style.visibility</p:attrName>
                                        </p:attrNameLst>
                                      </p:cBhvr>
                                      <p:to>
                                        <p:strVal val="visible"/>
                                      </p:to>
                                    </p:set>
                                    <p:animEffect filter="fade" transition="in">
                                      <p:cBhvr>
                                        <p:cTn id="11" dur="1000"/>
                                        <p:tgtEl>
                                          <p:spTgt spid="295"/>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296"/>
                                        </p:tgtEl>
                                        <p:attrNameLst>
                                          <p:attrName>style.visibility</p:attrName>
                                        </p:attrNameLst>
                                      </p:cBhvr>
                                      <p:to>
                                        <p:strVal val="visible"/>
                                      </p:to>
                                    </p:set>
                                    <p:animEffect filter="fade" transition="in">
                                      <p:cBhvr>
                                        <p:cTn id="15" dur="1000"/>
                                        <p:tgtEl>
                                          <p:spTgt spid="296"/>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297"/>
                                        </p:tgtEl>
                                        <p:attrNameLst>
                                          <p:attrName>style.visibility</p:attrName>
                                        </p:attrNameLst>
                                      </p:cBhvr>
                                      <p:to>
                                        <p:strVal val="visible"/>
                                      </p:to>
                                    </p:set>
                                    <p:animEffect filter="fade" transition="in">
                                      <p:cBhvr>
                                        <p:cTn id="19"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P build="whole" bldLvl="1" animBg="1" rev="0" advAuto="0" spid="295" grpId="2"/>
      <p:bldP build="whole" bldLvl="1" animBg="1" rev="0" advAuto="0" spid="297" grpId="4"/>
      <p:bldP build="whole" bldLvl="1" animBg="1" rev="0" advAuto="0" spid="296"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rcRect l="19193" t="15759" r="7288" b="0"/>
          <a:stretch>
            <a:fillRect/>
          </a:stretch>
        </p:blipFill>
        <p:spPr>
          <a:xfrm>
            <a:off x="18731" y="-26195"/>
            <a:ext cx="12967338" cy="9806059"/>
          </a:xfrm>
          <a:prstGeom prst="rect">
            <a:avLst/>
          </a:prstGeom>
          <a:ln w="12700">
            <a:miter lim="400000"/>
          </a:ln>
        </p:spPr>
      </p:pic>
      <p:sp>
        <p:nvSpPr>
          <p:cNvPr id="300" name="That same mutualism is in action today"/>
          <p:cNvSpPr txBox="1"/>
          <p:nvPr/>
        </p:nvSpPr>
        <p:spPr>
          <a:xfrm>
            <a:off x="-158070" y="126539"/>
            <a:ext cx="12585445" cy="1958412"/>
          </a:xfrm>
          <a:prstGeom prst="rect">
            <a:avLst/>
          </a:prstGeom>
          <a:ln w="12700">
            <a:miter lim="400000"/>
          </a:ln>
          <a:effectLst>
            <a:outerShdw sx="100000" sy="100000" kx="0" ky="0" algn="b" rotWithShape="0" blurRad="50800" dist="76200" dir="2700000">
              <a:srgbClr val="000000"/>
            </a:outerShdw>
          </a:effectLst>
          <a:extLst>
            <a:ext uri="{C572A759-6A51-4108-AA02-DFA0A04FC94B}">
              <ma14:wrappingTextBoxFlag xmlns:ma14="http://schemas.microsoft.com/office/mac/drawingml/2011/main" val="1"/>
            </a:ext>
          </a:extLst>
        </p:spPr>
        <p:txBody>
          <a:bodyPr lIns="27092" tIns="27092" rIns="27092" bIns="27092" anchor="ctr">
            <a:spAutoFit/>
          </a:bodyPr>
          <a:lstStyle>
            <a:lvl1pPr marR="57796" indent="57796" algn="ctr" defTabSz="584198">
              <a:lnSpc>
                <a:spcPct val="90000"/>
              </a:lnSpc>
              <a:spcBef>
                <a:spcPts val="1900"/>
              </a:spcBef>
              <a:defRPr b="1" sz="70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That same mutualism is in action today</a:t>
            </a:r>
          </a:p>
        </p:txBody>
      </p:sp>
      <p:sp>
        <p:nvSpPr>
          <p:cNvPr id="301" name="Sustaining ecosystems via MUTUALLY BENEFICIAL relationships, HUMANS ARE AS MUCH A PART OF NATURE As other animals AND plants"/>
          <p:cNvSpPr txBox="1"/>
          <p:nvPr/>
        </p:nvSpPr>
        <p:spPr>
          <a:xfrm>
            <a:off x="177408" y="7370413"/>
            <a:ext cx="12649983" cy="23449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57795" indent="57795" algn="ctr" defTabSz="1300480">
              <a:lnSpc>
                <a:spcPct val="90000"/>
              </a:lnSpc>
              <a:defRPr b="1" sz="4200">
                <a:solidFill>
                  <a:srgbClr val="FFFFFF"/>
                </a:solidFill>
                <a:effectLst>
                  <a:outerShdw sx="100000" sy="100000" kx="0" ky="0" algn="b" rotWithShape="0" blurRad="12700" dist="88900" dir="2700000">
                    <a:srgbClr val="000000">
                      <a:alpha val="94999"/>
                    </a:srgbClr>
                  </a:outerShdw>
                </a:effectLst>
                <a:latin typeface="Arial"/>
                <a:ea typeface="Arial"/>
                <a:cs typeface="Arial"/>
                <a:sym typeface="Arial"/>
              </a:defRPr>
            </a:lvl1pPr>
          </a:lstStyle>
          <a:p>
            <a:pPr/>
            <a:r>
              <a:t>Sustaining ecosystems via MUTUALLY BENEFICIAL relationships, HUMANS ARE AS MUCH A PART OF NATURE As other animals AND plants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fade" transition="in">
                                      <p:cBhvr>
                                        <p:cTn id="7" dur="2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mage" descr="Image"/>
          <p:cNvPicPr>
            <a:picLocks noChangeAspect="1"/>
          </p:cNvPicPr>
          <p:nvPr/>
        </p:nvPicPr>
        <p:blipFill>
          <a:blip r:embed="rId2">
            <a:extLst/>
          </a:blip>
          <a:stretch>
            <a:fillRect/>
          </a:stretch>
        </p:blipFill>
        <p:spPr>
          <a:xfrm>
            <a:off x="-28902" y="-2598"/>
            <a:ext cx="13062603" cy="9796951"/>
          </a:xfrm>
          <a:prstGeom prst="rect">
            <a:avLst/>
          </a:prstGeom>
          <a:ln w="12700">
            <a:miter lim="400000"/>
          </a:ln>
        </p:spPr>
      </p:pic>
      <p:sp>
        <p:nvSpPr>
          <p:cNvPr id="304" name="However, I have seen enough unimpressively grazed land to mAKE IT CLEAR THAT Nature’s message isn’t, “Grazing is good for the environment — period”"/>
          <p:cNvSpPr txBox="1"/>
          <p:nvPr/>
        </p:nvSpPr>
        <p:spPr>
          <a:xfrm>
            <a:off x="-21864" y="36486"/>
            <a:ext cx="13048524" cy="3059756"/>
          </a:xfrm>
          <a:prstGeom prst="rect">
            <a:avLst/>
          </a:prstGeom>
          <a:ln w="12700">
            <a:miter lim="400000"/>
          </a:ln>
          <a:effectLst>
            <a:outerShdw sx="100000" sy="100000" kx="0" ky="0" algn="b" rotWithShape="0" blurRad="50800" dist="50800" dir="2700000">
              <a:srgbClr val="000000"/>
            </a:outerShdw>
          </a:effectLst>
          <a:extLst>
            <a:ext uri="{C572A759-6A51-4108-AA02-DFA0A04FC94B}">
              <ma14:wrappingTextBoxFlag xmlns:ma14="http://schemas.microsoft.com/office/mac/drawingml/2011/main" val="1"/>
            </a:ext>
          </a:extLst>
        </p:spPr>
        <p:txBody>
          <a:bodyPr wrap="none" lIns="65022" tIns="65022" rIns="65022" bIns="65022">
            <a:spAutoFit/>
          </a:bodyPr>
          <a:lstStyle>
            <a:lvl1pPr marR="57795" indent="57795" algn="ctr" defTabSz="1300480">
              <a:lnSpc>
                <a:spcPct val="80000"/>
              </a:lnSpc>
              <a:defRPr b="1" sz="4800">
                <a:solidFill>
                  <a:srgbClr val="FFFFFF"/>
                </a:solidFill>
                <a:effectLst>
                  <a:outerShdw sx="100000" sy="100000" kx="0" ky="0" algn="b" rotWithShape="0" blurRad="12700" dist="88900" dir="2700000">
                    <a:srgbClr val="000000">
                      <a:alpha val="94999"/>
                    </a:srgbClr>
                  </a:outerShdw>
                </a:effectLst>
                <a:latin typeface="Arial"/>
                <a:ea typeface="Arial"/>
                <a:cs typeface="Arial"/>
                <a:sym typeface="Arial"/>
              </a:defRPr>
            </a:lvl1pPr>
          </a:lstStyle>
          <a:p>
            <a:pPr/>
            <a:r>
              <a:t>This is not to say THAT Nature’s message is, “Grazing is good for the environment — period” I have seen enough unimpressively grazed land to mAKE that CLEAR.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05" name="page1image3823488.png" descr="page1image3823488.png"/>
          <p:cNvPicPr>
            <a:picLocks noChangeAspect="1"/>
          </p:cNvPicPr>
          <p:nvPr/>
        </p:nvPicPr>
        <p:blipFill>
          <a:blip r:embed="rId2">
            <a:extLst/>
          </a:blip>
          <a:stretch>
            <a:fillRect/>
          </a:stretch>
        </p:blipFill>
        <p:spPr>
          <a:xfrm>
            <a:off x="-25401" y="-16934"/>
            <a:ext cx="11021756" cy="1677176"/>
          </a:xfrm>
          <a:prstGeom prst="rect">
            <a:avLst/>
          </a:prstGeom>
          <a:ln w="12700">
            <a:miter lim="400000"/>
          </a:ln>
        </p:spPr>
      </p:pic>
      <p:sp>
        <p:nvSpPr>
          <p:cNvPr id="206" name="Text"/>
          <p:cNvSpPr txBox="1"/>
          <p:nvPr/>
        </p:nvSpPr>
        <p:spPr>
          <a:xfrm>
            <a:off x="-25402" y="-549699"/>
            <a:ext cx="285751" cy="106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defTabSz="457200">
              <a:lnSpc>
                <a:spcPts val="7800"/>
              </a:lnSpc>
              <a:defRPr b="1" cap="none" sz="5400">
                <a:solidFill>
                  <a:srgbClr val="FFFFFF"/>
                </a:solidFill>
                <a:effectLst>
                  <a:outerShdw sx="100000" sy="100000" kx="0" ky="0" algn="b" rotWithShape="0" blurRad="38100" dist="88900" dir="18900000">
                    <a:srgbClr val="000000"/>
                  </a:outerShdw>
                </a:effectLst>
                <a:uFillTx/>
                <a:latin typeface="Times Roman"/>
                <a:ea typeface="Times Roman"/>
                <a:cs typeface="Times Roman"/>
                <a:sym typeface="Times Roman"/>
              </a:defRPr>
            </a:lvl1pPr>
          </a:lstStyle>
          <a:p>
            <a:pPr/>
            <a:r>
              <a:t> </a:t>
            </a:r>
          </a:p>
        </p:txBody>
      </p:sp>
      <p:sp>
        <p:nvSpPr>
          <p:cNvPr id="207" name="Dan Dagget is an unlikely defender of the cowboy.…"/>
          <p:cNvSpPr txBox="1"/>
          <p:nvPr/>
        </p:nvSpPr>
        <p:spPr>
          <a:xfrm>
            <a:off x="538690" y="1009809"/>
            <a:ext cx="11423027" cy="28090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0" indent="0" defTabSz="584200">
              <a:lnSpc>
                <a:spcPct val="100000"/>
              </a:lnSpc>
              <a:defRPr b="1" cap="none" sz="3500">
                <a:effectLst/>
                <a:uFillTx/>
              </a:defRPr>
            </a:pPr>
          </a:p>
          <a:p>
            <a:pPr marR="0" indent="0" defTabSz="584200">
              <a:lnSpc>
                <a:spcPct val="100000"/>
              </a:lnSpc>
              <a:defRPr b="1" cap="none" sz="3500">
                <a:effectLst/>
                <a:uFillTx/>
              </a:defRPr>
            </a:pPr>
          </a:p>
          <a:p>
            <a:pPr marR="0" indent="0" defTabSz="584200">
              <a:lnSpc>
                <a:spcPct val="100000"/>
              </a:lnSpc>
              <a:defRPr b="1" cap="none" sz="3500">
                <a:effectLst/>
                <a:uFillTx/>
              </a:defRPr>
            </a:pPr>
            <a:r>
              <a:t>Dan Dagget became a relentless environmental advocate, organizing demonstrations for Earth First! and similar groups…</a:t>
            </a:r>
          </a:p>
        </p:txBody>
      </p:sp>
      <p:sp>
        <p:nvSpPr>
          <p:cNvPr id="208" name="Text"/>
          <p:cNvSpPr txBox="1"/>
          <p:nvPr/>
        </p:nvSpPr>
        <p:spPr>
          <a:xfrm>
            <a:off x="6991350" y="2592766"/>
            <a:ext cx="285750" cy="106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defTabSz="457200">
              <a:lnSpc>
                <a:spcPts val="7800"/>
              </a:lnSpc>
              <a:defRPr b="1" cap="none" sz="5400">
                <a:solidFill>
                  <a:srgbClr val="FFFFFF"/>
                </a:solidFill>
                <a:effectLst>
                  <a:outerShdw sx="100000" sy="100000" kx="0" ky="0" algn="b" rotWithShape="0" blurRad="38100" dist="88900" dir="18900000">
                    <a:srgbClr val="000000"/>
                  </a:outerShdw>
                </a:effectLst>
                <a:uFillTx/>
                <a:latin typeface="Times Roman"/>
                <a:ea typeface="Times Roman"/>
                <a:cs typeface="Times Roman"/>
                <a:sym typeface="Times Roman"/>
              </a:defRPr>
            </a:lvl1pPr>
          </a:lstStyle>
          <a:p>
            <a:pPr/>
            <a:r>
              <a:t> </a:t>
            </a:r>
          </a:p>
        </p:txBody>
      </p:sp>
      <p:sp>
        <p:nvSpPr>
          <p:cNvPr id="209" name="JULY 1999"/>
          <p:cNvSpPr txBox="1"/>
          <p:nvPr/>
        </p:nvSpPr>
        <p:spPr>
          <a:xfrm>
            <a:off x="9596576" y="1490132"/>
            <a:ext cx="3178679" cy="76999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spcBef>
                <a:spcPts val="4000"/>
              </a:spcBef>
              <a:defRPr b="1" sz="4800">
                <a:latin typeface="Arial"/>
                <a:ea typeface="Arial"/>
                <a:cs typeface="Arial"/>
                <a:sym typeface="Arial"/>
              </a:defRPr>
            </a:lvl1pPr>
          </a:lstStyle>
          <a:p>
            <a:pPr/>
            <a:r>
              <a:t>JULY 1999</a:t>
            </a:r>
          </a:p>
        </p:txBody>
      </p:sp>
      <p:sp>
        <p:nvSpPr>
          <p:cNvPr id="210" name="And then…"/>
          <p:cNvSpPr txBox="1"/>
          <p:nvPr/>
        </p:nvSpPr>
        <p:spPr>
          <a:xfrm>
            <a:off x="4027373" y="-44271"/>
            <a:ext cx="5027602" cy="9775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spcBef>
                <a:spcPts val="4000"/>
              </a:spcBef>
              <a:defRPr b="1" sz="6200">
                <a:solidFill>
                  <a:srgbClr val="FFFFFF"/>
                </a:solidFill>
                <a:effectLst>
                  <a:outerShdw sx="100000" sy="100000" kx="0" ky="0" algn="b" rotWithShape="0" blurRad="38100" dist="88900" dir="18900000">
                    <a:srgbClr val="000000"/>
                  </a:outerShdw>
                </a:effectLst>
                <a:latin typeface="Arial"/>
                <a:ea typeface="Arial"/>
                <a:cs typeface="Arial"/>
                <a:sym typeface="Arial"/>
              </a:defRPr>
            </a:lvl1pPr>
          </a:lstStyle>
          <a:p>
            <a:pPr/>
            <a:r>
              <a:t>And then…</a:t>
            </a:r>
          </a:p>
        </p:txBody>
      </p:sp>
      <p:sp>
        <p:nvSpPr>
          <p:cNvPr id="211" name="TO MAKE THAT HAPPEN, I began meeting with ranchers…"/>
          <p:cNvSpPr txBox="1"/>
          <p:nvPr/>
        </p:nvSpPr>
        <p:spPr>
          <a:xfrm>
            <a:off x="739325" y="8177764"/>
            <a:ext cx="11021757" cy="12810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0" indent="0" algn="ctr" defTabSz="584200">
              <a:lnSpc>
                <a:spcPct val="100000"/>
              </a:lnSpc>
              <a:defRPr b="1" sz="3900" u="sng">
                <a:uFillTx/>
              </a:defRPr>
            </a:lvl1pPr>
          </a:lstStyle>
          <a:p>
            <a:pPr>
              <a:defRPr>
                <a:effectLst/>
              </a:defRPr>
            </a:pPr>
            <a:r>
              <a:t>TO ACHIEVE THAT GOAL, I began meeting with ranchers…</a:t>
            </a:r>
          </a:p>
        </p:txBody>
      </p:sp>
      <p:sp>
        <p:nvSpPr>
          <p:cNvPr id="212" name="and received an “Environmental Hero” award as one of the top 100 grass roots environmental activists in America by the Sierra Club for its John Muir Centennial celebration in 1992 based on his work to limit the open-ended character of predator control pr"/>
          <p:cNvSpPr txBox="1"/>
          <p:nvPr/>
        </p:nvSpPr>
        <p:spPr>
          <a:xfrm>
            <a:off x="277910" y="4324387"/>
            <a:ext cx="12448979" cy="3911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0" indent="0" defTabSz="584200">
              <a:lnSpc>
                <a:spcPct val="100000"/>
              </a:lnSpc>
              <a:defRPr cap="none" sz="3500">
                <a:effectLst/>
                <a:uFillTx/>
              </a:defRPr>
            </a:pPr>
            <a:r>
              <a:t> </a:t>
            </a:r>
            <a:r>
              <a:rPr b="1"/>
              <a:t>and</a:t>
            </a:r>
            <a:r>
              <a:t> </a:t>
            </a:r>
            <a:r>
              <a:rPr b="1"/>
              <a:t>received an “Environmental Hero” award as one of the top 100 grass roots environmental activists in America by the Sierra Club for its John Muir Centennial celebration in 1992 based on his work to </a:t>
            </a:r>
            <a:r>
              <a:rPr b="1" cap="all"/>
              <a:t>limit the open-ended character of predator control programs directed at mountain lions and black bears by Arizona ranchers…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1"/>
                                        </p:tgtEl>
                                        <p:attrNameLst>
                                          <p:attrName>style.visibility</p:attrName>
                                        </p:attrNameLst>
                                      </p:cBhvr>
                                      <p:to>
                                        <p:strVal val="visible"/>
                                      </p:to>
                                    </p:set>
                                    <p:animEffect filter="fade" transition="in">
                                      <p:cBhvr>
                                        <p:cTn id="7" dur="2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2">
            <a:extLst/>
          </a:blip>
          <a:srcRect l="0" t="0" r="2141" b="24550"/>
          <a:stretch>
            <a:fillRect/>
          </a:stretch>
        </p:blipFill>
        <p:spPr>
          <a:xfrm>
            <a:off x="-125966" y="5638593"/>
            <a:ext cx="5072933" cy="5883853"/>
          </a:xfrm>
          <a:prstGeom prst="rect">
            <a:avLst/>
          </a:prstGeom>
          <a:ln w="12700">
            <a:miter lim="400000"/>
          </a:ln>
          <a:effectLst>
            <a:outerShdw sx="100000" sy="100000" kx="0" ky="0" algn="b" rotWithShape="0" blurRad="406400" dist="88900" dir="2700000">
              <a:srgbClr val="000000"/>
            </a:outerShdw>
          </a:effectLst>
        </p:spPr>
      </p:pic>
      <p:pic>
        <p:nvPicPr>
          <p:cNvPr id="307" name="image.tif" descr="image.tif"/>
          <p:cNvPicPr>
            <a:picLocks noChangeAspect="1"/>
          </p:cNvPicPr>
          <p:nvPr/>
        </p:nvPicPr>
        <p:blipFill>
          <a:blip r:embed="rId3">
            <a:extLst/>
          </a:blip>
          <a:srcRect l="8927" t="1358" r="8926" b="27210"/>
          <a:stretch>
            <a:fillRect/>
          </a:stretch>
        </p:blipFill>
        <p:spPr>
          <a:xfrm>
            <a:off x="-28441" y="10942"/>
            <a:ext cx="4650831" cy="5639858"/>
          </a:xfrm>
          <a:prstGeom prst="rect">
            <a:avLst/>
          </a:prstGeom>
          <a:ln w="12700">
            <a:miter lim="400000"/>
          </a:ln>
        </p:spPr>
      </p:pic>
      <p:pic>
        <p:nvPicPr>
          <p:cNvPr id="308" name="Image" descr="Image"/>
          <p:cNvPicPr>
            <a:picLocks noChangeAspect="1"/>
          </p:cNvPicPr>
          <p:nvPr/>
        </p:nvPicPr>
        <p:blipFill>
          <a:blip r:embed="rId4">
            <a:extLst/>
          </a:blip>
          <a:stretch>
            <a:fillRect/>
          </a:stretch>
        </p:blipFill>
        <p:spPr>
          <a:xfrm>
            <a:off x="-59024" y="7213578"/>
            <a:ext cx="4712145" cy="1338019"/>
          </a:xfrm>
          <a:prstGeom prst="rect">
            <a:avLst/>
          </a:prstGeom>
          <a:ln w="12700">
            <a:miter lim="400000"/>
          </a:ln>
        </p:spPr>
      </p:pic>
      <p:pic>
        <p:nvPicPr>
          <p:cNvPr id="309" name="Image" descr="Image"/>
          <p:cNvPicPr>
            <a:picLocks noChangeAspect="1"/>
          </p:cNvPicPr>
          <p:nvPr/>
        </p:nvPicPr>
        <p:blipFill>
          <a:blip r:embed="rId5">
            <a:extLst/>
          </a:blip>
          <a:stretch>
            <a:fillRect/>
          </a:stretch>
        </p:blipFill>
        <p:spPr>
          <a:xfrm>
            <a:off x="15949" y="8682198"/>
            <a:ext cx="4789028" cy="679926"/>
          </a:xfrm>
          <a:prstGeom prst="rect">
            <a:avLst/>
          </a:prstGeom>
          <a:ln w="12700">
            <a:miter lim="400000"/>
          </a:ln>
        </p:spPr>
      </p:pic>
      <p:sp>
        <p:nvSpPr>
          <p:cNvPr id="310" name="However, A number of scientists have cited the value of evolved mutualistic relationships by which species interact in ways that each provides a benefit to the other…"/>
          <p:cNvSpPr txBox="1"/>
          <p:nvPr/>
        </p:nvSpPr>
        <p:spPr>
          <a:xfrm>
            <a:off x="4987197" y="-484913"/>
            <a:ext cx="8069796" cy="4379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FFFFFF"/>
                </a:solidFill>
                <a:latin typeface="Arial"/>
                <a:ea typeface="Arial"/>
                <a:cs typeface="Arial"/>
                <a:sym typeface="Arial"/>
              </a:defRPr>
            </a:pPr>
          </a:p>
          <a:p>
            <a:pPr>
              <a:lnSpc>
                <a:spcPct val="90000"/>
              </a:lnSpc>
              <a:defRPr b="1" sz="4000">
                <a:solidFill>
                  <a:srgbClr val="FFFFFF"/>
                </a:solidFill>
                <a:latin typeface="Arial"/>
                <a:ea typeface="Arial"/>
                <a:cs typeface="Arial"/>
                <a:sym typeface="Arial"/>
              </a:defRPr>
            </a:pPr>
            <a:r>
              <a:t>However, A number of scientists have cited the value of evolved mutualistic relationships by which species interact in ways that each provides a benefit to the other…</a:t>
            </a:r>
          </a:p>
        </p:txBody>
      </p:sp>
      <p:pic>
        <p:nvPicPr>
          <p:cNvPr id="311" name="pasted-movie.png" descr="pasted-movie.png"/>
          <p:cNvPicPr>
            <a:picLocks noChangeAspect="1"/>
          </p:cNvPicPr>
          <p:nvPr/>
        </p:nvPicPr>
        <p:blipFill>
          <a:blip r:embed="rId6">
            <a:extLst/>
          </a:blip>
          <a:srcRect l="0" t="6624" r="0" b="6625"/>
          <a:stretch>
            <a:fillRect/>
          </a:stretch>
        </p:blipFill>
        <p:spPr>
          <a:xfrm>
            <a:off x="8613830" y="3978723"/>
            <a:ext cx="4505855" cy="5846280"/>
          </a:xfrm>
          <a:prstGeom prst="rect">
            <a:avLst/>
          </a:prstGeom>
          <a:ln w="12700">
            <a:miter lim="400000"/>
          </a:ln>
        </p:spPr>
      </p:pic>
      <p:sp>
        <p:nvSpPr>
          <p:cNvPr id="312" name="How Lynn Margulis Rocked the Boat and Started a Scientific Revolution…"/>
          <p:cNvSpPr txBox="1"/>
          <p:nvPr/>
        </p:nvSpPr>
        <p:spPr>
          <a:xfrm>
            <a:off x="5369548" y="5233382"/>
            <a:ext cx="2727126" cy="392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0" indent="0" algn="ctr" defTabSz="457200">
              <a:lnSpc>
                <a:spcPct val="100000"/>
              </a:lnSpc>
              <a:spcBef>
                <a:spcPts val="600"/>
              </a:spcBef>
              <a:defRPr cap="none" sz="3900">
                <a:solidFill>
                  <a:srgbClr val="FFFFFF"/>
                </a:solidFill>
                <a:uFillTx/>
                <a:latin typeface="Marker Felt"/>
                <a:ea typeface="Marker Felt"/>
                <a:cs typeface="Marker Felt"/>
                <a:sym typeface="Marker Felt"/>
              </a:defRPr>
            </a:lvl1pPr>
          </a:lstStyle>
          <a:p>
            <a:pPr>
              <a:defRPr>
                <a:effectLst/>
              </a:defRPr>
            </a:pPr>
            <a:r>
              <a:t>How Lynn Margulis Rocked the Boat and Started a Scientific Revolution…</a:t>
            </a:r>
          </a:p>
        </p:txBody>
      </p:sp>
      <p:sp>
        <p:nvSpPr>
          <p:cNvPr id="313" name="Symbiotic Earth!"/>
          <p:cNvSpPr txBox="1"/>
          <p:nvPr/>
        </p:nvSpPr>
        <p:spPr>
          <a:xfrm>
            <a:off x="4467404" y="4489449"/>
            <a:ext cx="4531412"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0" indent="0" algn="ctr" defTabSz="457200">
              <a:lnSpc>
                <a:spcPct val="100000"/>
              </a:lnSpc>
              <a:spcBef>
                <a:spcPts val="600"/>
              </a:spcBef>
              <a:defRPr cap="none" sz="3900">
                <a:solidFill>
                  <a:srgbClr val="FFFFFF"/>
                </a:solidFill>
                <a:effectLst/>
                <a:uFillTx/>
                <a:latin typeface="Marker Felt"/>
                <a:ea typeface="Marker Felt"/>
                <a:cs typeface="Marker Felt"/>
                <a:sym typeface="Marker Felt"/>
              </a:defRPr>
            </a:pPr>
            <a:r>
              <a:t> </a:t>
            </a:r>
            <a:r>
              <a:rPr b="1" sz="4600"/>
              <a:t>Symbiotic Earth!</a:t>
            </a:r>
          </a:p>
        </p:txBody>
      </p:sp>
      <p:sp>
        <p:nvSpPr>
          <p:cNvPr id="314" name="A NEW LOOK AT LIFE ON EARTH"/>
          <p:cNvSpPr txBox="1"/>
          <p:nvPr/>
        </p:nvSpPr>
        <p:spPr>
          <a:xfrm>
            <a:off x="102310" y="4385085"/>
            <a:ext cx="461630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b="1" sz="2200">
                <a:solidFill>
                  <a:srgbClr val="DDDDDD"/>
                </a:solidFill>
                <a:latin typeface="Arial"/>
                <a:ea typeface="Arial"/>
                <a:cs typeface="Arial"/>
                <a:sym typeface="Arial"/>
              </a:defRPr>
            </a:lvl1pPr>
          </a:lstStyle>
          <a:p>
            <a:pPr/>
            <a:r>
              <a:t>A NEW LOOK AT LIFE ON EARTH</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pasted-movie.png" descr="pasted-movie.png"/>
          <p:cNvPicPr>
            <a:picLocks noChangeAspect="1"/>
          </p:cNvPicPr>
          <p:nvPr/>
        </p:nvPicPr>
        <p:blipFill>
          <a:blip r:embed="rId2">
            <a:extLst/>
          </a:blip>
          <a:stretch>
            <a:fillRect/>
          </a:stretch>
        </p:blipFill>
        <p:spPr>
          <a:xfrm>
            <a:off x="1628791" y="0"/>
            <a:ext cx="9747219" cy="9753600"/>
          </a:xfrm>
          <a:prstGeom prst="rect">
            <a:avLst/>
          </a:prstGeom>
          <a:ln w="12700">
            <a:miter lim="400000"/>
          </a:ln>
        </p:spPr>
      </p:pic>
      <p:sp>
        <p:nvSpPr>
          <p:cNvPr id="317" name="James Lovelock, originator of the Gaia Hypothesis described Nature as “a kind of living organism” with various living components (plants or animals) that function like organs performing life functions."/>
          <p:cNvSpPr txBox="1"/>
          <p:nvPr/>
        </p:nvSpPr>
        <p:spPr>
          <a:xfrm>
            <a:off x="401248" y="147082"/>
            <a:ext cx="12320627" cy="2540001"/>
          </a:xfrm>
          <a:prstGeom prst="rect">
            <a:avLst/>
          </a:prstGeom>
          <a:ln w="12700">
            <a:miter lim="400000"/>
          </a:ln>
          <a:effectLst>
            <a:outerShdw sx="100000" sy="100000" kx="0" ky="0" algn="b" rotWithShape="0" blurRad="393700" dist="285985"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algn="ctr" defTabSz="457200">
              <a:lnSpc>
                <a:spcPct val="100000"/>
              </a:lnSpc>
              <a:defRPr b="1" cap="none" sz="4200">
                <a:solidFill>
                  <a:srgbClr val="FFFFFF"/>
                </a:solidFill>
                <a:uFillTx/>
                <a:latin typeface="Marker Felt"/>
                <a:ea typeface="Marker Felt"/>
                <a:cs typeface="Marker Felt"/>
                <a:sym typeface="Marker Felt"/>
              </a:defRPr>
            </a:lvl1pPr>
          </a:lstStyle>
          <a:p>
            <a:pPr>
              <a:defRPr>
                <a:effectLst/>
              </a:defRPr>
            </a:pPr>
            <a:r>
              <a:t>James Lovelock, originator of the Gaia Hypothesis described Nature as “a kind of living organism” with various living components (plants or animals) that function like organs performing life functions.</a:t>
            </a:r>
          </a:p>
        </p:txBody>
      </p:sp>
      <p:sp>
        <p:nvSpPr>
          <p:cNvPr id="318" name="According to Lovelock plants and animals interact via mutualistic relationships that sustain life-supporting conditions such as:…"/>
          <p:cNvSpPr txBox="1"/>
          <p:nvPr/>
        </p:nvSpPr>
        <p:spPr>
          <a:xfrm>
            <a:off x="167848" y="5736264"/>
            <a:ext cx="12650268" cy="3835401"/>
          </a:xfrm>
          <a:prstGeom prst="rect">
            <a:avLst/>
          </a:prstGeom>
          <a:blipFill>
            <a:blip r:embed="rId3"/>
          </a:blipFill>
          <a:ln w="12700">
            <a:miter lim="400000"/>
          </a:ln>
          <a:effectLst>
            <a:outerShdw sx="100000" sy="100000" kx="0" ky="0" algn="b" rotWithShape="0" blurRad="381000" dist="292100" dir="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R="0" indent="0" defTabSz="457200">
              <a:lnSpc>
                <a:spcPct val="100000"/>
              </a:lnSpc>
              <a:defRPr b="1" cap="none" sz="3600">
                <a:solidFill>
                  <a:srgbClr val="FFFFFF"/>
                </a:solidFill>
                <a:effectLst/>
                <a:uFillTx/>
                <a:latin typeface="Marker Felt"/>
                <a:ea typeface="Marker Felt"/>
                <a:cs typeface="Marker Felt"/>
                <a:sym typeface="Marker Felt"/>
              </a:defRPr>
            </a:pPr>
            <a:r>
              <a:t>According to Lovelock plants and animals interact via mutualistic relationships that sustain life-supporting conditions such as: </a:t>
            </a:r>
          </a:p>
          <a:p>
            <a:pPr marR="0" indent="0" defTabSz="457200">
              <a:lnSpc>
                <a:spcPct val="100000"/>
              </a:lnSpc>
              <a:defRPr b="1" cap="none" sz="3600">
                <a:solidFill>
                  <a:srgbClr val="FFFFFF"/>
                </a:solidFill>
                <a:effectLst/>
                <a:uFillTx/>
                <a:latin typeface="Marker Felt"/>
                <a:ea typeface="Marker Felt"/>
                <a:cs typeface="Marker Felt"/>
                <a:sym typeface="Marker Felt"/>
              </a:defRPr>
            </a:pPr>
            <a:r>
              <a:t>* Keeping the earthly temperature and the composition of the earthly atmosphere correct for sustaining life.</a:t>
            </a:r>
          </a:p>
          <a:p>
            <a:pPr marR="0" indent="0" defTabSz="457200">
              <a:lnSpc>
                <a:spcPct val="100000"/>
              </a:lnSpc>
              <a:defRPr b="1" cap="none" sz="3600">
                <a:solidFill>
                  <a:srgbClr val="FFFFFF"/>
                </a:solidFill>
                <a:effectLst/>
                <a:uFillTx/>
                <a:latin typeface="Marker Felt"/>
                <a:ea typeface="Marker Felt"/>
                <a:cs typeface="Marker Felt"/>
                <a:sym typeface="Marker Felt"/>
              </a:defRPr>
            </a:pPr>
            <a:r>
              <a:t> * interact via relationships that keep the fluid that supports life (water) circulating in a life-sustaining manner and more.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8"/>
                                        </p:tgtEl>
                                        <p:attrNameLst>
                                          <p:attrName>style.visibility</p:attrName>
                                        </p:attrNameLst>
                                      </p:cBhvr>
                                      <p:to>
                                        <p:strVal val="visible"/>
                                      </p:to>
                                    </p:set>
                                    <p:animEffect filter="fade" transition="in">
                                      <p:cBhvr>
                                        <p:cTn id="7" dur="2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pasted-movie.png" descr="pasted-movie.png"/>
          <p:cNvPicPr>
            <a:picLocks noChangeAspect="1"/>
          </p:cNvPicPr>
          <p:nvPr/>
        </p:nvPicPr>
        <p:blipFill>
          <a:blip r:embed="rId2">
            <a:extLst/>
          </a:blip>
          <a:stretch>
            <a:fillRect/>
          </a:stretch>
        </p:blipFill>
        <p:spPr>
          <a:xfrm>
            <a:off x="2497863" y="1982360"/>
            <a:ext cx="7248945" cy="6749976"/>
          </a:xfrm>
          <a:prstGeom prst="rect">
            <a:avLst/>
          </a:prstGeom>
          <a:ln w="12700">
            <a:miter lim="400000"/>
          </a:ln>
        </p:spPr>
      </p:pic>
      <p:pic>
        <p:nvPicPr>
          <p:cNvPr id="321" name="Oval Oval" descr="Oval Oval"/>
          <p:cNvPicPr>
            <a:picLocks noChangeAspect="1"/>
          </p:cNvPicPr>
          <p:nvPr/>
        </p:nvPicPr>
        <p:blipFill>
          <a:blip r:embed="rId3">
            <a:extLst/>
          </a:blip>
          <a:stretch>
            <a:fillRect/>
          </a:stretch>
        </p:blipFill>
        <p:spPr>
          <a:xfrm>
            <a:off x="2461579" y="1928130"/>
            <a:ext cx="7322393" cy="6858436"/>
          </a:xfrm>
          <a:prstGeom prst="rect">
            <a:avLst/>
          </a:prstGeom>
          <a:ln w="12700">
            <a:miter lim="400000"/>
          </a:ln>
        </p:spPr>
      </p:pic>
      <p:pic>
        <p:nvPicPr>
          <p:cNvPr id="322" name="pasted-movie.png" descr="pasted-movie.png"/>
          <p:cNvPicPr>
            <a:picLocks noChangeAspect="1"/>
          </p:cNvPicPr>
          <p:nvPr/>
        </p:nvPicPr>
        <p:blipFill>
          <a:blip r:embed="rId4">
            <a:extLst/>
          </a:blip>
          <a:srcRect l="34344" t="24447" r="42181" b="12924"/>
          <a:stretch>
            <a:fillRect/>
          </a:stretch>
        </p:blipFill>
        <p:spPr>
          <a:xfrm>
            <a:off x="1740098" y="2013802"/>
            <a:ext cx="7949804" cy="62687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1649" y="3"/>
                </a:moveTo>
                <a:cubicBezTo>
                  <a:pt x="11331" y="6"/>
                  <a:pt x="10999" y="12"/>
                  <a:pt x="10729" y="21"/>
                </a:cubicBezTo>
                <a:cubicBezTo>
                  <a:pt x="9855" y="48"/>
                  <a:pt x="9733" y="68"/>
                  <a:pt x="9610" y="197"/>
                </a:cubicBezTo>
                <a:cubicBezTo>
                  <a:pt x="9531" y="280"/>
                  <a:pt x="9398" y="327"/>
                  <a:pt x="9300" y="309"/>
                </a:cubicBezTo>
                <a:cubicBezTo>
                  <a:pt x="9000" y="254"/>
                  <a:pt x="8785" y="552"/>
                  <a:pt x="8850" y="929"/>
                </a:cubicBezTo>
                <a:cubicBezTo>
                  <a:pt x="8891" y="1163"/>
                  <a:pt x="8861" y="1284"/>
                  <a:pt x="8758" y="1303"/>
                </a:cubicBezTo>
                <a:cubicBezTo>
                  <a:pt x="8595" y="1333"/>
                  <a:pt x="7324" y="1112"/>
                  <a:pt x="7061" y="1007"/>
                </a:cubicBezTo>
                <a:cubicBezTo>
                  <a:pt x="6999" y="983"/>
                  <a:pt x="6977" y="956"/>
                  <a:pt x="7002" y="919"/>
                </a:cubicBezTo>
                <a:cubicBezTo>
                  <a:pt x="6902" y="947"/>
                  <a:pt x="6806" y="952"/>
                  <a:pt x="6689" y="941"/>
                </a:cubicBezTo>
                <a:cubicBezTo>
                  <a:pt x="6454" y="919"/>
                  <a:pt x="6415" y="931"/>
                  <a:pt x="6517" y="990"/>
                </a:cubicBezTo>
                <a:cubicBezTo>
                  <a:pt x="6534" y="999"/>
                  <a:pt x="6532" y="1012"/>
                  <a:pt x="6522" y="1026"/>
                </a:cubicBezTo>
                <a:lnTo>
                  <a:pt x="6699" y="978"/>
                </a:lnTo>
                <a:lnTo>
                  <a:pt x="7946" y="1220"/>
                </a:lnTo>
                <a:cubicBezTo>
                  <a:pt x="8814" y="1388"/>
                  <a:pt x="9262" y="1509"/>
                  <a:pt x="9416" y="1622"/>
                </a:cubicBezTo>
                <a:cubicBezTo>
                  <a:pt x="9757" y="1871"/>
                  <a:pt x="10139" y="2002"/>
                  <a:pt x="10481" y="1986"/>
                </a:cubicBezTo>
                <a:cubicBezTo>
                  <a:pt x="10914" y="1965"/>
                  <a:pt x="10968" y="2105"/>
                  <a:pt x="10934" y="3173"/>
                </a:cubicBezTo>
                <a:cubicBezTo>
                  <a:pt x="10900" y="4269"/>
                  <a:pt x="10850" y="4384"/>
                  <a:pt x="10298" y="4640"/>
                </a:cubicBezTo>
                <a:lnTo>
                  <a:pt x="9860" y="4844"/>
                </a:lnTo>
                <a:lnTo>
                  <a:pt x="9720" y="4670"/>
                </a:lnTo>
                <a:cubicBezTo>
                  <a:pt x="9615" y="4538"/>
                  <a:pt x="9629" y="4405"/>
                  <a:pt x="9779" y="4119"/>
                </a:cubicBezTo>
                <a:cubicBezTo>
                  <a:pt x="10029" y="3643"/>
                  <a:pt x="10025" y="3536"/>
                  <a:pt x="9750" y="3374"/>
                </a:cubicBezTo>
                <a:cubicBezTo>
                  <a:pt x="9004" y="2933"/>
                  <a:pt x="7756" y="3042"/>
                  <a:pt x="6313" y="3673"/>
                </a:cubicBezTo>
                <a:cubicBezTo>
                  <a:pt x="5474" y="4040"/>
                  <a:pt x="4697" y="4640"/>
                  <a:pt x="4126" y="5366"/>
                </a:cubicBezTo>
                <a:cubicBezTo>
                  <a:pt x="3897" y="5657"/>
                  <a:pt x="3662" y="5899"/>
                  <a:pt x="3604" y="5904"/>
                </a:cubicBezTo>
                <a:cubicBezTo>
                  <a:pt x="3483" y="5915"/>
                  <a:pt x="1705" y="5710"/>
                  <a:pt x="0" y="5503"/>
                </a:cubicBezTo>
                <a:lnTo>
                  <a:pt x="0" y="5515"/>
                </a:lnTo>
                <a:cubicBezTo>
                  <a:pt x="1646" y="5703"/>
                  <a:pt x="3310" y="5911"/>
                  <a:pt x="3413" y="5958"/>
                </a:cubicBezTo>
                <a:cubicBezTo>
                  <a:pt x="3550" y="6020"/>
                  <a:pt x="3559" y="6104"/>
                  <a:pt x="3452" y="6366"/>
                </a:cubicBezTo>
                <a:cubicBezTo>
                  <a:pt x="3061" y="7321"/>
                  <a:pt x="3175" y="8405"/>
                  <a:pt x="3745" y="9157"/>
                </a:cubicBezTo>
                <a:lnTo>
                  <a:pt x="4052" y="9560"/>
                </a:lnTo>
                <a:lnTo>
                  <a:pt x="3670" y="9854"/>
                </a:lnTo>
                <a:cubicBezTo>
                  <a:pt x="3385" y="10072"/>
                  <a:pt x="3274" y="10240"/>
                  <a:pt x="3240" y="10508"/>
                </a:cubicBezTo>
                <a:lnTo>
                  <a:pt x="3196" y="10869"/>
                </a:lnTo>
                <a:lnTo>
                  <a:pt x="2543" y="10888"/>
                </a:lnTo>
                <a:cubicBezTo>
                  <a:pt x="2220" y="10897"/>
                  <a:pt x="2021" y="10888"/>
                  <a:pt x="1918" y="10863"/>
                </a:cubicBezTo>
                <a:cubicBezTo>
                  <a:pt x="1925" y="10889"/>
                  <a:pt x="1932" y="10910"/>
                  <a:pt x="1938" y="10930"/>
                </a:cubicBezTo>
                <a:lnTo>
                  <a:pt x="2521" y="10930"/>
                </a:lnTo>
                <a:lnTo>
                  <a:pt x="3214" y="10930"/>
                </a:lnTo>
                <a:lnTo>
                  <a:pt x="3648" y="11421"/>
                </a:lnTo>
                <a:cubicBezTo>
                  <a:pt x="3887" y="11691"/>
                  <a:pt x="4222" y="12146"/>
                  <a:pt x="4392" y="12433"/>
                </a:cubicBezTo>
                <a:cubicBezTo>
                  <a:pt x="4620" y="12817"/>
                  <a:pt x="4793" y="12990"/>
                  <a:pt x="5045" y="13087"/>
                </a:cubicBezTo>
                <a:lnTo>
                  <a:pt x="5388" y="13217"/>
                </a:lnTo>
                <a:lnTo>
                  <a:pt x="5166" y="13537"/>
                </a:lnTo>
                <a:cubicBezTo>
                  <a:pt x="5044" y="13713"/>
                  <a:pt x="4934" y="14000"/>
                  <a:pt x="4920" y="14174"/>
                </a:cubicBezTo>
                <a:cubicBezTo>
                  <a:pt x="4907" y="14348"/>
                  <a:pt x="4797" y="14577"/>
                  <a:pt x="4678" y="14685"/>
                </a:cubicBezTo>
                <a:cubicBezTo>
                  <a:pt x="4558" y="14793"/>
                  <a:pt x="4460" y="14922"/>
                  <a:pt x="4460" y="14971"/>
                </a:cubicBezTo>
                <a:cubicBezTo>
                  <a:pt x="4460" y="15020"/>
                  <a:pt x="4306" y="15202"/>
                  <a:pt x="4119" y="15374"/>
                </a:cubicBezTo>
                <a:cubicBezTo>
                  <a:pt x="3814" y="15656"/>
                  <a:pt x="3794" y="15713"/>
                  <a:pt x="3925" y="15923"/>
                </a:cubicBezTo>
                <a:cubicBezTo>
                  <a:pt x="4051" y="16123"/>
                  <a:pt x="4037" y="16192"/>
                  <a:pt x="3817" y="16410"/>
                </a:cubicBezTo>
                <a:cubicBezTo>
                  <a:pt x="3541" y="16683"/>
                  <a:pt x="3670" y="16655"/>
                  <a:pt x="1551" y="16910"/>
                </a:cubicBezTo>
                <a:cubicBezTo>
                  <a:pt x="974" y="16979"/>
                  <a:pt x="439" y="17036"/>
                  <a:pt x="360" y="17036"/>
                </a:cubicBezTo>
                <a:cubicBezTo>
                  <a:pt x="232" y="17036"/>
                  <a:pt x="168" y="16996"/>
                  <a:pt x="157" y="16906"/>
                </a:cubicBezTo>
                <a:cubicBezTo>
                  <a:pt x="100" y="16974"/>
                  <a:pt x="48" y="17020"/>
                  <a:pt x="0" y="17050"/>
                </a:cubicBezTo>
                <a:lnTo>
                  <a:pt x="0" y="17216"/>
                </a:lnTo>
                <a:cubicBezTo>
                  <a:pt x="20" y="17191"/>
                  <a:pt x="42" y="17161"/>
                  <a:pt x="58" y="17153"/>
                </a:cubicBezTo>
                <a:cubicBezTo>
                  <a:pt x="174" y="17099"/>
                  <a:pt x="3062" y="16730"/>
                  <a:pt x="3371" y="16730"/>
                </a:cubicBezTo>
                <a:cubicBezTo>
                  <a:pt x="3479" y="16730"/>
                  <a:pt x="3626" y="16805"/>
                  <a:pt x="3697" y="16898"/>
                </a:cubicBezTo>
                <a:cubicBezTo>
                  <a:pt x="3767" y="16991"/>
                  <a:pt x="3887" y="17125"/>
                  <a:pt x="3963" y="17197"/>
                </a:cubicBezTo>
                <a:cubicBezTo>
                  <a:pt x="4063" y="17291"/>
                  <a:pt x="4060" y="17363"/>
                  <a:pt x="3959" y="17454"/>
                </a:cubicBezTo>
                <a:cubicBezTo>
                  <a:pt x="3726" y="17662"/>
                  <a:pt x="3796" y="17986"/>
                  <a:pt x="4121" y="18215"/>
                </a:cubicBezTo>
                <a:cubicBezTo>
                  <a:pt x="4288" y="18332"/>
                  <a:pt x="4466" y="18534"/>
                  <a:pt x="4517" y="18666"/>
                </a:cubicBezTo>
                <a:cubicBezTo>
                  <a:pt x="4658" y="19025"/>
                  <a:pt x="4792" y="19107"/>
                  <a:pt x="5523" y="19283"/>
                </a:cubicBezTo>
                <a:cubicBezTo>
                  <a:pt x="6547" y="19528"/>
                  <a:pt x="6643" y="19586"/>
                  <a:pt x="6643" y="19961"/>
                </a:cubicBezTo>
                <a:cubicBezTo>
                  <a:pt x="6643" y="20222"/>
                  <a:pt x="6685" y="20288"/>
                  <a:pt x="6850" y="20288"/>
                </a:cubicBezTo>
                <a:cubicBezTo>
                  <a:pt x="7025" y="20288"/>
                  <a:pt x="7042" y="20238"/>
                  <a:pt x="6969" y="19959"/>
                </a:cubicBezTo>
                <a:cubicBezTo>
                  <a:pt x="6898" y="19689"/>
                  <a:pt x="6934" y="19585"/>
                  <a:pt x="7162" y="19376"/>
                </a:cubicBezTo>
                <a:cubicBezTo>
                  <a:pt x="7315" y="19236"/>
                  <a:pt x="7482" y="19109"/>
                  <a:pt x="7534" y="19094"/>
                </a:cubicBezTo>
                <a:cubicBezTo>
                  <a:pt x="7587" y="19078"/>
                  <a:pt x="7776" y="19140"/>
                  <a:pt x="7955" y="19232"/>
                </a:cubicBezTo>
                <a:cubicBezTo>
                  <a:pt x="8189" y="19352"/>
                  <a:pt x="8295" y="19487"/>
                  <a:pt x="8338" y="19713"/>
                </a:cubicBezTo>
                <a:cubicBezTo>
                  <a:pt x="8417" y="20138"/>
                  <a:pt x="8786" y="20365"/>
                  <a:pt x="9777" y="20598"/>
                </a:cubicBezTo>
                <a:cubicBezTo>
                  <a:pt x="10627" y="20798"/>
                  <a:pt x="11284" y="21116"/>
                  <a:pt x="11431" y="21401"/>
                </a:cubicBezTo>
                <a:cubicBezTo>
                  <a:pt x="11477" y="21490"/>
                  <a:pt x="11630" y="21576"/>
                  <a:pt x="11771" y="21594"/>
                </a:cubicBezTo>
                <a:cubicBezTo>
                  <a:pt x="11784" y="21595"/>
                  <a:pt x="11790" y="21597"/>
                  <a:pt x="11801" y="21599"/>
                </a:cubicBezTo>
                <a:cubicBezTo>
                  <a:pt x="11758" y="21518"/>
                  <a:pt x="11960" y="21403"/>
                  <a:pt x="12482" y="21187"/>
                </a:cubicBezTo>
                <a:cubicBezTo>
                  <a:pt x="12870" y="21027"/>
                  <a:pt x="13186" y="20863"/>
                  <a:pt x="13186" y="20822"/>
                </a:cubicBezTo>
                <a:cubicBezTo>
                  <a:pt x="13186" y="20782"/>
                  <a:pt x="13474" y="20630"/>
                  <a:pt x="13826" y="20485"/>
                </a:cubicBezTo>
                <a:cubicBezTo>
                  <a:pt x="14179" y="20339"/>
                  <a:pt x="14507" y="20146"/>
                  <a:pt x="14552" y="20055"/>
                </a:cubicBezTo>
                <a:cubicBezTo>
                  <a:pt x="14716" y="19726"/>
                  <a:pt x="14572" y="19737"/>
                  <a:pt x="19302" y="19737"/>
                </a:cubicBezTo>
                <a:cubicBezTo>
                  <a:pt x="20429" y="19737"/>
                  <a:pt x="20970" y="19740"/>
                  <a:pt x="21600" y="19743"/>
                </a:cubicBezTo>
                <a:lnTo>
                  <a:pt x="21600" y="19715"/>
                </a:lnTo>
                <a:lnTo>
                  <a:pt x="19901" y="19722"/>
                </a:lnTo>
                <a:cubicBezTo>
                  <a:pt x="17646" y="19732"/>
                  <a:pt x="16125" y="19715"/>
                  <a:pt x="16080" y="19680"/>
                </a:cubicBezTo>
                <a:cubicBezTo>
                  <a:pt x="15992" y="19612"/>
                  <a:pt x="16083" y="19582"/>
                  <a:pt x="16535" y="19530"/>
                </a:cubicBezTo>
                <a:cubicBezTo>
                  <a:pt x="16717" y="19509"/>
                  <a:pt x="17078" y="19412"/>
                  <a:pt x="17336" y="19314"/>
                </a:cubicBezTo>
                <a:cubicBezTo>
                  <a:pt x="17595" y="19216"/>
                  <a:pt x="17998" y="19119"/>
                  <a:pt x="18232" y="19098"/>
                </a:cubicBezTo>
                <a:cubicBezTo>
                  <a:pt x="18755" y="19051"/>
                  <a:pt x="19187" y="18868"/>
                  <a:pt x="19300" y="18645"/>
                </a:cubicBezTo>
                <a:cubicBezTo>
                  <a:pt x="19347" y="18553"/>
                  <a:pt x="19550" y="18387"/>
                  <a:pt x="19751" y="18276"/>
                </a:cubicBezTo>
                <a:cubicBezTo>
                  <a:pt x="20036" y="18119"/>
                  <a:pt x="20116" y="18014"/>
                  <a:pt x="20116" y="17799"/>
                </a:cubicBezTo>
                <a:cubicBezTo>
                  <a:pt x="20116" y="17647"/>
                  <a:pt x="20211" y="17454"/>
                  <a:pt x="20325" y="17370"/>
                </a:cubicBezTo>
                <a:cubicBezTo>
                  <a:pt x="20470" y="17265"/>
                  <a:pt x="20515" y="17135"/>
                  <a:pt x="20472" y="16952"/>
                </a:cubicBezTo>
                <a:cubicBezTo>
                  <a:pt x="20433" y="16785"/>
                  <a:pt x="20474" y="16647"/>
                  <a:pt x="20582" y="16576"/>
                </a:cubicBezTo>
                <a:cubicBezTo>
                  <a:pt x="20781" y="16446"/>
                  <a:pt x="20688" y="15434"/>
                  <a:pt x="20459" y="15225"/>
                </a:cubicBezTo>
                <a:cubicBezTo>
                  <a:pt x="20385" y="15158"/>
                  <a:pt x="20318" y="14967"/>
                  <a:pt x="20309" y="14801"/>
                </a:cubicBezTo>
                <a:cubicBezTo>
                  <a:pt x="20294" y="14525"/>
                  <a:pt x="20246" y="14479"/>
                  <a:pt x="19729" y="14267"/>
                </a:cubicBezTo>
                <a:cubicBezTo>
                  <a:pt x="19023" y="13976"/>
                  <a:pt x="19122" y="13951"/>
                  <a:pt x="20983" y="13943"/>
                </a:cubicBezTo>
                <a:cubicBezTo>
                  <a:pt x="21284" y="13941"/>
                  <a:pt x="21410" y="13948"/>
                  <a:pt x="21600" y="13951"/>
                </a:cubicBezTo>
                <a:lnTo>
                  <a:pt x="21600" y="13866"/>
                </a:lnTo>
                <a:cubicBezTo>
                  <a:pt x="21341" y="13878"/>
                  <a:pt x="21052" y="13890"/>
                  <a:pt x="20723" y="13899"/>
                </a:cubicBezTo>
                <a:cubicBezTo>
                  <a:pt x="19390" y="13935"/>
                  <a:pt x="19303" y="13931"/>
                  <a:pt x="19242" y="13818"/>
                </a:cubicBezTo>
                <a:cubicBezTo>
                  <a:pt x="19206" y="13752"/>
                  <a:pt x="19013" y="13545"/>
                  <a:pt x="18814" y="13357"/>
                </a:cubicBezTo>
                <a:cubicBezTo>
                  <a:pt x="18614" y="13170"/>
                  <a:pt x="18451" y="12995"/>
                  <a:pt x="18450" y="12970"/>
                </a:cubicBezTo>
                <a:cubicBezTo>
                  <a:pt x="18449" y="12946"/>
                  <a:pt x="18616" y="12795"/>
                  <a:pt x="18822" y="12634"/>
                </a:cubicBezTo>
                <a:cubicBezTo>
                  <a:pt x="19369" y="12207"/>
                  <a:pt x="19744" y="11614"/>
                  <a:pt x="19839" y="11029"/>
                </a:cubicBezTo>
                <a:lnTo>
                  <a:pt x="19924" y="10515"/>
                </a:lnTo>
                <a:lnTo>
                  <a:pt x="21190" y="10334"/>
                </a:lnTo>
                <a:cubicBezTo>
                  <a:pt x="21345" y="10312"/>
                  <a:pt x="21464" y="10299"/>
                  <a:pt x="21600" y="10282"/>
                </a:cubicBezTo>
                <a:lnTo>
                  <a:pt x="21600" y="10245"/>
                </a:lnTo>
                <a:cubicBezTo>
                  <a:pt x="21458" y="10267"/>
                  <a:pt x="21337" y="10289"/>
                  <a:pt x="21184" y="10309"/>
                </a:cubicBezTo>
                <a:cubicBezTo>
                  <a:pt x="20535" y="10397"/>
                  <a:pt x="19971" y="10469"/>
                  <a:pt x="19931" y="10469"/>
                </a:cubicBezTo>
                <a:cubicBezTo>
                  <a:pt x="19890" y="10469"/>
                  <a:pt x="19713" y="10317"/>
                  <a:pt x="19539" y="10128"/>
                </a:cubicBezTo>
                <a:lnTo>
                  <a:pt x="19224" y="9786"/>
                </a:lnTo>
                <a:lnTo>
                  <a:pt x="19486" y="9540"/>
                </a:lnTo>
                <a:cubicBezTo>
                  <a:pt x="20298" y="8780"/>
                  <a:pt x="20519" y="7424"/>
                  <a:pt x="20013" y="6327"/>
                </a:cubicBezTo>
                <a:cubicBezTo>
                  <a:pt x="19821" y="5912"/>
                  <a:pt x="19794" y="5756"/>
                  <a:pt x="19905" y="5701"/>
                </a:cubicBezTo>
                <a:cubicBezTo>
                  <a:pt x="19945" y="5681"/>
                  <a:pt x="20679" y="5513"/>
                  <a:pt x="21600" y="5306"/>
                </a:cubicBezTo>
                <a:lnTo>
                  <a:pt x="21600" y="5246"/>
                </a:lnTo>
                <a:cubicBezTo>
                  <a:pt x="20985" y="5376"/>
                  <a:pt x="19857" y="5622"/>
                  <a:pt x="19829" y="5622"/>
                </a:cubicBezTo>
                <a:cubicBezTo>
                  <a:pt x="19771" y="5622"/>
                  <a:pt x="19688" y="5574"/>
                  <a:pt x="19645" y="5515"/>
                </a:cubicBezTo>
                <a:cubicBezTo>
                  <a:pt x="19320" y="5068"/>
                  <a:pt x="18722" y="4435"/>
                  <a:pt x="18382" y="4179"/>
                </a:cubicBezTo>
                <a:cubicBezTo>
                  <a:pt x="17560" y="3559"/>
                  <a:pt x="16277" y="3156"/>
                  <a:pt x="15093" y="3148"/>
                </a:cubicBezTo>
                <a:cubicBezTo>
                  <a:pt x="14313" y="3142"/>
                  <a:pt x="13956" y="3289"/>
                  <a:pt x="13661" y="3736"/>
                </a:cubicBezTo>
                <a:cubicBezTo>
                  <a:pt x="13436" y="4077"/>
                  <a:pt x="12756" y="4640"/>
                  <a:pt x="12568" y="4640"/>
                </a:cubicBezTo>
                <a:cubicBezTo>
                  <a:pt x="12507" y="4640"/>
                  <a:pt x="12345" y="4582"/>
                  <a:pt x="12211" y="4511"/>
                </a:cubicBezTo>
                <a:cubicBezTo>
                  <a:pt x="11998" y="4399"/>
                  <a:pt x="11961" y="4265"/>
                  <a:pt x="11927" y="3483"/>
                </a:cubicBezTo>
                <a:cubicBezTo>
                  <a:pt x="11881" y="2399"/>
                  <a:pt x="12015" y="2137"/>
                  <a:pt x="12668" y="2032"/>
                </a:cubicBezTo>
                <a:cubicBezTo>
                  <a:pt x="13608" y="1881"/>
                  <a:pt x="14270" y="1289"/>
                  <a:pt x="14188" y="673"/>
                </a:cubicBezTo>
                <a:cubicBezTo>
                  <a:pt x="14150" y="387"/>
                  <a:pt x="14132" y="375"/>
                  <a:pt x="13765" y="375"/>
                </a:cubicBezTo>
                <a:cubicBezTo>
                  <a:pt x="13442" y="375"/>
                  <a:pt x="13373" y="346"/>
                  <a:pt x="13317" y="196"/>
                </a:cubicBezTo>
                <a:cubicBezTo>
                  <a:pt x="13254" y="23"/>
                  <a:pt x="13223" y="16"/>
                  <a:pt x="12482" y="3"/>
                </a:cubicBezTo>
                <a:cubicBezTo>
                  <a:pt x="12270" y="-1"/>
                  <a:pt x="11967" y="-1"/>
                  <a:pt x="11649" y="3"/>
                </a:cubicBezTo>
                <a:close/>
              </a:path>
            </a:pathLst>
          </a:custGeom>
          <a:ln w="12700">
            <a:miter lim="400000"/>
          </a:ln>
        </p:spPr>
      </p:pic>
      <p:pic>
        <p:nvPicPr>
          <p:cNvPr id="323" name="Image" descr="Image"/>
          <p:cNvPicPr>
            <a:picLocks noChangeAspect="1"/>
          </p:cNvPicPr>
          <p:nvPr/>
        </p:nvPicPr>
        <p:blipFill>
          <a:blip r:embed="rId5">
            <a:extLst/>
          </a:blip>
          <a:stretch>
            <a:fillRect/>
          </a:stretch>
        </p:blipFill>
        <p:spPr>
          <a:xfrm>
            <a:off x="9598239" y="1275382"/>
            <a:ext cx="1852894" cy="1930128"/>
          </a:xfrm>
          <a:prstGeom prst="rect">
            <a:avLst/>
          </a:prstGeom>
          <a:ln w="12700">
            <a:miter lim="400000"/>
          </a:ln>
        </p:spPr>
      </p:pic>
      <p:pic>
        <p:nvPicPr>
          <p:cNvPr id="324" name="Image" descr="Image"/>
          <p:cNvPicPr>
            <a:picLocks noChangeAspect="1"/>
          </p:cNvPicPr>
          <p:nvPr/>
        </p:nvPicPr>
        <p:blipFill>
          <a:blip r:embed="rId6">
            <a:extLst/>
          </a:blip>
          <a:stretch>
            <a:fillRect/>
          </a:stretch>
        </p:blipFill>
        <p:spPr>
          <a:xfrm>
            <a:off x="-50924" y="3425669"/>
            <a:ext cx="2290305" cy="2221777"/>
          </a:xfrm>
          <a:prstGeom prst="rect">
            <a:avLst/>
          </a:prstGeom>
          <a:ln w="12700">
            <a:miter lim="400000"/>
          </a:ln>
        </p:spPr>
      </p:pic>
      <p:pic>
        <p:nvPicPr>
          <p:cNvPr id="325" name="Image" descr="Image"/>
          <p:cNvPicPr>
            <a:picLocks noChangeAspect="1"/>
          </p:cNvPicPr>
          <p:nvPr/>
        </p:nvPicPr>
        <p:blipFill>
          <a:blip r:embed="rId7">
            <a:extLst/>
          </a:blip>
          <a:srcRect l="3349" t="0" r="7" b="1737"/>
          <a:stretch>
            <a:fillRect/>
          </a:stretch>
        </p:blipFill>
        <p:spPr>
          <a:xfrm>
            <a:off x="10005191" y="5017956"/>
            <a:ext cx="2270228" cy="2335258"/>
          </a:xfrm>
          <a:custGeom>
            <a:avLst/>
            <a:gdLst/>
            <a:ahLst/>
            <a:cxnLst>
              <a:cxn ang="0">
                <a:pos x="wd2" y="hd2"/>
              </a:cxn>
              <a:cxn ang="5400000">
                <a:pos x="wd2" y="hd2"/>
              </a:cxn>
              <a:cxn ang="10800000">
                <a:pos x="wd2" y="hd2"/>
              </a:cxn>
              <a:cxn ang="16200000">
                <a:pos x="wd2" y="hd2"/>
              </a:cxn>
            </a:cxnLst>
            <a:rect l="0" t="0" r="r" b="b"/>
            <a:pathLst>
              <a:path w="21592" h="21597" fill="norm" stroke="1" extrusionOk="0">
                <a:moveTo>
                  <a:pt x="21592" y="0"/>
                </a:moveTo>
                <a:lnTo>
                  <a:pt x="19580" y="4"/>
                </a:lnTo>
                <a:cubicBezTo>
                  <a:pt x="17373" y="9"/>
                  <a:pt x="17307" y="129"/>
                  <a:pt x="19210" y="664"/>
                </a:cubicBezTo>
                <a:cubicBezTo>
                  <a:pt x="19752" y="817"/>
                  <a:pt x="20513" y="948"/>
                  <a:pt x="20897" y="954"/>
                </a:cubicBezTo>
                <a:cubicBezTo>
                  <a:pt x="21525" y="965"/>
                  <a:pt x="21586" y="930"/>
                  <a:pt x="21592" y="547"/>
                </a:cubicBezTo>
                <a:lnTo>
                  <a:pt x="21592" y="0"/>
                </a:lnTo>
                <a:close/>
                <a:moveTo>
                  <a:pt x="10638" y="1164"/>
                </a:moveTo>
                <a:cubicBezTo>
                  <a:pt x="10202" y="1162"/>
                  <a:pt x="9748" y="1179"/>
                  <a:pt x="9272" y="1211"/>
                </a:cubicBezTo>
                <a:cubicBezTo>
                  <a:pt x="6740" y="1384"/>
                  <a:pt x="4394" y="2486"/>
                  <a:pt x="2655" y="4320"/>
                </a:cubicBezTo>
                <a:cubicBezTo>
                  <a:pt x="1621" y="5411"/>
                  <a:pt x="1043" y="6324"/>
                  <a:pt x="443" y="7822"/>
                </a:cubicBezTo>
                <a:cubicBezTo>
                  <a:pt x="48" y="8807"/>
                  <a:pt x="10" y="9107"/>
                  <a:pt x="1" y="11228"/>
                </a:cubicBezTo>
                <a:cubicBezTo>
                  <a:pt x="-8" y="13270"/>
                  <a:pt x="40" y="13692"/>
                  <a:pt x="382" y="14678"/>
                </a:cubicBezTo>
                <a:cubicBezTo>
                  <a:pt x="597" y="15296"/>
                  <a:pt x="911" y="16029"/>
                  <a:pt x="1081" y="16304"/>
                </a:cubicBezTo>
                <a:cubicBezTo>
                  <a:pt x="1250" y="16579"/>
                  <a:pt x="1386" y="16957"/>
                  <a:pt x="1386" y="17145"/>
                </a:cubicBezTo>
                <a:cubicBezTo>
                  <a:pt x="1386" y="17333"/>
                  <a:pt x="1450" y="17486"/>
                  <a:pt x="1526" y="17486"/>
                </a:cubicBezTo>
                <a:cubicBezTo>
                  <a:pt x="1602" y="17486"/>
                  <a:pt x="2176" y="17978"/>
                  <a:pt x="2806" y="18576"/>
                </a:cubicBezTo>
                <a:cubicBezTo>
                  <a:pt x="4389" y="20084"/>
                  <a:pt x="6736" y="21237"/>
                  <a:pt x="8864" y="21557"/>
                </a:cubicBezTo>
                <a:cubicBezTo>
                  <a:pt x="9065" y="21587"/>
                  <a:pt x="9363" y="21600"/>
                  <a:pt x="9717" y="21597"/>
                </a:cubicBezTo>
                <a:cubicBezTo>
                  <a:pt x="10778" y="21589"/>
                  <a:pt x="12327" y="21446"/>
                  <a:pt x="13182" y="21252"/>
                </a:cubicBezTo>
                <a:cubicBezTo>
                  <a:pt x="15921" y="20632"/>
                  <a:pt x="18639" y="18450"/>
                  <a:pt x="19946" y="15812"/>
                </a:cubicBezTo>
                <a:cubicBezTo>
                  <a:pt x="20853" y="13983"/>
                  <a:pt x="21070" y="12509"/>
                  <a:pt x="20814" y="9940"/>
                </a:cubicBezTo>
                <a:cubicBezTo>
                  <a:pt x="20658" y="8368"/>
                  <a:pt x="20563" y="8026"/>
                  <a:pt x="19931" y="6776"/>
                </a:cubicBezTo>
                <a:cubicBezTo>
                  <a:pt x="19372" y="5668"/>
                  <a:pt x="18949" y="5104"/>
                  <a:pt x="17904" y="4089"/>
                </a:cubicBezTo>
                <a:cubicBezTo>
                  <a:pt x="15808" y="2051"/>
                  <a:pt x="13687" y="1177"/>
                  <a:pt x="10638" y="1164"/>
                </a:cubicBezTo>
                <a:close/>
                <a:moveTo>
                  <a:pt x="14979" y="13544"/>
                </a:moveTo>
                <a:cubicBezTo>
                  <a:pt x="15024" y="13555"/>
                  <a:pt x="15069" y="13583"/>
                  <a:pt x="15096" y="13625"/>
                </a:cubicBezTo>
                <a:cubicBezTo>
                  <a:pt x="15149" y="13708"/>
                  <a:pt x="15121" y="13819"/>
                  <a:pt x="15035" y="13871"/>
                </a:cubicBezTo>
                <a:cubicBezTo>
                  <a:pt x="14950" y="13922"/>
                  <a:pt x="14835" y="13892"/>
                  <a:pt x="14783" y="13808"/>
                </a:cubicBezTo>
                <a:cubicBezTo>
                  <a:pt x="14730" y="13725"/>
                  <a:pt x="14761" y="13614"/>
                  <a:pt x="14847" y="13562"/>
                </a:cubicBezTo>
                <a:cubicBezTo>
                  <a:pt x="14889" y="13537"/>
                  <a:pt x="14933" y="13534"/>
                  <a:pt x="14979" y="13544"/>
                </a:cubicBezTo>
                <a:close/>
              </a:path>
            </a:pathLst>
          </a:custGeom>
          <a:ln w="12700">
            <a:miter lim="400000"/>
          </a:ln>
        </p:spPr>
      </p:pic>
      <p:pic>
        <p:nvPicPr>
          <p:cNvPr id="326" name="Image" descr="Image"/>
          <p:cNvPicPr>
            <a:picLocks noChangeAspect="1"/>
          </p:cNvPicPr>
          <p:nvPr/>
        </p:nvPicPr>
        <p:blipFill>
          <a:blip r:embed="rId8">
            <a:extLst/>
          </a:blip>
          <a:srcRect l="0" t="0" r="2" b="3"/>
          <a:stretch>
            <a:fillRect/>
          </a:stretch>
        </p:blipFill>
        <p:spPr>
          <a:xfrm>
            <a:off x="1061531" y="7702863"/>
            <a:ext cx="2349105" cy="2221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75" y="0"/>
                </a:moveTo>
                <a:cubicBezTo>
                  <a:pt x="13035" y="0"/>
                  <a:pt x="10480" y="63"/>
                  <a:pt x="10397" y="139"/>
                </a:cubicBezTo>
                <a:cubicBezTo>
                  <a:pt x="10314" y="215"/>
                  <a:pt x="9746" y="375"/>
                  <a:pt x="9134" y="494"/>
                </a:cubicBezTo>
                <a:cubicBezTo>
                  <a:pt x="5454" y="1207"/>
                  <a:pt x="2494" y="3847"/>
                  <a:pt x="1525" y="7285"/>
                </a:cubicBezTo>
                <a:cubicBezTo>
                  <a:pt x="1370" y="7837"/>
                  <a:pt x="1191" y="8478"/>
                  <a:pt x="1128" y="8709"/>
                </a:cubicBezTo>
                <a:cubicBezTo>
                  <a:pt x="1052" y="8984"/>
                  <a:pt x="839" y="9182"/>
                  <a:pt x="507" y="9287"/>
                </a:cubicBezTo>
                <a:lnTo>
                  <a:pt x="0" y="9446"/>
                </a:lnTo>
                <a:lnTo>
                  <a:pt x="0" y="15523"/>
                </a:lnTo>
                <a:lnTo>
                  <a:pt x="0" y="21600"/>
                </a:lnTo>
                <a:lnTo>
                  <a:pt x="21600" y="21600"/>
                </a:lnTo>
                <a:lnTo>
                  <a:pt x="21600" y="10800"/>
                </a:lnTo>
                <a:lnTo>
                  <a:pt x="21600" y="0"/>
                </a:lnTo>
                <a:lnTo>
                  <a:pt x="16075" y="0"/>
                </a:lnTo>
                <a:close/>
              </a:path>
            </a:pathLst>
          </a:custGeom>
          <a:ln w="12700">
            <a:miter lim="400000"/>
          </a:ln>
        </p:spPr>
      </p:pic>
      <p:pic>
        <p:nvPicPr>
          <p:cNvPr id="327" name="Image" descr="Image"/>
          <p:cNvPicPr>
            <a:picLocks noChangeAspect="1"/>
          </p:cNvPicPr>
          <p:nvPr/>
        </p:nvPicPr>
        <p:blipFill>
          <a:blip r:embed="rId9">
            <a:extLst/>
          </a:blip>
          <a:stretch>
            <a:fillRect/>
          </a:stretch>
        </p:blipFill>
        <p:spPr>
          <a:xfrm>
            <a:off x="738795" y="1353507"/>
            <a:ext cx="2244785" cy="2227448"/>
          </a:xfrm>
          <a:prstGeom prst="rect">
            <a:avLst/>
          </a:prstGeom>
          <a:ln w="12700">
            <a:miter lim="400000"/>
          </a:ln>
        </p:spPr>
      </p:pic>
      <p:pic>
        <p:nvPicPr>
          <p:cNvPr id="328" name="Image" descr="Image"/>
          <p:cNvPicPr>
            <a:picLocks noChangeAspect="1"/>
          </p:cNvPicPr>
          <p:nvPr/>
        </p:nvPicPr>
        <p:blipFill>
          <a:blip r:embed="rId10">
            <a:extLst/>
          </a:blip>
          <a:stretch>
            <a:fillRect/>
          </a:stretch>
        </p:blipFill>
        <p:spPr>
          <a:xfrm>
            <a:off x="313326" y="5678196"/>
            <a:ext cx="2188412" cy="2165124"/>
          </a:xfrm>
          <a:prstGeom prst="rect">
            <a:avLst/>
          </a:prstGeom>
          <a:ln w="12700">
            <a:miter lim="400000"/>
          </a:ln>
        </p:spPr>
      </p:pic>
      <p:pic>
        <p:nvPicPr>
          <p:cNvPr id="329" name="Image" descr="Image"/>
          <p:cNvPicPr>
            <a:picLocks noChangeAspect="1"/>
          </p:cNvPicPr>
          <p:nvPr/>
        </p:nvPicPr>
        <p:blipFill>
          <a:blip r:embed="rId11">
            <a:extLst/>
          </a:blip>
          <a:stretch>
            <a:fillRect/>
          </a:stretch>
        </p:blipFill>
        <p:spPr>
          <a:xfrm>
            <a:off x="10005290" y="3119906"/>
            <a:ext cx="1732709" cy="1728475"/>
          </a:xfrm>
          <a:prstGeom prst="rect">
            <a:avLst/>
          </a:prstGeom>
          <a:ln w="12700">
            <a:miter lim="400000"/>
          </a:ln>
        </p:spPr>
      </p:pic>
      <p:pic>
        <p:nvPicPr>
          <p:cNvPr id="330" name="Image" descr="Image"/>
          <p:cNvPicPr>
            <a:picLocks noChangeAspect="1"/>
          </p:cNvPicPr>
          <p:nvPr/>
        </p:nvPicPr>
        <p:blipFill>
          <a:blip r:embed="rId12">
            <a:extLst/>
          </a:blip>
          <a:stretch>
            <a:fillRect/>
          </a:stretch>
        </p:blipFill>
        <p:spPr>
          <a:xfrm>
            <a:off x="9048274" y="7395198"/>
            <a:ext cx="2188960" cy="2196120"/>
          </a:xfrm>
          <a:prstGeom prst="rect">
            <a:avLst/>
          </a:prstGeom>
          <a:ln w="12700">
            <a:miter lim="400000"/>
          </a:ln>
        </p:spPr>
      </p:pic>
      <p:sp>
        <p:nvSpPr>
          <p:cNvPr id="331" name="Oval"/>
          <p:cNvSpPr/>
          <p:nvPr/>
        </p:nvSpPr>
        <p:spPr>
          <a:xfrm>
            <a:off x="2559848" y="1995060"/>
            <a:ext cx="7125859" cy="6724578"/>
          </a:xfrm>
          <a:prstGeom prst="ellipse">
            <a:avLst/>
          </a:prstGeom>
          <a:solidFill>
            <a:schemeClr val="accent3">
              <a:alpha val="48112"/>
            </a:schemeClr>
          </a:solidFill>
          <a:ln w="38100">
            <a:solidFill>
              <a:srgbClr val="FFFFFF">
                <a:alpha val="48112"/>
              </a:srgbClr>
            </a:solidFill>
          </a:ln>
        </p:spPr>
        <p:txBody>
          <a:bodyPr lIns="50800" tIns="50800" rIns="50800" bIns="50800" anchor="ctr"/>
          <a:lstStyle/>
          <a:p>
            <a:pPr>
              <a:defRPr>
                <a:solidFill>
                  <a:srgbClr val="FFFFFF"/>
                </a:solidFill>
                <a:latin typeface="Helvetica Neue Medium"/>
                <a:ea typeface="Helvetica Neue Medium"/>
                <a:cs typeface="Helvetica Neue Medium"/>
                <a:sym typeface="Helvetica Neue Medium"/>
              </a:defRPr>
            </a:pPr>
          </a:p>
        </p:txBody>
      </p:sp>
      <p:pic>
        <p:nvPicPr>
          <p:cNvPr id="332" name="image.png" descr="image.png"/>
          <p:cNvPicPr>
            <a:picLocks noChangeAspect="1"/>
          </p:cNvPicPr>
          <p:nvPr/>
        </p:nvPicPr>
        <p:blipFill>
          <a:blip r:embed="rId13">
            <a:extLst/>
          </a:blip>
          <a:srcRect l="18703" t="0" r="17029" b="4438"/>
          <a:stretch>
            <a:fillRect/>
          </a:stretch>
        </p:blipFill>
        <p:spPr>
          <a:xfrm>
            <a:off x="154079" y="1498475"/>
            <a:ext cx="2705311" cy="2477567"/>
          </a:xfrm>
          <a:prstGeom prst="rect">
            <a:avLst/>
          </a:prstGeom>
          <a:ln w="12700">
            <a:miter lim="400000"/>
          </a:ln>
          <a:effectLst>
            <a:outerShdw sx="100000" sy="100000" kx="0" ky="0" algn="b" rotWithShape="0" blurRad="88900" dist="88900" dir="2700000">
              <a:srgbClr val="000000"/>
            </a:outerShdw>
          </a:effectLst>
        </p:spPr>
      </p:pic>
      <p:pic>
        <p:nvPicPr>
          <p:cNvPr id="333" name="image.png" descr="image.png"/>
          <p:cNvPicPr>
            <a:picLocks noChangeAspect="1"/>
          </p:cNvPicPr>
          <p:nvPr/>
        </p:nvPicPr>
        <p:blipFill>
          <a:blip r:embed="rId14">
            <a:extLst/>
          </a:blip>
          <a:srcRect l="4297" t="10214" r="5291" b="0"/>
          <a:stretch>
            <a:fillRect/>
          </a:stretch>
        </p:blipFill>
        <p:spPr>
          <a:xfrm flipH="1">
            <a:off x="9855203" y="1590137"/>
            <a:ext cx="2464811" cy="1754155"/>
          </a:xfrm>
          <a:prstGeom prst="rect">
            <a:avLst/>
          </a:prstGeom>
          <a:ln w="12700">
            <a:miter lim="400000"/>
          </a:ln>
          <a:effectLst>
            <a:outerShdw sx="100000" sy="100000" kx="0" ky="0" algn="b" rotWithShape="0" blurRad="88900" dist="88900" dir="2700000">
              <a:srgbClr val="000000"/>
            </a:outerShdw>
          </a:effectLst>
        </p:spPr>
      </p:pic>
      <p:pic>
        <p:nvPicPr>
          <p:cNvPr id="334" name="image.png" descr="image.png"/>
          <p:cNvPicPr>
            <a:picLocks noChangeAspect="1"/>
          </p:cNvPicPr>
          <p:nvPr/>
        </p:nvPicPr>
        <p:blipFill>
          <a:blip r:embed="rId15">
            <a:extLst/>
          </a:blip>
          <a:srcRect l="13823" t="17912" r="10072" b="26238"/>
          <a:stretch>
            <a:fillRect/>
          </a:stretch>
        </p:blipFill>
        <p:spPr>
          <a:xfrm>
            <a:off x="9997385" y="2999116"/>
            <a:ext cx="2618883" cy="2168346"/>
          </a:xfrm>
          <a:prstGeom prst="rect">
            <a:avLst/>
          </a:prstGeom>
          <a:ln w="12700">
            <a:miter lim="400000"/>
          </a:ln>
          <a:effectLst>
            <a:outerShdw sx="100000" sy="100000" kx="0" ky="0" algn="b" rotWithShape="0" blurRad="88900" dist="88900" dir="2700000">
              <a:srgbClr val="000000"/>
            </a:outerShdw>
          </a:effectLst>
        </p:spPr>
      </p:pic>
      <p:pic>
        <p:nvPicPr>
          <p:cNvPr id="335" name="image.png" descr="image.png"/>
          <p:cNvPicPr>
            <a:picLocks noChangeAspect="1"/>
          </p:cNvPicPr>
          <p:nvPr/>
        </p:nvPicPr>
        <p:blipFill>
          <a:blip r:embed="rId16">
            <a:extLst/>
          </a:blip>
          <a:srcRect l="19216" t="4270" r="12167" b="18002"/>
          <a:stretch>
            <a:fillRect/>
          </a:stretch>
        </p:blipFill>
        <p:spPr>
          <a:xfrm flipH="1">
            <a:off x="160673" y="3257230"/>
            <a:ext cx="2258573" cy="2558469"/>
          </a:xfrm>
          <a:prstGeom prst="rect">
            <a:avLst/>
          </a:prstGeom>
          <a:ln w="12700">
            <a:miter lim="400000"/>
          </a:ln>
        </p:spPr>
      </p:pic>
      <p:pic>
        <p:nvPicPr>
          <p:cNvPr id="336" name="Image" descr="Image"/>
          <p:cNvPicPr>
            <a:picLocks noChangeAspect="1"/>
          </p:cNvPicPr>
          <p:nvPr/>
        </p:nvPicPr>
        <p:blipFill>
          <a:blip r:embed="rId17">
            <a:extLst/>
          </a:blip>
          <a:srcRect l="13337" t="18427" r="13336" b="40027"/>
          <a:stretch>
            <a:fillRect/>
          </a:stretch>
        </p:blipFill>
        <p:spPr>
          <a:xfrm>
            <a:off x="-90594" y="5504517"/>
            <a:ext cx="2761144" cy="2268830"/>
          </a:xfrm>
          <a:prstGeom prst="rect">
            <a:avLst/>
          </a:prstGeom>
          <a:ln w="12700">
            <a:miter lim="400000"/>
          </a:ln>
        </p:spPr>
      </p:pic>
      <p:pic>
        <p:nvPicPr>
          <p:cNvPr id="337" name="pasted-image.png" descr="pasted-image.png"/>
          <p:cNvPicPr>
            <a:picLocks noChangeAspect="1"/>
          </p:cNvPicPr>
          <p:nvPr/>
        </p:nvPicPr>
        <p:blipFill>
          <a:blip r:embed="rId18">
            <a:extLst/>
          </a:blip>
          <a:srcRect l="22097" t="7529" r="16096" b="17481"/>
          <a:stretch>
            <a:fillRect/>
          </a:stretch>
        </p:blipFill>
        <p:spPr>
          <a:xfrm>
            <a:off x="9976325" y="4511395"/>
            <a:ext cx="2355058" cy="2751535"/>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741" y="0"/>
                </a:moveTo>
                <a:cubicBezTo>
                  <a:pt x="1937" y="0"/>
                  <a:pt x="1454" y="0"/>
                  <a:pt x="1132" y="115"/>
                </a:cubicBezTo>
                <a:cubicBezTo>
                  <a:pt x="668" y="260"/>
                  <a:pt x="304" y="572"/>
                  <a:pt x="135" y="969"/>
                </a:cubicBezTo>
                <a:cubicBezTo>
                  <a:pt x="0" y="1244"/>
                  <a:pt x="0" y="1658"/>
                  <a:pt x="0" y="2346"/>
                </a:cubicBezTo>
                <a:lnTo>
                  <a:pt x="0" y="19254"/>
                </a:lnTo>
                <a:cubicBezTo>
                  <a:pt x="0" y="19942"/>
                  <a:pt x="0" y="20356"/>
                  <a:pt x="135" y="20631"/>
                </a:cubicBezTo>
                <a:cubicBezTo>
                  <a:pt x="304" y="21028"/>
                  <a:pt x="668" y="21340"/>
                  <a:pt x="1132" y="21485"/>
                </a:cubicBezTo>
                <a:cubicBezTo>
                  <a:pt x="1454" y="21600"/>
                  <a:pt x="1937" y="21600"/>
                  <a:pt x="2741" y="21600"/>
                </a:cubicBezTo>
                <a:lnTo>
                  <a:pt x="18859" y="21600"/>
                </a:lnTo>
                <a:cubicBezTo>
                  <a:pt x="19663" y="21600"/>
                  <a:pt x="20146" y="21600"/>
                  <a:pt x="20468" y="21485"/>
                </a:cubicBezTo>
                <a:cubicBezTo>
                  <a:pt x="20932" y="21340"/>
                  <a:pt x="21296" y="21028"/>
                  <a:pt x="21465" y="20631"/>
                </a:cubicBezTo>
                <a:cubicBezTo>
                  <a:pt x="21600" y="20356"/>
                  <a:pt x="21600" y="19942"/>
                  <a:pt x="21600" y="19254"/>
                </a:cubicBezTo>
                <a:lnTo>
                  <a:pt x="21600" y="2346"/>
                </a:lnTo>
                <a:cubicBezTo>
                  <a:pt x="21600" y="1658"/>
                  <a:pt x="21600" y="1244"/>
                  <a:pt x="21465" y="969"/>
                </a:cubicBezTo>
                <a:cubicBezTo>
                  <a:pt x="21296" y="572"/>
                  <a:pt x="20932" y="260"/>
                  <a:pt x="20468" y="115"/>
                </a:cubicBezTo>
                <a:cubicBezTo>
                  <a:pt x="20146" y="0"/>
                  <a:pt x="19663" y="0"/>
                  <a:pt x="18859" y="0"/>
                </a:cubicBezTo>
                <a:lnTo>
                  <a:pt x="2741" y="0"/>
                </a:lnTo>
                <a:close/>
              </a:path>
            </a:pathLst>
          </a:custGeom>
          <a:ln w="12700">
            <a:miter lim="400000"/>
          </a:ln>
        </p:spPr>
      </p:pic>
      <p:pic>
        <p:nvPicPr>
          <p:cNvPr id="338" name="Image" descr="Image"/>
          <p:cNvPicPr>
            <a:picLocks noChangeAspect="1"/>
          </p:cNvPicPr>
          <p:nvPr/>
        </p:nvPicPr>
        <p:blipFill>
          <a:blip r:embed="rId19">
            <a:extLst/>
          </a:blip>
          <a:stretch>
            <a:fillRect/>
          </a:stretch>
        </p:blipFill>
        <p:spPr>
          <a:xfrm flipH="1">
            <a:off x="10064654" y="7416337"/>
            <a:ext cx="2484610" cy="2153841"/>
          </a:xfrm>
          <a:prstGeom prst="rect">
            <a:avLst/>
          </a:prstGeom>
          <a:ln w="12700">
            <a:miter lim="400000"/>
          </a:ln>
          <a:effectLst>
            <a:outerShdw sx="100000" sy="100000" kx="0" ky="0" algn="b" rotWithShape="0" blurRad="88900" dist="88900" dir="2700000">
              <a:srgbClr val="000000"/>
            </a:outerShdw>
          </a:effectLst>
        </p:spPr>
      </p:pic>
      <p:pic>
        <p:nvPicPr>
          <p:cNvPr id="339" name="Image" descr="Image"/>
          <p:cNvPicPr>
            <a:picLocks noChangeAspect="1"/>
          </p:cNvPicPr>
          <p:nvPr/>
        </p:nvPicPr>
        <p:blipFill>
          <a:blip r:embed="rId20">
            <a:extLst/>
          </a:blip>
          <a:srcRect l="0" t="22085" r="0" b="16126"/>
          <a:stretch>
            <a:fillRect/>
          </a:stretch>
        </p:blipFill>
        <p:spPr>
          <a:xfrm>
            <a:off x="2524990" y="1929562"/>
            <a:ext cx="7274580" cy="6741936"/>
          </a:xfrm>
          <a:custGeom>
            <a:avLst/>
            <a:gdLst/>
            <a:ahLst/>
            <a:cxnLst>
              <a:cxn ang="0">
                <a:pos x="wd2" y="hd2"/>
              </a:cxn>
              <a:cxn ang="5400000">
                <a:pos x="wd2" y="hd2"/>
              </a:cxn>
              <a:cxn ang="10800000">
                <a:pos x="wd2" y="hd2"/>
              </a:cxn>
              <a:cxn ang="16200000">
                <a:pos x="wd2" y="hd2"/>
              </a:cxn>
            </a:cxnLst>
            <a:rect l="0" t="0" r="r" b="b"/>
            <a:pathLst>
              <a:path w="21600" h="20595" fill="norm" stroke="1" extrusionOk="0">
                <a:moveTo>
                  <a:pt x="10800" y="0"/>
                </a:moveTo>
                <a:cubicBezTo>
                  <a:pt x="8031" y="0"/>
                  <a:pt x="5262" y="1006"/>
                  <a:pt x="3149" y="3016"/>
                </a:cubicBezTo>
                <a:cubicBezTo>
                  <a:pt x="1198" y="4873"/>
                  <a:pt x="150" y="7261"/>
                  <a:pt x="0" y="9691"/>
                </a:cubicBezTo>
                <a:lnTo>
                  <a:pt x="0" y="10903"/>
                </a:lnTo>
                <a:cubicBezTo>
                  <a:pt x="150" y="13333"/>
                  <a:pt x="1198" y="15722"/>
                  <a:pt x="3149" y="17579"/>
                </a:cubicBezTo>
                <a:cubicBezTo>
                  <a:pt x="7375" y="21600"/>
                  <a:pt x="14224" y="21600"/>
                  <a:pt x="18450" y="17579"/>
                </a:cubicBezTo>
                <a:cubicBezTo>
                  <a:pt x="20401" y="15722"/>
                  <a:pt x="21450" y="13333"/>
                  <a:pt x="21600" y="10903"/>
                </a:cubicBezTo>
                <a:lnTo>
                  <a:pt x="21600" y="9691"/>
                </a:lnTo>
                <a:cubicBezTo>
                  <a:pt x="21450" y="7261"/>
                  <a:pt x="20401" y="4873"/>
                  <a:pt x="18450" y="3016"/>
                </a:cubicBezTo>
                <a:cubicBezTo>
                  <a:pt x="16337" y="1006"/>
                  <a:pt x="13569" y="0"/>
                  <a:pt x="10800" y="0"/>
                </a:cubicBezTo>
                <a:close/>
              </a:path>
            </a:pathLst>
          </a:custGeom>
          <a:ln w="12700">
            <a:miter lim="400000"/>
          </a:ln>
        </p:spPr>
      </p:pic>
      <p:pic>
        <p:nvPicPr>
          <p:cNvPr id="340" name="pasted-movie.png" descr="pasted-movie.png"/>
          <p:cNvPicPr>
            <a:picLocks noChangeAspect="1"/>
          </p:cNvPicPr>
          <p:nvPr/>
        </p:nvPicPr>
        <p:blipFill>
          <a:blip r:embed="rId21">
            <a:extLst/>
          </a:blip>
          <a:srcRect l="13649" t="17998" r="10412" b="17998"/>
          <a:stretch>
            <a:fillRect/>
          </a:stretch>
        </p:blipFill>
        <p:spPr>
          <a:xfrm>
            <a:off x="2752773" y="7437950"/>
            <a:ext cx="4165033" cy="2751676"/>
          </a:xfrm>
          <a:prstGeom prst="rect">
            <a:avLst/>
          </a:prstGeom>
          <a:ln w="12700">
            <a:miter lim="400000"/>
          </a:ln>
        </p:spPr>
      </p:pic>
      <p:pic>
        <p:nvPicPr>
          <p:cNvPr id="341" name="pasted-movie.png" descr="pasted-movie.png"/>
          <p:cNvPicPr>
            <a:picLocks noChangeAspect="1"/>
          </p:cNvPicPr>
          <p:nvPr/>
        </p:nvPicPr>
        <p:blipFill>
          <a:blip r:embed="rId22">
            <a:extLst/>
          </a:blip>
          <a:stretch>
            <a:fillRect/>
          </a:stretch>
        </p:blipFill>
        <p:spPr>
          <a:xfrm>
            <a:off x="6882913" y="7402179"/>
            <a:ext cx="3218116" cy="2540002"/>
          </a:xfrm>
          <a:prstGeom prst="rect">
            <a:avLst/>
          </a:prstGeom>
          <a:ln w="12700">
            <a:miter lim="400000"/>
          </a:ln>
        </p:spPr>
      </p:pic>
      <p:pic>
        <p:nvPicPr>
          <p:cNvPr id="342" name="pasted-movie.png" descr="pasted-movie.png"/>
          <p:cNvPicPr>
            <a:picLocks noChangeAspect="1"/>
          </p:cNvPicPr>
          <p:nvPr/>
        </p:nvPicPr>
        <p:blipFill>
          <a:blip r:embed="rId23">
            <a:extLst/>
          </a:blip>
          <a:stretch>
            <a:fillRect/>
          </a:stretch>
        </p:blipFill>
        <p:spPr>
          <a:xfrm>
            <a:off x="484957" y="7267837"/>
            <a:ext cx="2327226" cy="2808719"/>
          </a:xfrm>
          <a:prstGeom prst="rect">
            <a:avLst/>
          </a:prstGeom>
          <a:ln w="12700">
            <a:miter lim="400000"/>
          </a:ln>
        </p:spPr>
      </p:pic>
      <p:sp>
        <p:nvSpPr>
          <p:cNvPr id="343" name="Gaia Hypothesis:  Earth is inhabited by Nature —…"/>
          <p:cNvSpPr txBox="1"/>
          <p:nvPr/>
        </p:nvSpPr>
        <p:spPr>
          <a:xfrm>
            <a:off x="283172" y="37737"/>
            <a:ext cx="12191544" cy="2540001"/>
          </a:xfrm>
          <a:prstGeom prst="rect">
            <a:avLst/>
          </a:prstGeom>
          <a:ln w="12700">
            <a:miter lim="400000"/>
          </a:ln>
          <a:effectLst>
            <a:outerShdw sx="100000" sy="100000" kx="0" ky="0" algn="b" rotWithShape="0" blurRad="254000" dist="2297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marR="0" indent="0" algn="ctr" defTabSz="457200">
              <a:lnSpc>
                <a:spcPct val="100000"/>
              </a:lnSpc>
              <a:defRPr b="1" cap="none" sz="4200">
                <a:solidFill>
                  <a:srgbClr val="FFFFFF"/>
                </a:solidFill>
                <a:effectLst/>
                <a:uFillTx/>
                <a:latin typeface="Marker Felt"/>
                <a:ea typeface="Marker Felt"/>
                <a:cs typeface="Marker Felt"/>
                <a:sym typeface="Marker Felt"/>
              </a:defRPr>
            </a:pPr>
            <a:r>
              <a:t>Gaia Hypothesis:  Earth is inhabited by Nature — </a:t>
            </a:r>
          </a:p>
          <a:p>
            <a:pPr marR="0" indent="0" algn="ctr" defTabSz="457200">
              <a:lnSpc>
                <a:spcPct val="100000"/>
              </a:lnSpc>
              <a:defRPr b="1" cap="none" sz="4200">
                <a:solidFill>
                  <a:srgbClr val="FFFFFF"/>
                </a:solidFill>
                <a:effectLst/>
                <a:uFillTx/>
                <a:latin typeface="Marker Felt"/>
                <a:ea typeface="Marker Felt"/>
                <a:cs typeface="Marker Felt"/>
                <a:sym typeface="Marker Felt"/>
              </a:defRPr>
            </a:pPr>
            <a:r>
              <a:t>“a kind of living organism” with various living components (plants and animals) that function like organs performing life functions.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1"/>
                                        </p:tgtEl>
                                        <p:attrNameLst>
                                          <p:attrName>style.visibility</p:attrName>
                                        </p:attrNameLst>
                                      </p:cBhvr>
                                      <p:to>
                                        <p:strVal val="visible"/>
                                      </p:to>
                                    </p:set>
                                    <p:animEffect filter="fade" transition="in">
                                      <p:cBhvr>
                                        <p:cTn id="7" dur="4000"/>
                                        <p:tgtEl>
                                          <p:spTgt spid="321"/>
                                        </p:tgtEl>
                                      </p:cBhvr>
                                    </p:animEffect>
                                  </p:childTnLst>
                                </p:cTn>
                              </p:par>
                            </p:childTnLst>
                          </p:cTn>
                        </p:par>
                        <p:par>
                          <p:cTn id="8" fill="hold">
                            <p:stCondLst>
                              <p:cond delay="4000"/>
                            </p:stCondLst>
                            <p:childTnLst>
                              <p:par>
                                <p:cTn id="9" presetClass="entr" nodeType="afterEffect" presetSubtype="32" presetID="4" grpId="2" fill="hold">
                                  <p:stCondLst>
                                    <p:cond delay="0"/>
                                  </p:stCondLst>
                                  <p:iterate type="el" backwards="0">
                                    <p:tmAbs val="0"/>
                                  </p:iterate>
                                  <p:childTnLst>
                                    <p:set>
                                      <p:cBhvr>
                                        <p:cTn id="10" fill="hold"/>
                                        <p:tgtEl>
                                          <p:spTgt spid="322"/>
                                        </p:tgtEl>
                                        <p:attrNameLst>
                                          <p:attrName>style.visibility</p:attrName>
                                        </p:attrNameLst>
                                      </p:cBhvr>
                                      <p:to>
                                        <p:strVal val="visible"/>
                                      </p:to>
                                    </p:set>
                                    <p:animEffect filter="box(out)" transition="in">
                                      <p:cBhvr>
                                        <p:cTn id="11" dur="4000"/>
                                        <p:tgtEl>
                                          <p:spTgt spid="322"/>
                                        </p:tgtEl>
                                      </p:cBhvr>
                                    </p:animEffect>
                                  </p:childTnLst>
                                </p:cTn>
                              </p:par>
                            </p:childTnLst>
                          </p:cTn>
                        </p:par>
                        <p:par>
                          <p:cTn id="12" fill="hold">
                            <p:stCondLst>
                              <p:cond delay="8000"/>
                            </p:stCondLst>
                            <p:childTnLst>
                              <p:par>
                                <p:cTn id="13" presetClass="entr" nodeType="afterEffect" presetID="10" grpId="3" fill="hold">
                                  <p:stCondLst>
                                    <p:cond delay="0"/>
                                  </p:stCondLst>
                                  <p:iterate type="el" backwards="0">
                                    <p:tmAbs val="0"/>
                                  </p:iterate>
                                  <p:childTnLst>
                                    <p:set>
                                      <p:cBhvr>
                                        <p:cTn id="14" fill="hold"/>
                                        <p:tgtEl>
                                          <p:spTgt spid="323"/>
                                        </p:tgtEl>
                                        <p:attrNameLst>
                                          <p:attrName>style.visibility</p:attrName>
                                        </p:attrNameLst>
                                      </p:cBhvr>
                                      <p:to>
                                        <p:strVal val="visible"/>
                                      </p:to>
                                    </p:set>
                                    <p:animEffect filter="fade" transition="in">
                                      <p:cBhvr>
                                        <p:cTn id="15" dur="1000"/>
                                        <p:tgtEl>
                                          <p:spTgt spid="323"/>
                                        </p:tgtEl>
                                      </p:cBhvr>
                                    </p:animEffect>
                                  </p:childTnLst>
                                </p:cTn>
                              </p:par>
                            </p:childTnLst>
                          </p:cTn>
                        </p:par>
                        <p:par>
                          <p:cTn id="16" fill="hold">
                            <p:stCondLst>
                              <p:cond delay="9000"/>
                            </p:stCondLst>
                            <p:childTnLst>
                              <p:par>
                                <p:cTn id="17" presetClass="entr" nodeType="afterEffect" presetID="10" grpId="4" fill="hold">
                                  <p:stCondLst>
                                    <p:cond delay="0"/>
                                  </p:stCondLst>
                                  <p:iterate type="el" backwards="0">
                                    <p:tmAbs val="0"/>
                                  </p:iterate>
                                  <p:childTnLst>
                                    <p:set>
                                      <p:cBhvr>
                                        <p:cTn id="18" fill="hold"/>
                                        <p:tgtEl>
                                          <p:spTgt spid="329"/>
                                        </p:tgtEl>
                                        <p:attrNameLst>
                                          <p:attrName>style.visibility</p:attrName>
                                        </p:attrNameLst>
                                      </p:cBhvr>
                                      <p:to>
                                        <p:strVal val="visible"/>
                                      </p:to>
                                    </p:set>
                                    <p:animEffect filter="fade" transition="in">
                                      <p:cBhvr>
                                        <p:cTn id="19" dur="1000"/>
                                        <p:tgtEl>
                                          <p:spTgt spid="329"/>
                                        </p:tgtEl>
                                      </p:cBhvr>
                                    </p:animEffect>
                                  </p:childTnLst>
                                </p:cTn>
                              </p:par>
                            </p:childTnLst>
                          </p:cTn>
                        </p:par>
                        <p:par>
                          <p:cTn id="20" fill="hold">
                            <p:stCondLst>
                              <p:cond delay="10000"/>
                            </p:stCondLst>
                            <p:childTnLst>
                              <p:par>
                                <p:cTn id="21" presetClass="entr" nodeType="afterEffect" presetID="10" grpId="5" fill="hold">
                                  <p:stCondLst>
                                    <p:cond delay="0"/>
                                  </p:stCondLst>
                                  <p:iterate type="el" backwards="0">
                                    <p:tmAbs val="0"/>
                                  </p:iterate>
                                  <p:childTnLst>
                                    <p:set>
                                      <p:cBhvr>
                                        <p:cTn id="22" fill="hold"/>
                                        <p:tgtEl>
                                          <p:spTgt spid="327"/>
                                        </p:tgtEl>
                                        <p:attrNameLst>
                                          <p:attrName>style.visibility</p:attrName>
                                        </p:attrNameLst>
                                      </p:cBhvr>
                                      <p:to>
                                        <p:strVal val="visible"/>
                                      </p:to>
                                    </p:set>
                                    <p:animEffect filter="fade" transition="in">
                                      <p:cBhvr>
                                        <p:cTn id="23" dur="1000"/>
                                        <p:tgtEl>
                                          <p:spTgt spid="327"/>
                                        </p:tgtEl>
                                      </p:cBhvr>
                                    </p:animEffect>
                                  </p:childTnLst>
                                </p:cTn>
                              </p:par>
                            </p:childTnLst>
                          </p:cTn>
                        </p:par>
                        <p:par>
                          <p:cTn id="24" fill="hold">
                            <p:stCondLst>
                              <p:cond delay="11000"/>
                            </p:stCondLst>
                            <p:childTnLst>
                              <p:par>
                                <p:cTn id="25" presetClass="entr" nodeType="afterEffect" presetID="10" grpId="6" fill="hold">
                                  <p:stCondLst>
                                    <p:cond delay="0"/>
                                  </p:stCondLst>
                                  <p:iterate type="el" backwards="0">
                                    <p:tmAbs val="0"/>
                                  </p:iterate>
                                  <p:childTnLst>
                                    <p:set>
                                      <p:cBhvr>
                                        <p:cTn id="26" fill="hold"/>
                                        <p:tgtEl>
                                          <p:spTgt spid="325"/>
                                        </p:tgtEl>
                                        <p:attrNameLst>
                                          <p:attrName>style.visibility</p:attrName>
                                        </p:attrNameLst>
                                      </p:cBhvr>
                                      <p:to>
                                        <p:strVal val="visible"/>
                                      </p:to>
                                    </p:set>
                                    <p:animEffect filter="fade" transition="in">
                                      <p:cBhvr>
                                        <p:cTn id="27" dur="1000"/>
                                        <p:tgtEl>
                                          <p:spTgt spid="325"/>
                                        </p:tgtEl>
                                      </p:cBhvr>
                                    </p:animEffect>
                                  </p:childTnLst>
                                </p:cTn>
                              </p:par>
                            </p:childTnLst>
                          </p:cTn>
                        </p:par>
                        <p:par>
                          <p:cTn id="28" fill="hold">
                            <p:stCondLst>
                              <p:cond delay="12000"/>
                            </p:stCondLst>
                            <p:childTnLst>
                              <p:par>
                                <p:cTn id="29" presetClass="entr" nodeType="afterEffect" presetID="10" grpId="7" fill="hold">
                                  <p:stCondLst>
                                    <p:cond delay="0"/>
                                  </p:stCondLst>
                                  <p:iterate type="el" backwards="0">
                                    <p:tmAbs val="0"/>
                                  </p:iterate>
                                  <p:childTnLst>
                                    <p:set>
                                      <p:cBhvr>
                                        <p:cTn id="30" fill="hold"/>
                                        <p:tgtEl>
                                          <p:spTgt spid="324"/>
                                        </p:tgtEl>
                                        <p:attrNameLst>
                                          <p:attrName>style.visibility</p:attrName>
                                        </p:attrNameLst>
                                      </p:cBhvr>
                                      <p:to>
                                        <p:strVal val="visible"/>
                                      </p:to>
                                    </p:set>
                                    <p:animEffect filter="fade" transition="in">
                                      <p:cBhvr>
                                        <p:cTn id="31" dur="1000"/>
                                        <p:tgtEl>
                                          <p:spTgt spid="324"/>
                                        </p:tgtEl>
                                      </p:cBhvr>
                                    </p:animEffect>
                                  </p:childTnLst>
                                </p:cTn>
                              </p:par>
                            </p:childTnLst>
                          </p:cTn>
                        </p:par>
                        <p:par>
                          <p:cTn id="32" fill="hold">
                            <p:stCondLst>
                              <p:cond delay="13000"/>
                            </p:stCondLst>
                            <p:childTnLst>
                              <p:par>
                                <p:cTn id="33" presetClass="entr" nodeType="afterEffect" presetID="10" grpId="8" fill="hold">
                                  <p:stCondLst>
                                    <p:cond delay="0"/>
                                  </p:stCondLst>
                                  <p:iterate type="el" backwards="0">
                                    <p:tmAbs val="0"/>
                                  </p:iterate>
                                  <p:childTnLst>
                                    <p:set>
                                      <p:cBhvr>
                                        <p:cTn id="34" fill="hold"/>
                                        <p:tgtEl>
                                          <p:spTgt spid="330"/>
                                        </p:tgtEl>
                                        <p:attrNameLst>
                                          <p:attrName>style.visibility</p:attrName>
                                        </p:attrNameLst>
                                      </p:cBhvr>
                                      <p:to>
                                        <p:strVal val="visible"/>
                                      </p:to>
                                    </p:set>
                                    <p:animEffect filter="fade" transition="in">
                                      <p:cBhvr>
                                        <p:cTn id="35" dur="1000"/>
                                        <p:tgtEl>
                                          <p:spTgt spid="330"/>
                                        </p:tgtEl>
                                      </p:cBhvr>
                                    </p:animEffect>
                                  </p:childTnLst>
                                </p:cTn>
                              </p:par>
                            </p:childTnLst>
                          </p:cTn>
                        </p:par>
                        <p:par>
                          <p:cTn id="36" fill="hold">
                            <p:stCondLst>
                              <p:cond delay="14000"/>
                            </p:stCondLst>
                            <p:childTnLst>
                              <p:par>
                                <p:cTn id="37" presetClass="entr" nodeType="afterEffect" presetID="10" grpId="9" fill="hold">
                                  <p:stCondLst>
                                    <p:cond delay="0"/>
                                  </p:stCondLst>
                                  <p:iterate type="el" backwards="0">
                                    <p:tmAbs val="0"/>
                                  </p:iterate>
                                  <p:childTnLst>
                                    <p:set>
                                      <p:cBhvr>
                                        <p:cTn id="38" fill="hold"/>
                                        <p:tgtEl>
                                          <p:spTgt spid="328"/>
                                        </p:tgtEl>
                                        <p:attrNameLst>
                                          <p:attrName>style.visibility</p:attrName>
                                        </p:attrNameLst>
                                      </p:cBhvr>
                                      <p:to>
                                        <p:strVal val="visible"/>
                                      </p:to>
                                    </p:set>
                                    <p:animEffect filter="fade" transition="in">
                                      <p:cBhvr>
                                        <p:cTn id="39" dur="1000"/>
                                        <p:tgtEl>
                                          <p:spTgt spid="328"/>
                                        </p:tgtEl>
                                      </p:cBhvr>
                                    </p:animEffect>
                                  </p:childTnLst>
                                </p:cTn>
                              </p:par>
                            </p:childTnLst>
                          </p:cTn>
                        </p:par>
                        <p:par>
                          <p:cTn id="40" fill="hold">
                            <p:stCondLst>
                              <p:cond delay="15000"/>
                            </p:stCondLst>
                            <p:childTnLst>
                              <p:par>
                                <p:cTn id="41" presetClass="entr" nodeType="afterEffect" presetID="10" grpId="10" fill="hold">
                                  <p:stCondLst>
                                    <p:cond delay="0"/>
                                  </p:stCondLst>
                                  <p:iterate type="el" backwards="0">
                                    <p:tmAbs val="0"/>
                                  </p:iterate>
                                  <p:childTnLst>
                                    <p:set>
                                      <p:cBhvr>
                                        <p:cTn id="42" fill="hold"/>
                                        <p:tgtEl>
                                          <p:spTgt spid="326"/>
                                        </p:tgtEl>
                                        <p:attrNameLst>
                                          <p:attrName>style.visibility</p:attrName>
                                        </p:attrNameLst>
                                      </p:cBhvr>
                                      <p:to>
                                        <p:strVal val="visible"/>
                                      </p:to>
                                    </p:set>
                                    <p:animEffect filter="fade" transition="in">
                                      <p:cBhvr>
                                        <p:cTn id="43" dur="1000"/>
                                        <p:tgtEl>
                                          <p:spTgt spid="326"/>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11" fill="hold">
                                  <p:stCondLst>
                                    <p:cond delay="0"/>
                                  </p:stCondLst>
                                  <p:iterate type="el" backwards="0">
                                    <p:tmAbs val="0"/>
                                  </p:iterate>
                                  <p:childTnLst>
                                    <p:set>
                                      <p:cBhvr>
                                        <p:cTn id="47" fill="hold"/>
                                        <p:tgtEl>
                                          <p:spTgt spid="331"/>
                                        </p:tgtEl>
                                        <p:attrNameLst>
                                          <p:attrName>style.visibility</p:attrName>
                                        </p:attrNameLst>
                                      </p:cBhvr>
                                      <p:to>
                                        <p:strVal val="visible"/>
                                      </p:to>
                                    </p:set>
                                    <p:animEffect filter="fade" transition="in">
                                      <p:cBhvr>
                                        <p:cTn id="48" dur="3000"/>
                                        <p:tgtEl>
                                          <p:spTgt spid="331"/>
                                        </p:tgtEl>
                                      </p:cBhvr>
                                    </p:animEffect>
                                  </p:childTnLst>
                                </p:cTn>
                              </p:par>
                            </p:childTnLst>
                          </p:cTn>
                        </p:par>
                        <p:par>
                          <p:cTn id="49" fill="hold">
                            <p:stCondLst>
                              <p:cond delay="3000"/>
                            </p:stCondLst>
                            <p:childTnLst>
                              <p:par>
                                <p:cTn id="50" presetClass="entr" nodeType="afterEffect" presetID="10" grpId="12" fill="hold">
                                  <p:stCondLst>
                                    <p:cond delay="0"/>
                                  </p:stCondLst>
                                  <p:iterate type="el" backwards="0">
                                    <p:tmAbs val="0"/>
                                  </p:iterate>
                                  <p:childTnLst>
                                    <p:set>
                                      <p:cBhvr>
                                        <p:cTn id="51" fill="hold"/>
                                        <p:tgtEl>
                                          <p:spTgt spid="332"/>
                                        </p:tgtEl>
                                        <p:attrNameLst>
                                          <p:attrName>style.visibility</p:attrName>
                                        </p:attrNameLst>
                                      </p:cBhvr>
                                      <p:to>
                                        <p:strVal val="visible"/>
                                      </p:to>
                                    </p:set>
                                    <p:animEffect filter="fade" transition="in">
                                      <p:cBhvr>
                                        <p:cTn id="52" dur="1000"/>
                                        <p:tgtEl>
                                          <p:spTgt spid="332"/>
                                        </p:tgtEl>
                                      </p:cBhvr>
                                    </p:animEffect>
                                  </p:childTnLst>
                                </p:cTn>
                              </p:par>
                            </p:childTnLst>
                          </p:cTn>
                        </p:par>
                        <p:par>
                          <p:cTn id="53" fill="hold">
                            <p:stCondLst>
                              <p:cond delay="4000"/>
                            </p:stCondLst>
                            <p:childTnLst>
                              <p:par>
                                <p:cTn id="54" presetClass="entr" nodeType="afterEffect" presetID="10" grpId="13" fill="hold">
                                  <p:stCondLst>
                                    <p:cond delay="0"/>
                                  </p:stCondLst>
                                  <p:iterate type="el" backwards="0">
                                    <p:tmAbs val="0"/>
                                  </p:iterate>
                                  <p:childTnLst>
                                    <p:set>
                                      <p:cBhvr>
                                        <p:cTn id="55" fill="hold"/>
                                        <p:tgtEl>
                                          <p:spTgt spid="333"/>
                                        </p:tgtEl>
                                        <p:attrNameLst>
                                          <p:attrName>style.visibility</p:attrName>
                                        </p:attrNameLst>
                                      </p:cBhvr>
                                      <p:to>
                                        <p:strVal val="visible"/>
                                      </p:to>
                                    </p:set>
                                    <p:animEffect filter="fade" transition="in">
                                      <p:cBhvr>
                                        <p:cTn id="56" dur="1000"/>
                                        <p:tgtEl>
                                          <p:spTgt spid="333"/>
                                        </p:tgtEl>
                                      </p:cBhvr>
                                    </p:animEffect>
                                  </p:childTnLst>
                                </p:cTn>
                              </p:par>
                            </p:childTnLst>
                          </p:cTn>
                        </p:par>
                        <p:par>
                          <p:cTn id="57" fill="hold">
                            <p:stCondLst>
                              <p:cond delay="5000"/>
                            </p:stCondLst>
                            <p:childTnLst>
                              <p:par>
                                <p:cTn id="58" presetClass="entr" nodeType="afterEffect" presetID="10" grpId="14" fill="hold">
                                  <p:stCondLst>
                                    <p:cond delay="0"/>
                                  </p:stCondLst>
                                  <p:iterate type="el" backwards="0">
                                    <p:tmAbs val="0"/>
                                  </p:iterate>
                                  <p:childTnLst>
                                    <p:set>
                                      <p:cBhvr>
                                        <p:cTn id="59" fill="hold"/>
                                        <p:tgtEl>
                                          <p:spTgt spid="334"/>
                                        </p:tgtEl>
                                        <p:attrNameLst>
                                          <p:attrName>style.visibility</p:attrName>
                                        </p:attrNameLst>
                                      </p:cBhvr>
                                      <p:to>
                                        <p:strVal val="visible"/>
                                      </p:to>
                                    </p:set>
                                    <p:animEffect filter="fade" transition="in">
                                      <p:cBhvr>
                                        <p:cTn id="60" dur="1000"/>
                                        <p:tgtEl>
                                          <p:spTgt spid="334"/>
                                        </p:tgtEl>
                                      </p:cBhvr>
                                    </p:animEffect>
                                  </p:childTnLst>
                                </p:cTn>
                              </p:par>
                            </p:childTnLst>
                          </p:cTn>
                        </p:par>
                        <p:par>
                          <p:cTn id="61" fill="hold">
                            <p:stCondLst>
                              <p:cond delay="6000"/>
                            </p:stCondLst>
                            <p:childTnLst>
                              <p:par>
                                <p:cTn id="62" presetClass="entr" nodeType="afterEffect" presetID="10" grpId="15" fill="hold">
                                  <p:stCondLst>
                                    <p:cond delay="0"/>
                                  </p:stCondLst>
                                  <p:iterate type="el" backwards="0">
                                    <p:tmAbs val="0"/>
                                  </p:iterate>
                                  <p:childTnLst>
                                    <p:set>
                                      <p:cBhvr>
                                        <p:cTn id="63" fill="hold"/>
                                        <p:tgtEl>
                                          <p:spTgt spid="335"/>
                                        </p:tgtEl>
                                        <p:attrNameLst>
                                          <p:attrName>style.visibility</p:attrName>
                                        </p:attrNameLst>
                                      </p:cBhvr>
                                      <p:to>
                                        <p:strVal val="visible"/>
                                      </p:to>
                                    </p:set>
                                    <p:animEffect filter="fade" transition="in">
                                      <p:cBhvr>
                                        <p:cTn id="64" dur="1000"/>
                                        <p:tgtEl>
                                          <p:spTgt spid="335"/>
                                        </p:tgtEl>
                                      </p:cBhvr>
                                    </p:animEffect>
                                  </p:childTnLst>
                                </p:cTn>
                              </p:par>
                            </p:childTnLst>
                          </p:cTn>
                        </p:par>
                        <p:par>
                          <p:cTn id="65" fill="hold">
                            <p:stCondLst>
                              <p:cond delay="7000"/>
                            </p:stCondLst>
                            <p:childTnLst>
                              <p:par>
                                <p:cTn id="66" presetClass="entr" nodeType="afterEffect" presetID="10" grpId="16" fill="hold">
                                  <p:stCondLst>
                                    <p:cond delay="0"/>
                                  </p:stCondLst>
                                  <p:iterate type="el" backwards="0">
                                    <p:tmAbs val="0"/>
                                  </p:iterate>
                                  <p:childTnLst>
                                    <p:set>
                                      <p:cBhvr>
                                        <p:cTn id="67" fill="hold"/>
                                        <p:tgtEl>
                                          <p:spTgt spid="337"/>
                                        </p:tgtEl>
                                        <p:attrNameLst>
                                          <p:attrName>style.visibility</p:attrName>
                                        </p:attrNameLst>
                                      </p:cBhvr>
                                      <p:to>
                                        <p:strVal val="visible"/>
                                      </p:to>
                                    </p:set>
                                    <p:animEffect filter="fade" transition="in">
                                      <p:cBhvr>
                                        <p:cTn id="68" dur="1000"/>
                                        <p:tgtEl>
                                          <p:spTgt spid="337"/>
                                        </p:tgtEl>
                                      </p:cBhvr>
                                    </p:animEffect>
                                  </p:childTnLst>
                                </p:cTn>
                              </p:par>
                            </p:childTnLst>
                          </p:cTn>
                        </p:par>
                        <p:par>
                          <p:cTn id="69" fill="hold">
                            <p:stCondLst>
                              <p:cond delay="8000"/>
                            </p:stCondLst>
                            <p:childTnLst>
                              <p:par>
                                <p:cTn id="70" presetClass="entr" nodeType="afterEffect" presetID="10" grpId="17" fill="hold">
                                  <p:stCondLst>
                                    <p:cond delay="0"/>
                                  </p:stCondLst>
                                  <p:iterate type="el" backwards="0">
                                    <p:tmAbs val="0"/>
                                  </p:iterate>
                                  <p:childTnLst>
                                    <p:set>
                                      <p:cBhvr>
                                        <p:cTn id="71" fill="hold"/>
                                        <p:tgtEl>
                                          <p:spTgt spid="336"/>
                                        </p:tgtEl>
                                        <p:attrNameLst>
                                          <p:attrName>style.visibility</p:attrName>
                                        </p:attrNameLst>
                                      </p:cBhvr>
                                      <p:to>
                                        <p:strVal val="visible"/>
                                      </p:to>
                                    </p:set>
                                    <p:animEffect filter="fade" transition="in">
                                      <p:cBhvr>
                                        <p:cTn id="72" dur="1000"/>
                                        <p:tgtEl>
                                          <p:spTgt spid="336"/>
                                        </p:tgtEl>
                                      </p:cBhvr>
                                    </p:animEffect>
                                  </p:childTnLst>
                                </p:cTn>
                              </p:par>
                            </p:childTnLst>
                          </p:cTn>
                        </p:par>
                        <p:par>
                          <p:cTn id="73" fill="hold">
                            <p:stCondLst>
                              <p:cond delay="9000"/>
                            </p:stCondLst>
                            <p:childTnLst>
                              <p:par>
                                <p:cTn id="74" presetClass="entr" nodeType="afterEffect" presetID="10" grpId="18" fill="hold">
                                  <p:stCondLst>
                                    <p:cond delay="0"/>
                                  </p:stCondLst>
                                  <p:iterate type="el" backwards="0">
                                    <p:tmAbs val="0"/>
                                  </p:iterate>
                                  <p:childTnLst>
                                    <p:set>
                                      <p:cBhvr>
                                        <p:cTn id="75" fill="hold"/>
                                        <p:tgtEl>
                                          <p:spTgt spid="342"/>
                                        </p:tgtEl>
                                        <p:attrNameLst>
                                          <p:attrName>style.visibility</p:attrName>
                                        </p:attrNameLst>
                                      </p:cBhvr>
                                      <p:to>
                                        <p:strVal val="visible"/>
                                      </p:to>
                                    </p:set>
                                    <p:animEffect filter="fade" transition="in">
                                      <p:cBhvr>
                                        <p:cTn id="76" dur="1000"/>
                                        <p:tgtEl>
                                          <p:spTgt spid="342"/>
                                        </p:tgtEl>
                                      </p:cBhvr>
                                    </p:animEffect>
                                  </p:childTnLst>
                                </p:cTn>
                              </p:par>
                            </p:childTnLst>
                          </p:cTn>
                        </p:par>
                        <p:par>
                          <p:cTn id="77" fill="hold">
                            <p:stCondLst>
                              <p:cond delay="10000"/>
                            </p:stCondLst>
                            <p:childTnLst>
                              <p:par>
                                <p:cTn id="78" presetClass="entr" nodeType="afterEffect" presetID="10" grpId="19" fill="hold">
                                  <p:stCondLst>
                                    <p:cond delay="0"/>
                                  </p:stCondLst>
                                  <p:iterate type="el" backwards="0">
                                    <p:tmAbs val="0"/>
                                  </p:iterate>
                                  <p:childTnLst>
                                    <p:set>
                                      <p:cBhvr>
                                        <p:cTn id="79" fill="hold"/>
                                        <p:tgtEl>
                                          <p:spTgt spid="341"/>
                                        </p:tgtEl>
                                        <p:attrNameLst>
                                          <p:attrName>style.visibility</p:attrName>
                                        </p:attrNameLst>
                                      </p:cBhvr>
                                      <p:to>
                                        <p:strVal val="visible"/>
                                      </p:to>
                                    </p:set>
                                    <p:animEffect filter="fade" transition="in">
                                      <p:cBhvr>
                                        <p:cTn id="80" dur="1000"/>
                                        <p:tgtEl>
                                          <p:spTgt spid="341"/>
                                        </p:tgtEl>
                                      </p:cBhvr>
                                    </p:animEffect>
                                  </p:childTnLst>
                                </p:cTn>
                              </p:par>
                            </p:childTnLst>
                          </p:cTn>
                        </p:par>
                        <p:par>
                          <p:cTn id="81" fill="hold">
                            <p:stCondLst>
                              <p:cond delay="11000"/>
                            </p:stCondLst>
                            <p:childTnLst>
                              <p:par>
                                <p:cTn id="82" presetClass="entr" nodeType="afterEffect" presetID="10" grpId="20" fill="hold">
                                  <p:stCondLst>
                                    <p:cond delay="0"/>
                                  </p:stCondLst>
                                  <p:iterate type="el" backwards="0">
                                    <p:tmAbs val="0"/>
                                  </p:iterate>
                                  <p:childTnLst>
                                    <p:set>
                                      <p:cBhvr>
                                        <p:cTn id="83" fill="hold"/>
                                        <p:tgtEl>
                                          <p:spTgt spid="340"/>
                                        </p:tgtEl>
                                        <p:attrNameLst>
                                          <p:attrName>style.visibility</p:attrName>
                                        </p:attrNameLst>
                                      </p:cBhvr>
                                      <p:to>
                                        <p:strVal val="visible"/>
                                      </p:to>
                                    </p:set>
                                    <p:animEffect filter="fade" transition="in">
                                      <p:cBhvr>
                                        <p:cTn id="84" dur="1000"/>
                                        <p:tgtEl>
                                          <p:spTgt spid="340"/>
                                        </p:tgtEl>
                                      </p:cBhvr>
                                    </p:animEffect>
                                  </p:childTnLst>
                                </p:cTn>
                              </p:par>
                            </p:childTnLst>
                          </p:cTn>
                        </p:par>
                        <p:par>
                          <p:cTn id="85" fill="hold">
                            <p:stCondLst>
                              <p:cond delay="12000"/>
                            </p:stCondLst>
                            <p:childTnLst>
                              <p:par>
                                <p:cTn id="86" presetClass="entr" nodeType="afterEffect" presetID="10" grpId="21" fill="hold">
                                  <p:stCondLst>
                                    <p:cond delay="0"/>
                                  </p:stCondLst>
                                  <p:iterate type="el" backwards="0">
                                    <p:tmAbs val="0"/>
                                  </p:iterate>
                                  <p:childTnLst>
                                    <p:set>
                                      <p:cBhvr>
                                        <p:cTn id="87" fill="hold"/>
                                        <p:tgtEl>
                                          <p:spTgt spid="338"/>
                                        </p:tgtEl>
                                        <p:attrNameLst>
                                          <p:attrName>style.visibility</p:attrName>
                                        </p:attrNameLst>
                                      </p:cBhvr>
                                      <p:to>
                                        <p:strVal val="visible"/>
                                      </p:to>
                                    </p:set>
                                    <p:animEffect filter="fade" transition="in">
                                      <p:cBhvr>
                                        <p:cTn id="88" dur="1000"/>
                                        <p:tgtEl>
                                          <p:spTgt spid="338"/>
                                        </p:tgtEl>
                                      </p:cBhvr>
                                    </p:animEffect>
                                  </p:childTnLst>
                                </p:cTn>
                              </p:par>
                            </p:childTnLst>
                          </p:cTn>
                        </p:par>
                        <p:par>
                          <p:cTn id="89" fill="hold">
                            <p:stCondLst>
                              <p:cond delay="13000"/>
                            </p:stCondLst>
                            <p:childTnLst>
                              <p:par>
                                <p:cTn id="90" presetClass="entr" nodeType="afterEffect" presetID="10" grpId="22" fill="hold">
                                  <p:stCondLst>
                                    <p:cond delay="0"/>
                                  </p:stCondLst>
                                  <p:iterate type="el" backwards="0">
                                    <p:tmAbs val="0"/>
                                  </p:iterate>
                                  <p:childTnLst>
                                    <p:set>
                                      <p:cBhvr>
                                        <p:cTn id="91" fill="hold"/>
                                        <p:tgtEl>
                                          <p:spTgt spid="339"/>
                                        </p:tgtEl>
                                        <p:attrNameLst>
                                          <p:attrName>style.visibility</p:attrName>
                                        </p:attrNameLst>
                                      </p:cBhvr>
                                      <p:to>
                                        <p:strVal val="visible"/>
                                      </p:to>
                                    </p:set>
                                    <p:animEffect filter="fade" transition="in">
                                      <p:cBhvr>
                                        <p:cTn id="92" dur="4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4"/>
      <p:bldP build="whole" bldLvl="1" animBg="1" rev="0" advAuto="0" spid="341" grpId="19"/>
      <p:bldP build="whole" bldLvl="1" animBg="1" rev="0" advAuto="0" spid="333" grpId="13"/>
      <p:bldP build="whole" bldLvl="1" animBg="1" rev="0" advAuto="0" spid="328" grpId="9"/>
      <p:bldP build="whole" bldLvl="1" animBg="1" rev="0" advAuto="0" spid="339" grpId="22"/>
      <p:bldP build="whole" bldLvl="1" animBg="1" rev="0" advAuto="0" spid="342" grpId="18"/>
      <p:bldP build="whole" bldLvl="1" animBg="1" rev="0" advAuto="0" spid="331" grpId="11"/>
      <p:bldP build="whole" bldLvl="1" animBg="1" rev="0" advAuto="0" spid="332" grpId="12"/>
      <p:bldP build="whole" bldLvl="1" animBg="1" rev="0" advAuto="0" spid="321" grpId="1"/>
      <p:bldP build="whole" bldLvl="1" animBg="1" rev="0" advAuto="0" spid="335" grpId="15"/>
      <p:bldP build="whole" bldLvl="1" animBg="1" rev="0" advAuto="0" spid="324" grpId="7"/>
      <p:bldP build="whole" bldLvl="1" animBg="1" rev="0" advAuto="0" spid="340" grpId="20"/>
      <p:bldP build="whole" bldLvl="1" animBg="1" rev="0" advAuto="0" spid="325" grpId="6"/>
      <p:bldP build="whole" bldLvl="1" animBg="1" rev="0" advAuto="0" spid="337" grpId="16"/>
      <p:bldP build="whole" bldLvl="1" animBg="1" rev="0" advAuto="0" spid="336" grpId="17"/>
      <p:bldP build="whole" bldLvl="1" animBg="1" rev="0" advAuto="0" spid="334" grpId="14"/>
      <p:bldP build="whole" bldLvl="1" animBg="1" rev="0" advAuto="0" spid="326" grpId="10"/>
      <p:bldP build="whole" bldLvl="1" animBg="1" rev="0" advAuto="0" spid="330" grpId="8"/>
      <p:bldP build="whole" bldLvl="1" animBg="1" rev="0" advAuto="0" spid="323" grpId="3"/>
      <p:bldP build="whole" bldLvl="1" animBg="1" rev="0" advAuto="0" spid="338" grpId="21"/>
      <p:bldP build="whole" bldLvl="1" animBg="1" rev="0" advAuto="0" spid="327" grpId="5"/>
      <p:bldP build="whole" bldLvl="1" animBg="1" rev="0" advAuto="0" spid="322"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Oval"/>
          <p:cNvSpPr/>
          <p:nvPr/>
        </p:nvSpPr>
        <p:spPr>
          <a:xfrm>
            <a:off x="2559848" y="1995060"/>
            <a:ext cx="7125859" cy="6724578"/>
          </a:xfrm>
          <a:prstGeom prst="ellipse">
            <a:avLst/>
          </a:prstGeom>
          <a:solidFill>
            <a:schemeClr val="accent3">
              <a:alpha val="48112"/>
            </a:schemeClr>
          </a:solidFill>
          <a:ln w="38100">
            <a:solidFill>
              <a:srgbClr val="FFFFFF">
                <a:alpha val="48112"/>
              </a:srgbClr>
            </a:solidFill>
          </a:ln>
        </p:spPr>
        <p:txBody>
          <a:bodyPr lIns="50800" tIns="50800" rIns="50800" bIns="50800" anchor="ctr"/>
          <a:lstStyle/>
          <a:p>
            <a:pPr>
              <a:defRPr>
                <a:solidFill>
                  <a:srgbClr val="FFFFFF"/>
                </a:solidFill>
                <a:latin typeface="Helvetica Neue Medium"/>
                <a:ea typeface="Helvetica Neue Medium"/>
                <a:cs typeface="Helvetica Neue Medium"/>
                <a:sym typeface="Helvetica Neue Medium"/>
              </a:defRPr>
            </a:pPr>
          </a:p>
        </p:txBody>
      </p:sp>
      <p:pic>
        <p:nvPicPr>
          <p:cNvPr id="346" name="pasted-movie.png" descr="pasted-movie.png"/>
          <p:cNvPicPr>
            <a:picLocks noChangeAspect="1"/>
          </p:cNvPicPr>
          <p:nvPr/>
        </p:nvPicPr>
        <p:blipFill>
          <a:blip r:embed="rId2">
            <a:extLst/>
          </a:blip>
          <a:stretch>
            <a:fillRect/>
          </a:stretch>
        </p:blipFill>
        <p:spPr>
          <a:xfrm>
            <a:off x="2497863" y="1982360"/>
            <a:ext cx="7248945" cy="6749976"/>
          </a:xfrm>
          <a:prstGeom prst="rect">
            <a:avLst/>
          </a:prstGeom>
          <a:ln w="12700">
            <a:miter lim="400000"/>
          </a:ln>
        </p:spPr>
      </p:pic>
      <p:pic>
        <p:nvPicPr>
          <p:cNvPr id="347" name="Oval Oval" descr="Oval Oval"/>
          <p:cNvPicPr>
            <a:picLocks noChangeAspect="1"/>
          </p:cNvPicPr>
          <p:nvPr/>
        </p:nvPicPr>
        <p:blipFill>
          <a:blip r:embed="rId3">
            <a:extLst/>
          </a:blip>
          <a:stretch>
            <a:fillRect/>
          </a:stretch>
        </p:blipFill>
        <p:spPr>
          <a:xfrm>
            <a:off x="2461579" y="1928130"/>
            <a:ext cx="7322393" cy="6858436"/>
          </a:xfrm>
          <a:prstGeom prst="rect">
            <a:avLst/>
          </a:prstGeom>
          <a:ln w="12700">
            <a:miter lim="400000"/>
          </a:ln>
        </p:spPr>
      </p:pic>
      <p:pic>
        <p:nvPicPr>
          <p:cNvPr id="348" name="Image" descr="Image"/>
          <p:cNvPicPr>
            <a:picLocks noChangeAspect="1"/>
          </p:cNvPicPr>
          <p:nvPr/>
        </p:nvPicPr>
        <p:blipFill>
          <a:blip r:embed="rId4">
            <a:extLst/>
          </a:blip>
          <a:stretch>
            <a:fillRect/>
          </a:stretch>
        </p:blipFill>
        <p:spPr>
          <a:xfrm>
            <a:off x="9598239" y="1275382"/>
            <a:ext cx="1852894" cy="1930128"/>
          </a:xfrm>
          <a:prstGeom prst="rect">
            <a:avLst/>
          </a:prstGeom>
          <a:ln w="12700">
            <a:miter lim="400000"/>
          </a:ln>
        </p:spPr>
      </p:pic>
      <p:pic>
        <p:nvPicPr>
          <p:cNvPr id="349" name="Image" descr="Image"/>
          <p:cNvPicPr>
            <a:picLocks noChangeAspect="1"/>
          </p:cNvPicPr>
          <p:nvPr/>
        </p:nvPicPr>
        <p:blipFill>
          <a:blip r:embed="rId5">
            <a:extLst/>
          </a:blip>
          <a:stretch>
            <a:fillRect/>
          </a:stretch>
        </p:blipFill>
        <p:spPr>
          <a:xfrm>
            <a:off x="-50924" y="3425669"/>
            <a:ext cx="2290305" cy="2221777"/>
          </a:xfrm>
          <a:prstGeom prst="rect">
            <a:avLst/>
          </a:prstGeom>
          <a:ln w="12700">
            <a:miter lim="400000"/>
          </a:ln>
        </p:spPr>
      </p:pic>
      <p:pic>
        <p:nvPicPr>
          <p:cNvPr id="350" name="Image" descr="Image"/>
          <p:cNvPicPr>
            <a:picLocks noChangeAspect="1"/>
          </p:cNvPicPr>
          <p:nvPr/>
        </p:nvPicPr>
        <p:blipFill>
          <a:blip r:embed="rId6">
            <a:extLst/>
          </a:blip>
          <a:srcRect l="3349" t="0" r="7" b="1737"/>
          <a:stretch>
            <a:fillRect/>
          </a:stretch>
        </p:blipFill>
        <p:spPr>
          <a:xfrm>
            <a:off x="10005191" y="5017956"/>
            <a:ext cx="2270228" cy="2335258"/>
          </a:xfrm>
          <a:custGeom>
            <a:avLst/>
            <a:gdLst/>
            <a:ahLst/>
            <a:cxnLst>
              <a:cxn ang="0">
                <a:pos x="wd2" y="hd2"/>
              </a:cxn>
              <a:cxn ang="5400000">
                <a:pos x="wd2" y="hd2"/>
              </a:cxn>
              <a:cxn ang="10800000">
                <a:pos x="wd2" y="hd2"/>
              </a:cxn>
              <a:cxn ang="16200000">
                <a:pos x="wd2" y="hd2"/>
              </a:cxn>
            </a:cxnLst>
            <a:rect l="0" t="0" r="r" b="b"/>
            <a:pathLst>
              <a:path w="21592" h="21597" fill="norm" stroke="1" extrusionOk="0">
                <a:moveTo>
                  <a:pt x="21592" y="0"/>
                </a:moveTo>
                <a:lnTo>
                  <a:pt x="19580" y="4"/>
                </a:lnTo>
                <a:cubicBezTo>
                  <a:pt x="17373" y="9"/>
                  <a:pt x="17307" y="129"/>
                  <a:pt x="19210" y="664"/>
                </a:cubicBezTo>
                <a:cubicBezTo>
                  <a:pt x="19752" y="817"/>
                  <a:pt x="20513" y="948"/>
                  <a:pt x="20897" y="954"/>
                </a:cubicBezTo>
                <a:cubicBezTo>
                  <a:pt x="21525" y="965"/>
                  <a:pt x="21586" y="930"/>
                  <a:pt x="21592" y="547"/>
                </a:cubicBezTo>
                <a:lnTo>
                  <a:pt x="21592" y="0"/>
                </a:lnTo>
                <a:close/>
                <a:moveTo>
                  <a:pt x="10638" y="1164"/>
                </a:moveTo>
                <a:cubicBezTo>
                  <a:pt x="10202" y="1162"/>
                  <a:pt x="9748" y="1179"/>
                  <a:pt x="9272" y="1211"/>
                </a:cubicBezTo>
                <a:cubicBezTo>
                  <a:pt x="6740" y="1384"/>
                  <a:pt x="4394" y="2486"/>
                  <a:pt x="2655" y="4320"/>
                </a:cubicBezTo>
                <a:cubicBezTo>
                  <a:pt x="1621" y="5411"/>
                  <a:pt x="1043" y="6324"/>
                  <a:pt x="443" y="7822"/>
                </a:cubicBezTo>
                <a:cubicBezTo>
                  <a:pt x="48" y="8807"/>
                  <a:pt x="10" y="9107"/>
                  <a:pt x="1" y="11228"/>
                </a:cubicBezTo>
                <a:cubicBezTo>
                  <a:pt x="-8" y="13270"/>
                  <a:pt x="40" y="13692"/>
                  <a:pt x="382" y="14678"/>
                </a:cubicBezTo>
                <a:cubicBezTo>
                  <a:pt x="597" y="15296"/>
                  <a:pt x="911" y="16029"/>
                  <a:pt x="1081" y="16304"/>
                </a:cubicBezTo>
                <a:cubicBezTo>
                  <a:pt x="1250" y="16579"/>
                  <a:pt x="1386" y="16957"/>
                  <a:pt x="1386" y="17145"/>
                </a:cubicBezTo>
                <a:cubicBezTo>
                  <a:pt x="1386" y="17333"/>
                  <a:pt x="1450" y="17486"/>
                  <a:pt x="1526" y="17486"/>
                </a:cubicBezTo>
                <a:cubicBezTo>
                  <a:pt x="1602" y="17486"/>
                  <a:pt x="2176" y="17978"/>
                  <a:pt x="2806" y="18576"/>
                </a:cubicBezTo>
                <a:cubicBezTo>
                  <a:pt x="4389" y="20084"/>
                  <a:pt x="6736" y="21237"/>
                  <a:pt x="8864" y="21557"/>
                </a:cubicBezTo>
                <a:cubicBezTo>
                  <a:pt x="9065" y="21587"/>
                  <a:pt x="9363" y="21600"/>
                  <a:pt x="9717" y="21597"/>
                </a:cubicBezTo>
                <a:cubicBezTo>
                  <a:pt x="10778" y="21589"/>
                  <a:pt x="12327" y="21446"/>
                  <a:pt x="13182" y="21252"/>
                </a:cubicBezTo>
                <a:cubicBezTo>
                  <a:pt x="15921" y="20632"/>
                  <a:pt x="18639" y="18450"/>
                  <a:pt x="19946" y="15812"/>
                </a:cubicBezTo>
                <a:cubicBezTo>
                  <a:pt x="20853" y="13983"/>
                  <a:pt x="21070" y="12509"/>
                  <a:pt x="20814" y="9940"/>
                </a:cubicBezTo>
                <a:cubicBezTo>
                  <a:pt x="20658" y="8368"/>
                  <a:pt x="20563" y="8026"/>
                  <a:pt x="19931" y="6776"/>
                </a:cubicBezTo>
                <a:cubicBezTo>
                  <a:pt x="19372" y="5668"/>
                  <a:pt x="18949" y="5104"/>
                  <a:pt x="17904" y="4089"/>
                </a:cubicBezTo>
                <a:cubicBezTo>
                  <a:pt x="15808" y="2051"/>
                  <a:pt x="13687" y="1177"/>
                  <a:pt x="10638" y="1164"/>
                </a:cubicBezTo>
                <a:close/>
                <a:moveTo>
                  <a:pt x="14979" y="13544"/>
                </a:moveTo>
                <a:cubicBezTo>
                  <a:pt x="15024" y="13555"/>
                  <a:pt x="15069" y="13583"/>
                  <a:pt x="15096" y="13625"/>
                </a:cubicBezTo>
                <a:cubicBezTo>
                  <a:pt x="15149" y="13708"/>
                  <a:pt x="15121" y="13819"/>
                  <a:pt x="15035" y="13871"/>
                </a:cubicBezTo>
                <a:cubicBezTo>
                  <a:pt x="14950" y="13922"/>
                  <a:pt x="14835" y="13892"/>
                  <a:pt x="14783" y="13808"/>
                </a:cubicBezTo>
                <a:cubicBezTo>
                  <a:pt x="14730" y="13725"/>
                  <a:pt x="14761" y="13614"/>
                  <a:pt x="14847" y="13562"/>
                </a:cubicBezTo>
                <a:cubicBezTo>
                  <a:pt x="14889" y="13537"/>
                  <a:pt x="14933" y="13534"/>
                  <a:pt x="14979" y="13544"/>
                </a:cubicBezTo>
                <a:close/>
              </a:path>
            </a:pathLst>
          </a:custGeom>
          <a:ln w="12700">
            <a:miter lim="400000"/>
          </a:ln>
        </p:spPr>
      </p:pic>
      <p:pic>
        <p:nvPicPr>
          <p:cNvPr id="351" name="Image" descr="Image"/>
          <p:cNvPicPr>
            <a:picLocks noChangeAspect="1"/>
          </p:cNvPicPr>
          <p:nvPr/>
        </p:nvPicPr>
        <p:blipFill>
          <a:blip r:embed="rId7">
            <a:extLst/>
          </a:blip>
          <a:srcRect l="0" t="0" r="2" b="3"/>
          <a:stretch>
            <a:fillRect/>
          </a:stretch>
        </p:blipFill>
        <p:spPr>
          <a:xfrm>
            <a:off x="1061531" y="7702863"/>
            <a:ext cx="2349105" cy="2221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75" y="0"/>
                </a:moveTo>
                <a:cubicBezTo>
                  <a:pt x="13035" y="0"/>
                  <a:pt x="10480" y="63"/>
                  <a:pt x="10397" y="139"/>
                </a:cubicBezTo>
                <a:cubicBezTo>
                  <a:pt x="10314" y="215"/>
                  <a:pt x="9746" y="375"/>
                  <a:pt x="9134" y="494"/>
                </a:cubicBezTo>
                <a:cubicBezTo>
                  <a:pt x="5454" y="1207"/>
                  <a:pt x="2494" y="3847"/>
                  <a:pt x="1525" y="7285"/>
                </a:cubicBezTo>
                <a:cubicBezTo>
                  <a:pt x="1370" y="7837"/>
                  <a:pt x="1191" y="8478"/>
                  <a:pt x="1128" y="8709"/>
                </a:cubicBezTo>
                <a:cubicBezTo>
                  <a:pt x="1052" y="8984"/>
                  <a:pt x="839" y="9182"/>
                  <a:pt x="507" y="9287"/>
                </a:cubicBezTo>
                <a:lnTo>
                  <a:pt x="0" y="9446"/>
                </a:lnTo>
                <a:lnTo>
                  <a:pt x="0" y="15523"/>
                </a:lnTo>
                <a:lnTo>
                  <a:pt x="0" y="21600"/>
                </a:lnTo>
                <a:lnTo>
                  <a:pt x="21600" y="21600"/>
                </a:lnTo>
                <a:lnTo>
                  <a:pt x="21600" y="10800"/>
                </a:lnTo>
                <a:lnTo>
                  <a:pt x="21600" y="0"/>
                </a:lnTo>
                <a:lnTo>
                  <a:pt x="16075" y="0"/>
                </a:lnTo>
                <a:close/>
              </a:path>
            </a:pathLst>
          </a:custGeom>
          <a:ln w="12700">
            <a:miter lim="400000"/>
          </a:ln>
        </p:spPr>
      </p:pic>
      <p:pic>
        <p:nvPicPr>
          <p:cNvPr id="352" name="Image" descr="Image"/>
          <p:cNvPicPr>
            <a:picLocks noChangeAspect="1"/>
          </p:cNvPicPr>
          <p:nvPr/>
        </p:nvPicPr>
        <p:blipFill>
          <a:blip r:embed="rId8">
            <a:extLst/>
          </a:blip>
          <a:stretch>
            <a:fillRect/>
          </a:stretch>
        </p:blipFill>
        <p:spPr>
          <a:xfrm>
            <a:off x="738795" y="1353507"/>
            <a:ext cx="2244785" cy="2227448"/>
          </a:xfrm>
          <a:prstGeom prst="rect">
            <a:avLst/>
          </a:prstGeom>
          <a:ln w="12700">
            <a:miter lim="400000"/>
          </a:ln>
        </p:spPr>
      </p:pic>
      <p:pic>
        <p:nvPicPr>
          <p:cNvPr id="353" name="Image" descr="Image"/>
          <p:cNvPicPr>
            <a:picLocks noChangeAspect="1"/>
          </p:cNvPicPr>
          <p:nvPr/>
        </p:nvPicPr>
        <p:blipFill>
          <a:blip r:embed="rId9">
            <a:extLst/>
          </a:blip>
          <a:stretch>
            <a:fillRect/>
          </a:stretch>
        </p:blipFill>
        <p:spPr>
          <a:xfrm>
            <a:off x="313326" y="5678196"/>
            <a:ext cx="2188412" cy="2165124"/>
          </a:xfrm>
          <a:prstGeom prst="rect">
            <a:avLst/>
          </a:prstGeom>
          <a:ln w="12700">
            <a:miter lim="400000"/>
          </a:ln>
        </p:spPr>
      </p:pic>
      <p:pic>
        <p:nvPicPr>
          <p:cNvPr id="354" name="Image" descr="Image"/>
          <p:cNvPicPr>
            <a:picLocks noChangeAspect="1"/>
          </p:cNvPicPr>
          <p:nvPr/>
        </p:nvPicPr>
        <p:blipFill>
          <a:blip r:embed="rId10">
            <a:extLst/>
          </a:blip>
          <a:stretch>
            <a:fillRect/>
          </a:stretch>
        </p:blipFill>
        <p:spPr>
          <a:xfrm>
            <a:off x="10005290" y="3119906"/>
            <a:ext cx="1732709" cy="1728475"/>
          </a:xfrm>
          <a:prstGeom prst="rect">
            <a:avLst/>
          </a:prstGeom>
          <a:ln w="12700">
            <a:miter lim="400000"/>
          </a:ln>
        </p:spPr>
      </p:pic>
      <p:pic>
        <p:nvPicPr>
          <p:cNvPr id="355" name="Image" descr="Image"/>
          <p:cNvPicPr>
            <a:picLocks noChangeAspect="1"/>
          </p:cNvPicPr>
          <p:nvPr/>
        </p:nvPicPr>
        <p:blipFill>
          <a:blip r:embed="rId11">
            <a:extLst/>
          </a:blip>
          <a:stretch>
            <a:fillRect/>
          </a:stretch>
        </p:blipFill>
        <p:spPr>
          <a:xfrm>
            <a:off x="9048274" y="7395198"/>
            <a:ext cx="2188960" cy="2196120"/>
          </a:xfrm>
          <a:prstGeom prst="rect">
            <a:avLst/>
          </a:prstGeom>
          <a:ln w="12700">
            <a:miter lim="400000"/>
          </a:ln>
        </p:spPr>
      </p:pic>
      <p:pic>
        <p:nvPicPr>
          <p:cNvPr id="356" name="image.png" descr="image.png"/>
          <p:cNvPicPr>
            <a:picLocks noChangeAspect="1"/>
          </p:cNvPicPr>
          <p:nvPr/>
        </p:nvPicPr>
        <p:blipFill>
          <a:blip r:embed="rId12">
            <a:extLst/>
          </a:blip>
          <a:srcRect l="18703" t="0" r="17029" b="4438"/>
          <a:stretch>
            <a:fillRect/>
          </a:stretch>
        </p:blipFill>
        <p:spPr>
          <a:xfrm>
            <a:off x="154079" y="1498475"/>
            <a:ext cx="2705311" cy="2477567"/>
          </a:xfrm>
          <a:prstGeom prst="rect">
            <a:avLst/>
          </a:prstGeom>
          <a:ln w="12700">
            <a:miter lim="400000"/>
          </a:ln>
          <a:effectLst>
            <a:outerShdw sx="100000" sy="100000" kx="0" ky="0" algn="b" rotWithShape="0" blurRad="88900" dist="88900" dir="2700000">
              <a:srgbClr val="000000"/>
            </a:outerShdw>
          </a:effectLst>
        </p:spPr>
      </p:pic>
      <p:pic>
        <p:nvPicPr>
          <p:cNvPr id="357" name="image.png" descr="image.png"/>
          <p:cNvPicPr>
            <a:picLocks noChangeAspect="1"/>
          </p:cNvPicPr>
          <p:nvPr/>
        </p:nvPicPr>
        <p:blipFill>
          <a:blip r:embed="rId13">
            <a:extLst/>
          </a:blip>
          <a:srcRect l="4297" t="10214" r="5291" b="0"/>
          <a:stretch>
            <a:fillRect/>
          </a:stretch>
        </p:blipFill>
        <p:spPr>
          <a:xfrm flipH="1">
            <a:off x="9855203" y="1590137"/>
            <a:ext cx="2464811" cy="1754155"/>
          </a:xfrm>
          <a:prstGeom prst="rect">
            <a:avLst/>
          </a:prstGeom>
          <a:ln w="12700">
            <a:miter lim="400000"/>
          </a:ln>
          <a:effectLst>
            <a:outerShdw sx="100000" sy="100000" kx="0" ky="0" algn="b" rotWithShape="0" blurRad="88900" dist="88900" dir="2700000">
              <a:srgbClr val="000000"/>
            </a:outerShdw>
          </a:effectLst>
        </p:spPr>
      </p:pic>
      <p:pic>
        <p:nvPicPr>
          <p:cNvPr id="358" name="image.png" descr="image.png"/>
          <p:cNvPicPr>
            <a:picLocks noChangeAspect="1"/>
          </p:cNvPicPr>
          <p:nvPr/>
        </p:nvPicPr>
        <p:blipFill>
          <a:blip r:embed="rId14">
            <a:extLst/>
          </a:blip>
          <a:srcRect l="13823" t="17912" r="10072" b="26238"/>
          <a:stretch>
            <a:fillRect/>
          </a:stretch>
        </p:blipFill>
        <p:spPr>
          <a:xfrm>
            <a:off x="9997385" y="2999116"/>
            <a:ext cx="2618883" cy="2168346"/>
          </a:xfrm>
          <a:prstGeom prst="rect">
            <a:avLst/>
          </a:prstGeom>
          <a:ln w="12700">
            <a:miter lim="400000"/>
          </a:ln>
          <a:effectLst>
            <a:outerShdw sx="100000" sy="100000" kx="0" ky="0" algn="b" rotWithShape="0" blurRad="88900" dist="88900" dir="2700000">
              <a:srgbClr val="000000"/>
            </a:outerShdw>
          </a:effectLst>
        </p:spPr>
      </p:pic>
      <p:pic>
        <p:nvPicPr>
          <p:cNvPr id="359" name="image.png" descr="image.png"/>
          <p:cNvPicPr>
            <a:picLocks noChangeAspect="1"/>
          </p:cNvPicPr>
          <p:nvPr/>
        </p:nvPicPr>
        <p:blipFill>
          <a:blip r:embed="rId15">
            <a:extLst/>
          </a:blip>
          <a:srcRect l="19216" t="4270" r="12167" b="18002"/>
          <a:stretch>
            <a:fillRect/>
          </a:stretch>
        </p:blipFill>
        <p:spPr>
          <a:xfrm flipH="1">
            <a:off x="160673" y="3257230"/>
            <a:ext cx="2258573" cy="2558469"/>
          </a:xfrm>
          <a:prstGeom prst="rect">
            <a:avLst/>
          </a:prstGeom>
          <a:ln w="12700">
            <a:miter lim="400000"/>
          </a:ln>
        </p:spPr>
      </p:pic>
      <p:pic>
        <p:nvPicPr>
          <p:cNvPr id="360" name="Image" descr="Image"/>
          <p:cNvPicPr>
            <a:picLocks noChangeAspect="1"/>
          </p:cNvPicPr>
          <p:nvPr/>
        </p:nvPicPr>
        <p:blipFill>
          <a:blip r:embed="rId16">
            <a:extLst/>
          </a:blip>
          <a:srcRect l="13337" t="18427" r="13336" b="40027"/>
          <a:stretch>
            <a:fillRect/>
          </a:stretch>
        </p:blipFill>
        <p:spPr>
          <a:xfrm>
            <a:off x="-90594" y="5504517"/>
            <a:ext cx="2761144" cy="2268830"/>
          </a:xfrm>
          <a:prstGeom prst="rect">
            <a:avLst/>
          </a:prstGeom>
          <a:ln w="12700">
            <a:miter lim="400000"/>
          </a:ln>
        </p:spPr>
      </p:pic>
      <p:pic>
        <p:nvPicPr>
          <p:cNvPr id="361" name="pasted-image.png" descr="pasted-image.png"/>
          <p:cNvPicPr>
            <a:picLocks noChangeAspect="1"/>
          </p:cNvPicPr>
          <p:nvPr/>
        </p:nvPicPr>
        <p:blipFill>
          <a:blip r:embed="rId17">
            <a:extLst/>
          </a:blip>
          <a:srcRect l="22097" t="7529" r="16096" b="17481"/>
          <a:stretch>
            <a:fillRect/>
          </a:stretch>
        </p:blipFill>
        <p:spPr>
          <a:xfrm>
            <a:off x="9976325" y="4511395"/>
            <a:ext cx="2355058" cy="2751535"/>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741" y="0"/>
                </a:moveTo>
                <a:cubicBezTo>
                  <a:pt x="1937" y="0"/>
                  <a:pt x="1454" y="0"/>
                  <a:pt x="1132" y="115"/>
                </a:cubicBezTo>
                <a:cubicBezTo>
                  <a:pt x="668" y="260"/>
                  <a:pt x="304" y="572"/>
                  <a:pt x="135" y="969"/>
                </a:cubicBezTo>
                <a:cubicBezTo>
                  <a:pt x="0" y="1244"/>
                  <a:pt x="0" y="1658"/>
                  <a:pt x="0" y="2346"/>
                </a:cubicBezTo>
                <a:lnTo>
                  <a:pt x="0" y="19254"/>
                </a:lnTo>
                <a:cubicBezTo>
                  <a:pt x="0" y="19942"/>
                  <a:pt x="0" y="20356"/>
                  <a:pt x="135" y="20631"/>
                </a:cubicBezTo>
                <a:cubicBezTo>
                  <a:pt x="304" y="21028"/>
                  <a:pt x="668" y="21340"/>
                  <a:pt x="1132" y="21485"/>
                </a:cubicBezTo>
                <a:cubicBezTo>
                  <a:pt x="1454" y="21600"/>
                  <a:pt x="1937" y="21600"/>
                  <a:pt x="2741" y="21600"/>
                </a:cubicBezTo>
                <a:lnTo>
                  <a:pt x="18859" y="21600"/>
                </a:lnTo>
                <a:cubicBezTo>
                  <a:pt x="19663" y="21600"/>
                  <a:pt x="20146" y="21600"/>
                  <a:pt x="20468" y="21485"/>
                </a:cubicBezTo>
                <a:cubicBezTo>
                  <a:pt x="20932" y="21340"/>
                  <a:pt x="21296" y="21028"/>
                  <a:pt x="21465" y="20631"/>
                </a:cubicBezTo>
                <a:cubicBezTo>
                  <a:pt x="21600" y="20356"/>
                  <a:pt x="21600" y="19942"/>
                  <a:pt x="21600" y="19254"/>
                </a:cubicBezTo>
                <a:lnTo>
                  <a:pt x="21600" y="2346"/>
                </a:lnTo>
                <a:cubicBezTo>
                  <a:pt x="21600" y="1658"/>
                  <a:pt x="21600" y="1244"/>
                  <a:pt x="21465" y="969"/>
                </a:cubicBezTo>
                <a:cubicBezTo>
                  <a:pt x="21296" y="572"/>
                  <a:pt x="20932" y="260"/>
                  <a:pt x="20468" y="115"/>
                </a:cubicBezTo>
                <a:cubicBezTo>
                  <a:pt x="20146" y="0"/>
                  <a:pt x="19663" y="0"/>
                  <a:pt x="18859" y="0"/>
                </a:cubicBezTo>
                <a:lnTo>
                  <a:pt x="2741" y="0"/>
                </a:lnTo>
                <a:close/>
              </a:path>
            </a:pathLst>
          </a:custGeom>
          <a:ln w="12700">
            <a:miter lim="400000"/>
          </a:ln>
        </p:spPr>
      </p:pic>
      <p:pic>
        <p:nvPicPr>
          <p:cNvPr id="362" name="Image" descr="Image"/>
          <p:cNvPicPr>
            <a:picLocks noChangeAspect="1"/>
          </p:cNvPicPr>
          <p:nvPr/>
        </p:nvPicPr>
        <p:blipFill>
          <a:blip r:embed="rId18">
            <a:extLst/>
          </a:blip>
          <a:stretch>
            <a:fillRect/>
          </a:stretch>
        </p:blipFill>
        <p:spPr>
          <a:xfrm flipH="1">
            <a:off x="10064656" y="7416337"/>
            <a:ext cx="2484609" cy="2153841"/>
          </a:xfrm>
          <a:prstGeom prst="rect">
            <a:avLst/>
          </a:prstGeom>
          <a:ln w="12700">
            <a:miter lim="400000"/>
          </a:ln>
          <a:effectLst>
            <a:outerShdw sx="100000" sy="100000" kx="0" ky="0" algn="b" rotWithShape="0" blurRad="88900" dist="88900" dir="2700000">
              <a:srgbClr val="000000"/>
            </a:outerShdw>
          </a:effectLst>
        </p:spPr>
      </p:pic>
      <p:pic>
        <p:nvPicPr>
          <p:cNvPr id="363" name="Image" descr="Image"/>
          <p:cNvPicPr>
            <a:picLocks noChangeAspect="1"/>
          </p:cNvPicPr>
          <p:nvPr/>
        </p:nvPicPr>
        <p:blipFill>
          <a:blip r:embed="rId19">
            <a:extLst/>
          </a:blip>
          <a:srcRect l="0" t="22085" r="0" b="16126"/>
          <a:stretch>
            <a:fillRect/>
          </a:stretch>
        </p:blipFill>
        <p:spPr>
          <a:xfrm>
            <a:off x="2524990" y="1929562"/>
            <a:ext cx="7274580" cy="6741936"/>
          </a:xfrm>
          <a:custGeom>
            <a:avLst/>
            <a:gdLst/>
            <a:ahLst/>
            <a:cxnLst>
              <a:cxn ang="0">
                <a:pos x="wd2" y="hd2"/>
              </a:cxn>
              <a:cxn ang="5400000">
                <a:pos x="wd2" y="hd2"/>
              </a:cxn>
              <a:cxn ang="10800000">
                <a:pos x="wd2" y="hd2"/>
              </a:cxn>
              <a:cxn ang="16200000">
                <a:pos x="wd2" y="hd2"/>
              </a:cxn>
            </a:cxnLst>
            <a:rect l="0" t="0" r="r" b="b"/>
            <a:pathLst>
              <a:path w="21600" h="20595" fill="norm" stroke="1" extrusionOk="0">
                <a:moveTo>
                  <a:pt x="10800" y="0"/>
                </a:moveTo>
                <a:cubicBezTo>
                  <a:pt x="8031" y="0"/>
                  <a:pt x="5262" y="1006"/>
                  <a:pt x="3149" y="3016"/>
                </a:cubicBezTo>
                <a:cubicBezTo>
                  <a:pt x="1198" y="4873"/>
                  <a:pt x="150" y="7261"/>
                  <a:pt x="0" y="9691"/>
                </a:cubicBezTo>
                <a:lnTo>
                  <a:pt x="0" y="10903"/>
                </a:lnTo>
                <a:cubicBezTo>
                  <a:pt x="150" y="13333"/>
                  <a:pt x="1198" y="15722"/>
                  <a:pt x="3149" y="17579"/>
                </a:cubicBezTo>
                <a:cubicBezTo>
                  <a:pt x="7375" y="21600"/>
                  <a:pt x="14224" y="21600"/>
                  <a:pt x="18450" y="17579"/>
                </a:cubicBezTo>
                <a:cubicBezTo>
                  <a:pt x="20401" y="15722"/>
                  <a:pt x="21450" y="13333"/>
                  <a:pt x="21600" y="10903"/>
                </a:cubicBezTo>
                <a:lnTo>
                  <a:pt x="21600" y="9691"/>
                </a:lnTo>
                <a:cubicBezTo>
                  <a:pt x="21450" y="7261"/>
                  <a:pt x="20401" y="4873"/>
                  <a:pt x="18450" y="3016"/>
                </a:cubicBezTo>
                <a:cubicBezTo>
                  <a:pt x="16337" y="1006"/>
                  <a:pt x="13569" y="0"/>
                  <a:pt x="10800" y="0"/>
                </a:cubicBezTo>
                <a:close/>
              </a:path>
            </a:pathLst>
          </a:custGeom>
          <a:ln w="12700">
            <a:miter lim="400000"/>
          </a:ln>
        </p:spPr>
      </p:pic>
      <p:pic>
        <p:nvPicPr>
          <p:cNvPr id="364" name="pasted-movie.png" descr="pasted-movie.png"/>
          <p:cNvPicPr>
            <a:picLocks noChangeAspect="1"/>
          </p:cNvPicPr>
          <p:nvPr/>
        </p:nvPicPr>
        <p:blipFill>
          <a:blip r:embed="rId20">
            <a:extLst/>
          </a:blip>
          <a:srcRect l="13649" t="17998" r="10412" b="17998"/>
          <a:stretch>
            <a:fillRect/>
          </a:stretch>
        </p:blipFill>
        <p:spPr>
          <a:xfrm>
            <a:off x="2752773" y="7437950"/>
            <a:ext cx="4165033" cy="2751676"/>
          </a:xfrm>
          <a:prstGeom prst="rect">
            <a:avLst/>
          </a:prstGeom>
          <a:ln w="12700">
            <a:miter lim="400000"/>
          </a:ln>
        </p:spPr>
      </p:pic>
      <p:pic>
        <p:nvPicPr>
          <p:cNvPr id="365" name="pasted-movie.png" descr="pasted-movie.png"/>
          <p:cNvPicPr>
            <a:picLocks noChangeAspect="1"/>
          </p:cNvPicPr>
          <p:nvPr/>
        </p:nvPicPr>
        <p:blipFill>
          <a:blip r:embed="rId21">
            <a:extLst/>
          </a:blip>
          <a:stretch>
            <a:fillRect/>
          </a:stretch>
        </p:blipFill>
        <p:spPr>
          <a:xfrm>
            <a:off x="6882913" y="7402179"/>
            <a:ext cx="3218116" cy="2540002"/>
          </a:xfrm>
          <a:prstGeom prst="rect">
            <a:avLst/>
          </a:prstGeom>
          <a:ln w="12700">
            <a:miter lim="400000"/>
          </a:ln>
        </p:spPr>
      </p:pic>
      <p:pic>
        <p:nvPicPr>
          <p:cNvPr id="366" name="pasted-movie.png" descr="pasted-movie.png"/>
          <p:cNvPicPr>
            <a:picLocks noChangeAspect="1"/>
          </p:cNvPicPr>
          <p:nvPr/>
        </p:nvPicPr>
        <p:blipFill>
          <a:blip r:embed="rId22">
            <a:extLst/>
          </a:blip>
          <a:stretch>
            <a:fillRect/>
          </a:stretch>
        </p:blipFill>
        <p:spPr>
          <a:xfrm>
            <a:off x="484957" y="7267837"/>
            <a:ext cx="2327226" cy="2808719"/>
          </a:xfrm>
          <a:prstGeom prst="rect">
            <a:avLst/>
          </a:prstGeom>
          <a:ln w="12700">
            <a:miter lim="400000"/>
          </a:ln>
        </p:spPr>
      </p:pic>
      <p:sp>
        <p:nvSpPr>
          <p:cNvPr id="367" name="“Without the benefits of this mutualism, one or even both of the interacting species in the living organism that is Nature can be diminished or may even cease to exist.”"/>
          <p:cNvSpPr txBox="1"/>
          <p:nvPr/>
        </p:nvSpPr>
        <p:spPr>
          <a:xfrm>
            <a:off x="105276" y="106798"/>
            <a:ext cx="12794248" cy="2639061"/>
          </a:xfrm>
          <a:prstGeom prst="rect">
            <a:avLst/>
          </a:prstGeom>
          <a:ln w="12700">
            <a:miter lim="400000"/>
          </a:ln>
          <a:effectLst>
            <a:outerShdw sx="100000" sy="100000" kx="0" ky="0" algn="b" rotWithShape="0" blurRad="254000" dist="2297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algn="ctr" defTabSz="457200">
              <a:lnSpc>
                <a:spcPct val="90000"/>
              </a:lnSpc>
              <a:defRPr b="1" cap="none" sz="4700">
                <a:solidFill>
                  <a:srgbClr val="FFFFFF"/>
                </a:solidFill>
                <a:uFillTx/>
                <a:latin typeface="Marker Felt"/>
                <a:ea typeface="Marker Felt"/>
                <a:cs typeface="Marker Felt"/>
                <a:sym typeface="Marker Felt"/>
              </a:defRPr>
            </a:lvl1pPr>
          </a:lstStyle>
          <a:p>
            <a:pPr>
              <a:defRPr>
                <a:effectLst/>
              </a:defRPr>
            </a:pPr>
            <a:r>
              <a:t>“Without the benefits of Gaia mutualism, one or even both of the interacting species in the living organism that is Nature can be diminished or may even cease to exist.” </a:t>
            </a:r>
          </a:p>
        </p:txBody>
      </p:sp>
      <p:sp>
        <p:nvSpPr>
          <p:cNvPr id="368" name="How important is awareness of this?"/>
          <p:cNvSpPr txBox="1"/>
          <p:nvPr/>
        </p:nvSpPr>
        <p:spPr>
          <a:xfrm>
            <a:off x="2591334" y="204386"/>
            <a:ext cx="782213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defRPr b="1" sz="5100">
                <a:solidFill>
                  <a:srgbClr val="FFFFFF"/>
                </a:solidFill>
                <a:latin typeface="Marker Felt"/>
                <a:ea typeface="Marker Felt"/>
                <a:cs typeface="Marker Felt"/>
                <a:sym typeface="Marker Felt"/>
              </a:defRPr>
            </a:lvl1pPr>
          </a:lstStyle>
          <a:p>
            <a:pPr/>
            <a:r>
              <a:t>How important is awareness of this?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368"/>
                                        </p:tgtEl>
                                      </p:cBhvr>
                                    </p:animEffect>
                                    <p:set>
                                      <p:cBhvr>
                                        <p:cTn id="7" fill="hold">
                                          <p:stCondLst>
                                            <p:cond delay="999"/>
                                          </p:stCondLst>
                                        </p:cTn>
                                        <p:tgtEl>
                                          <p:spTgt spid="368"/>
                                        </p:tgtEl>
                                        <p:attrNameLst>
                                          <p:attrName>style.visibility</p:attrName>
                                        </p:attrNameLst>
                                      </p:cBhvr>
                                      <p:to>
                                        <p:strVal val="hidden"/>
                                      </p:to>
                                    </p:se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67"/>
                                        </p:tgtEl>
                                        <p:attrNameLst>
                                          <p:attrName>style.visibility</p:attrName>
                                        </p:attrNameLst>
                                      </p:cBhvr>
                                      <p:to>
                                        <p:strVal val="visible"/>
                                      </p:to>
                                    </p:set>
                                    <p:animEffect filter="fade" transition="in">
                                      <p:cBhvr>
                                        <p:cTn id="11" dur="3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2"/>
      <p:bldP build="whole" bldLvl="1" animBg="1" rev="0" advAuto="0" spid="36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Near Study Plot Maxed.jpg" descr="Near Study Plot Maxed.jpg"/>
          <p:cNvPicPr>
            <a:picLocks noChangeAspect="1"/>
          </p:cNvPicPr>
          <p:nvPr/>
        </p:nvPicPr>
        <p:blipFill>
          <a:blip r:embed="rId2">
            <a:extLst/>
          </a:blip>
          <a:srcRect l="774" t="975" r="775" b="0"/>
          <a:stretch>
            <a:fillRect/>
          </a:stretch>
        </p:blipFill>
        <p:spPr>
          <a:xfrm>
            <a:off x="-12702" y="-669434"/>
            <a:ext cx="13004804" cy="10406103"/>
          </a:xfrm>
          <a:prstGeom prst="rect">
            <a:avLst/>
          </a:prstGeom>
          <a:ln w="12700">
            <a:miter lim="400000"/>
          </a:ln>
        </p:spPr>
      </p:pic>
      <p:sp>
        <p:nvSpPr>
          <p:cNvPr id="371" name="1963"/>
          <p:cNvSpPr txBox="1"/>
          <p:nvPr/>
        </p:nvSpPr>
        <p:spPr>
          <a:xfrm>
            <a:off x="11022471" y="8015392"/>
            <a:ext cx="1968783" cy="823054"/>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2900"/>
              </a:spcBef>
              <a:defRPr b="1" sz="4800">
                <a:solidFill>
                  <a:srgbClr val="FFFFFF"/>
                </a:solidFill>
                <a:latin typeface="Arial"/>
                <a:ea typeface="Arial"/>
                <a:cs typeface="Arial"/>
                <a:sym typeface="Arial"/>
              </a:defRPr>
            </a:lvl1pPr>
          </a:lstStyle>
          <a:p>
            <a:pPr/>
            <a:r>
              <a:t>1963</a:t>
            </a:r>
          </a:p>
        </p:txBody>
      </p:sp>
      <p:sp>
        <p:nvSpPr>
          <p:cNvPr id="372" name="Photo courtesy of U. S. Forest Service"/>
          <p:cNvSpPr txBox="1"/>
          <p:nvPr/>
        </p:nvSpPr>
        <p:spPr>
          <a:xfrm>
            <a:off x="401883" y="8123766"/>
            <a:ext cx="4136252" cy="827862"/>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1400"/>
              </a:spcBef>
              <a:defRPr b="1" sz="2200">
                <a:solidFill>
                  <a:srgbClr val="FFFFFF"/>
                </a:solidFill>
                <a:effectLst>
                  <a:outerShdw sx="100000" sy="100000" kx="0" ky="0" algn="b" rotWithShape="0" blurRad="12700" dist="25400" dir="2700000">
                    <a:srgbClr val="929292"/>
                  </a:outerShdw>
                </a:effectLst>
                <a:latin typeface="Arial"/>
                <a:ea typeface="Arial"/>
                <a:cs typeface="Arial"/>
                <a:sym typeface="Arial"/>
              </a:defRPr>
            </a:lvl1pPr>
          </a:lstStyle>
          <a:p>
            <a:pPr/>
            <a:r>
              <a:t> Photo courtesy of U. S. Forest Service </a:t>
            </a:r>
          </a:p>
        </p:txBody>
      </p:sp>
      <p:pic>
        <p:nvPicPr>
          <p:cNvPr id="373" name="Near Study Plot diagram14.png" descr="Near Study Plot diagram14.png"/>
          <p:cNvPicPr>
            <a:picLocks noChangeAspect="1"/>
          </p:cNvPicPr>
          <p:nvPr/>
        </p:nvPicPr>
        <p:blipFill>
          <a:blip r:embed="rId3">
            <a:alphaModFix amt="54900"/>
            <a:extLst/>
          </a:blip>
          <a:srcRect l="0" t="35861" r="0" b="0"/>
          <a:stretch>
            <a:fillRect/>
          </a:stretch>
        </p:blipFill>
        <p:spPr>
          <a:xfrm rot="21420000">
            <a:off x="4333392" y="6217675"/>
            <a:ext cx="3624215" cy="2239057"/>
          </a:xfrm>
          <a:prstGeom prst="rect">
            <a:avLst/>
          </a:prstGeom>
          <a:ln w="12700">
            <a:miter lim="400000"/>
          </a:ln>
        </p:spPr>
      </p:pic>
      <p:sp>
        <p:nvSpPr>
          <p:cNvPr id="374" name="Here’s another US Forest Service study area near my home in Sedona while it was being grazed in 1963."/>
          <p:cNvSpPr txBox="1"/>
          <p:nvPr/>
        </p:nvSpPr>
        <p:spPr>
          <a:xfrm>
            <a:off x="103253" y="1619057"/>
            <a:ext cx="12772891" cy="2714987"/>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algn="ctr" defTabSz="1300480">
              <a:lnSpc>
                <a:spcPct val="90000"/>
              </a:lnSpc>
              <a:spcBef>
                <a:spcPts val="2600"/>
              </a:spcBef>
              <a:defRPr b="1" sz="48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Here’s some US Forest Service land near my home in Sedona while it was being grazed and monitored in 1963.</a:t>
            </a:r>
          </a:p>
        </p:txBody>
      </p:sp>
      <p:sp>
        <p:nvSpPr>
          <p:cNvPr id="375" name="Line"/>
          <p:cNvSpPr/>
          <p:nvPr/>
        </p:nvSpPr>
        <p:spPr>
          <a:xfrm flipV="1">
            <a:off x="4915463" y="6276340"/>
            <a:ext cx="2600963" cy="108376"/>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76" name="Line"/>
          <p:cNvSpPr/>
          <p:nvPr/>
        </p:nvSpPr>
        <p:spPr>
          <a:xfrm flipV="1">
            <a:off x="4267110" y="8339696"/>
            <a:ext cx="3637425" cy="167505"/>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77" name="Line"/>
          <p:cNvSpPr/>
          <p:nvPr/>
        </p:nvSpPr>
        <p:spPr>
          <a:xfrm>
            <a:off x="7516008" y="6275128"/>
            <a:ext cx="402716" cy="2125572"/>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78" name="Line"/>
          <p:cNvSpPr/>
          <p:nvPr/>
        </p:nvSpPr>
        <p:spPr>
          <a:xfrm flipH="1">
            <a:off x="4400429" y="6397280"/>
            <a:ext cx="612316" cy="2126365"/>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79" name="one or more of the interacting species CAN be reduced or even cease to exist?"/>
          <p:cNvSpPr txBox="1"/>
          <p:nvPr/>
        </p:nvSpPr>
        <p:spPr>
          <a:xfrm>
            <a:off x="77501" y="268521"/>
            <a:ext cx="12824392" cy="1267892"/>
          </a:xfrm>
          <a:prstGeom prst="rect">
            <a:avLst/>
          </a:prstGeom>
          <a:ln w="12700">
            <a:miter lim="400000"/>
          </a:ln>
          <a:effectLst>
            <a:outerShdw sx="100000" sy="100000" kx="0" ky="0" algn="b" rotWithShape="0" blurRad="88900" dist="300637"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defRPr b="1" sz="4300">
                <a:solidFill>
                  <a:srgbClr val="FFFFFF"/>
                </a:solidFill>
                <a:latin typeface="Arial"/>
                <a:ea typeface="Arial"/>
                <a:cs typeface="Arial"/>
                <a:sym typeface="Arial"/>
              </a:defRPr>
            </a:lvl1pPr>
          </a:lstStyle>
          <a:p>
            <a:pPr/>
            <a:r>
              <a:t>one or more of the interacting species CAN be reduced or even cease to exist?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4"/>
                                        </p:tgtEl>
                                        <p:attrNameLst>
                                          <p:attrName>style.visibility</p:attrName>
                                        </p:attrNameLst>
                                      </p:cBhvr>
                                      <p:to>
                                        <p:strVal val="visible"/>
                                      </p:to>
                                    </p:set>
                                    <p:animEffect filter="fade" transition="in">
                                      <p:cBhvr>
                                        <p:cTn id="7"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G_8286.jpg" descr="IMG_8286.jpg"/>
          <p:cNvPicPr>
            <a:picLocks noChangeAspect="1"/>
          </p:cNvPicPr>
          <p:nvPr/>
        </p:nvPicPr>
        <p:blipFill>
          <a:blip r:embed="rId2">
            <a:extLst/>
          </a:blip>
          <a:stretch>
            <a:fillRect/>
          </a:stretch>
        </p:blipFill>
        <p:spPr>
          <a:xfrm>
            <a:off x="-321734" y="-359834"/>
            <a:ext cx="13475220" cy="10106415"/>
          </a:xfrm>
          <a:prstGeom prst="rect">
            <a:avLst/>
          </a:prstGeom>
          <a:ln w="12700">
            <a:miter lim="400000"/>
          </a:ln>
        </p:spPr>
      </p:pic>
      <p:pic>
        <p:nvPicPr>
          <p:cNvPr id="382" name="IMG_8283.jpg" descr="IMG_8283.jpg"/>
          <p:cNvPicPr>
            <a:picLocks noChangeAspect="1"/>
          </p:cNvPicPr>
          <p:nvPr/>
        </p:nvPicPr>
        <p:blipFill>
          <a:blip r:embed="rId3">
            <a:extLst/>
          </a:blip>
          <a:stretch>
            <a:fillRect/>
          </a:stretch>
        </p:blipFill>
        <p:spPr>
          <a:xfrm>
            <a:off x="-17546" y="-369476"/>
            <a:ext cx="13500932" cy="10125698"/>
          </a:xfrm>
          <a:prstGeom prst="rect">
            <a:avLst/>
          </a:prstGeom>
          <a:ln w="12700">
            <a:miter lim="400000"/>
          </a:ln>
        </p:spPr>
      </p:pic>
      <p:sp>
        <p:nvSpPr>
          <p:cNvPr id="383" name="Take a look to the left (click)"/>
          <p:cNvSpPr txBox="1"/>
          <p:nvPr/>
        </p:nvSpPr>
        <p:spPr>
          <a:xfrm>
            <a:off x="2335670" y="7918025"/>
            <a:ext cx="9084952" cy="823055"/>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2900"/>
              </a:spcBef>
              <a:defRPr b="1" sz="4800">
                <a:solidFill>
                  <a:srgbClr val="FFFFFF"/>
                </a:solidFill>
                <a:latin typeface="Arial"/>
                <a:ea typeface="Arial"/>
                <a:cs typeface="Arial"/>
                <a:sym typeface="Arial"/>
              </a:defRPr>
            </a:lvl1pPr>
          </a:lstStyle>
          <a:p>
            <a:pPr/>
            <a:r>
              <a:t>Take a look to the left</a:t>
            </a:r>
          </a:p>
        </p:txBody>
      </p:sp>
      <p:pic>
        <p:nvPicPr>
          <p:cNvPr id="384" name="Near Study Plot Maxed.jpg" descr="Near Study Plot Maxed.jpg"/>
          <p:cNvPicPr>
            <a:picLocks noChangeAspect="1"/>
          </p:cNvPicPr>
          <p:nvPr/>
        </p:nvPicPr>
        <p:blipFill>
          <a:blip r:embed="rId4">
            <a:extLst/>
          </a:blip>
          <a:srcRect l="774" t="6634" r="774" b="6633"/>
          <a:stretch>
            <a:fillRect/>
          </a:stretch>
        </p:blipFill>
        <p:spPr>
          <a:xfrm>
            <a:off x="8312414" y="-2683"/>
            <a:ext cx="4679688" cy="3995803"/>
          </a:xfrm>
          <a:prstGeom prst="rect">
            <a:avLst/>
          </a:prstGeom>
          <a:ln w="12700">
            <a:miter lim="400000"/>
          </a:ln>
        </p:spPr>
      </p:pic>
      <p:sp>
        <p:nvSpPr>
          <p:cNvPr id="385" name="1963"/>
          <p:cNvSpPr txBox="1"/>
          <p:nvPr/>
        </p:nvSpPr>
        <p:spPr>
          <a:xfrm>
            <a:off x="11335735" y="3295227"/>
            <a:ext cx="1647515" cy="674808"/>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2900"/>
              </a:spcBef>
              <a:defRPr b="1" sz="3800">
                <a:solidFill>
                  <a:srgbClr val="FFFFFF"/>
                </a:solidFill>
                <a:latin typeface="Arial"/>
                <a:ea typeface="Arial"/>
                <a:cs typeface="Arial"/>
                <a:sym typeface="Arial"/>
              </a:defRPr>
            </a:lvl1pPr>
          </a:lstStyle>
          <a:p>
            <a:pPr/>
            <a:r>
              <a:t>1963</a:t>
            </a:r>
          </a:p>
        </p:txBody>
      </p:sp>
      <p:pic>
        <p:nvPicPr>
          <p:cNvPr id="386" name="Near Study Plot Maxed.jpg" descr="Near Study Plot Maxed.jpg"/>
          <p:cNvPicPr>
            <a:picLocks noChangeAspect="1"/>
          </p:cNvPicPr>
          <p:nvPr/>
        </p:nvPicPr>
        <p:blipFill>
          <a:blip r:embed="rId4">
            <a:extLst/>
          </a:blip>
          <a:srcRect l="774" t="975" r="775" b="0"/>
          <a:stretch>
            <a:fillRect/>
          </a:stretch>
        </p:blipFill>
        <p:spPr>
          <a:xfrm>
            <a:off x="-12701" y="-669434"/>
            <a:ext cx="13004803" cy="10406103"/>
          </a:xfrm>
          <a:prstGeom prst="rect">
            <a:avLst/>
          </a:prstGeom>
          <a:ln w="12700">
            <a:miter lim="400000"/>
          </a:ln>
        </p:spPr>
      </p:pic>
      <p:sp>
        <p:nvSpPr>
          <p:cNvPr id="387" name="1963"/>
          <p:cNvSpPr txBox="1"/>
          <p:nvPr/>
        </p:nvSpPr>
        <p:spPr>
          <a:xfrm>
            <a:off x="11035172" y="8015392"/>
            <a:ext cx="1968783" cy="823054"/>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2900"/>
              </a:spcBef>
              <a:defRPr b="1" sz="4800">
                <a:solidFill>
                  <a:srgbClr val="FFFFFF"/>
                </a:solidFill>
                <a:latin typeface="Arial"/>
                <a:ea typeface="Arial"/>
                <a:cs typeface="Arial"/>
                <a:sym typeface="Arial"/>
              </a:defRPr>
            </a:lvl1pPr>
          </a:lstStyle>
          <a:p>
            <a:pPr/>
            <a:r>
              <a:t>1963</a:t>
            </a:r>
          </a:p>
        </p:txBody>
      </p:sp>
      <p:sp>
        <p:nvSpPr>
          <p:cNvPr id="388" name="Photo courtesy of U. S. Forest Service"/>
          <p:cNvSpPr txBox="1"/>
          <p:nvPr/>
        </p:nvSpPr>
        <p:spPr>
          <a:xfrm>
            <a:off x="389184" y="8123766"/>
            <a:ext cx="4136251" cy="827862"/>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1400"/>
              </a:spcBef>
              <a:defRPr b="1" sz="2200">
                <a:solidFill>
                  <a:srgbClr val="FFFFFF"/>
                </a:solidFill>
                <a:effectLst>
                  <a:outerShdw sx="100000" sy="100000" kx="0" ky="0" algn="b" rotWithShape="0" blurRad="12700" dist="25400" dir="2700000">
                    <a:srgbClr val="929292"/>
                  </a:outerShdw>
                </a:effectLst>
                <a:latin typeface="Arial"/>
                <a:ea typeface="Arial"/>
                <a:cs typeface="Arial"/>
                <a:sym typeface="Arial"/>
              </a:defRPr>
            </a:lvl1pPr>
          </a:lstStyle>
          <a:p>
            <a:pPr/>
            <a:r>
              <a:t> Photo courtesy of U. S. Forest Service </a:t>
            </a:r>
          </a:p>
        </p:txBody>
      </p:sp>
      <p:pic>
        <p:nvPicPr>
          <p:cNvPr id="389" name="Near Study Plot diagram14.png" descr="Near Study Plot diagram14.png"/>
          <p:cNvPicPr>
            <a:picLocks noChangeAspect="1"/>
          </p:cNvPicPr>
          <p:nvPr/>
        </p:nvPicPr>
        <p:blipFill>
          <a:blip r:embed="rId5">
            <a:alphaModFix amt="54900"/>
            <a:extLst/>
          </a:blip>
          <a:srcRect l="0" t="35861" r="0" b="0"/>
          <a:stretch>
            <a:fillRect/>
          </a:stretch>
        </p:blipFill>
        <p:spPr>
          <a:xfrm rot="21420000">
            <a:off x="4320694" y="6217675"/>
            <a:ext cx="3624214" cy="2239057"/>
          </a:xfrm>
          <a:prstGeom prst="rect">
            <a:avLst/>
          </a:prstGeom>
          <a:ln w="12700">
            <a:miter lim="400000"/>
          </a:ln>
        </p:spPr>
      </p:pic>
      <p:sp>
        <p:nvSpPr>
          <p:cNvPr id="390" name="Line"/>
          <p:cNvSpPr/>
          <p:nvPr/>
        </p:nvSpPr>
        <p:spPr>
          <a:xfrm flipV="1">
            <a:off x="4928164" y="6276340"/>
            <a:ext cx="2600963" cy="108376"/>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91" name="Line"/>
          <p:cNvSpPr/>
          <p:nvPr/>
        </p:nvSpPr>
        <p:spPr>
          <a:xfrm flipV="1">
            <a:off x="4279810" y="8365096"/>
            <a:ext cx="3637425" cy="167505"/>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92" name="Line"/>
          <p:cNvSpPr/>
          <p:nvPr/>
        </p:nvSpPr>
        <p:spPr>
          <a:xfrm>
            <a:off x="7528710" y="6275128"/>
            <a:ext cx="402717" cy="2125572"/>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93" name="Line"/>
          <p:cNvSpPr/>
          <p:nvPr/>
        </p:nvSpPr>
        <p:spPr>
          <a:xfrm flipH="1">
            <a:off x="4375031" y="6397280"/>
            <a:ext cx="612316" cy="2126365"/>
          </a:xfrm>
          <a:prstGeom prst="line">
            <a:avLst/>
          </a:prstGeom>
          <a:ln w="25400">
            <a:solidFill>
              <a:srgbClr val="FFFFFF"/>
            </a:solidFill>
          </a:ln>
          <a:effectLst>
            <a:outerShdw sx="100000" sy="100000" kx="0" ky="0" algn="b" rotWithShape="0" blurRad="63500" dist="25400" dir="2700000">
              <a:srgbClr val="929292">
                <a:alpha val="74996"/>
              </a:srgbClr>
            </a:outerShdw>
          </a:effectLst>
        </p:spPr>
        <p:txBody>
          <a:bodyPr lIns="45718" tIns="45718" rIns="45718" bIns="45718"/>
          <a:lstStyle/>
          <a:p>
            <a:pPr/>
          </a:p>
        </p:txBody>
      </p:sp>
      <p:sp>
        <p:nvSpPr>
          <p:cNvPr id="394" name="Grazing was removed in the 1980s and then.…"/>
          <p:cNvSpPr txBox="1"/>
          <p:nvPr/>
        </p:nvSpPr>
        <p:spPr>
          <a:xfrm>
            <a:off x="115954" y="1130917"/>
            <a:ext cx="8512834" cy="1453698"/>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lnSpc>
                <a:spcPct val="90000"/>
              </a:lnSpc>
              <a:spcBef>
                <a:spcPts val="2600"/>
              </a:spcBef>
              <a:defRPr b="1" sz="48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Grazing was removed in the 1980s and then.…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6000" fill="hold"/>
                                        <p:tgtEl>
                                          <p:spTgt spid="386"/>
                                        </p:tgtEl>
                                      </p:cBhvr>
                                    </p:animEffect>
                                    <p:set>
                                      <p:cBhvr>
                                        <p:cTn id="7" fill="hold">
                                          <p:stCondLst>
                                            <p:cond delay="5999"/>
                                          </p:stCondLst>
                                        </p:cTn>
                                        <p:tgtEl>
                                          <p:spTgt spid="386"/>
                                        </p:tgtEl>
                                        <p:attrNameLst>
                                          <p:attrName>style.visibility</p:attrName>
                                        </p:attrNameLst>
                                      </p:cBhvr>
                                      <p:to>
                                        <p:strVal val="hidden"/>
                                      </p:to>
                                    </p:set>
                                  </p:childTnLst>
                                </p:cTn>
                              </p:par>
                            </p:childTnLst>
                          </p:cTn>
                        </p:par>
                        <p:par>
                          <p:cTn id="8" fill="hold">
                            <p:stCondLst>
                              <p:cond delay="6000"/>
                            </p:stCondLst>
                            <p:childTnLst>
                              <p:par>
                                <p:cTn id="9" presetClass="exit" nodeType="afterEffect" presetID="10" grpId="2" fill="hold">
                                  <p:stCondLst>
                                    <p:cond delay="0"/>
                                  </p:stCondLst>
                                  <p:iterate type="el" backwards="0">
                                    <p:tmAbs val="0"/>
                                  </p:iterate>
                                  <p:childTnLst>
                                    <p:animEffect filter="fade" transition="out">
                                      <p:cBhvr>
                                        <p:cTn id="10" dur="3000" fill="hold"/>
                                        <p:tgtEl>
                                          <p:spTgt spid="388"/>
                                        </p:tgtEl>
                                      </p:cBhvr>
                                    </p:animEffect>
                                    <p:set>
                                      <p:cBhvr>
                                        <p:cTn id="11" fill="hold">
                                          <p:stCondLst>
                                            <p:cond delay="2999"/>
                                          </p:stCondLst>
                                        </p:cTn>
                                        <p:tgtEl>
                                          <p:spTgt spid="388"/>
                                        </p:tgtEl>
                                        <p:attrNameLst>
                                          <p:attrName>style.visibility</p:attrName>
                                        </p:attrNameLst>
                                      </p:cBhvr>
                                      <p:to>
                                        <p:strVal val="hidden"/>
                                      </p:to>
                                    </p:set>
                                  </p:childTnLst>
                                </p:cTn>
                              </p:par>
                            </p:childTnLst>
                          </p:cTn>
                        </p:par>
                        <p:par>
                          <p:cTn id="12" fill="hold">
                            <p:stCondLst>
                              <p:cond delay="9000"/>
                            </p:stCondLst>
                            <p:childTnLst>
                              <p:par>
                                <p:cTn id="13" presetClass="exit" nodeType="afterEffect" presetID="10" grpId="3" fill="hold">
                                  <p:stCondLst>
                                    <p:cond delay="0"/>
                                  </p:stCondLst>
                                  <p:iterate type="el" backwards="0">
                                    <p:tmAbs val="0"/>
                                  </p:iterate>
                                  <p:childTnLst>
                                    <p:animEffect filter="fade" transition="out">
                                      <p:cBhvr>
                                        <p:cTn id="14" dur="3000" fill="hold"/>
                                        <p:tgtEl>
                                          <p:spTgt spid="387"/>
                                        </p:tgtEl>
                                      </p:cBhvr>
                                    </p:animEffect>
                                    <p:set>
                                      <p:cBhvr>
                                        <p:cTn id="15" fill="hold">
                                          <p:stCondLst>
                                            <p:cond delay="2999"/>
                                          </p:stCondLst>
                                        </p:cTn>
                                        <p:tgtEl>
                                          <p:spTgt spid="38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xit" nodeType="clickEffect" presetID="10" grpId="4" fill="hold">
                                  <p:stCondLst>
                                    <p:cond delay="0"/>
                                  </p:stCondLst>
                                  <p:iterate type="el" backwards="0">
                                    <p:tmAbs val="0"/>
                                  </p:iterate>
                                  <p:childTnLst>
                                    <p:animEffect filter="fade" transition="out">
                                      <p:cBhvr>
                                        <p:cTn id="19" dur="3000" fill="hold"/>
                                        <p:tgtEl>
                                          <p:spTgt spid="389"/>
                                        </p:tgtEl>
                                      </p:cBhvr>
                                    </p:animEffect>
                                    <p:set>
                                      <p:cBhvr>
                                        <p:cTn id="20" fill="hold">
                                          <p:stCondLst>
                                            <p:cond delay="2999"/>
                                          </p:stCondLst>
                                        </p:cTn>
                                        <p:tgtEl>
                                          <p:spTgt spid="389"/>
                                        </p:tgtEl>
                                        <p:attrNameLst>
                                          <p:attrName>style.visibility</p:attrName>
                                        </p:attrNameLst>
                                      </p:cBhvr>
                                      <p:to>
                                        <p:strVal val="hidden"/>
                                      </p:to>
                                    </p:set>
                                  </p:childTnLst>
                                </p:cTn>
                              </p:par>
                            </p:childTnLst>
                          </p:cTn>
                        </p:par>
                        <p:par>
                          <p:cTn id="21" fill="hold">
                            <p:stCondLst>
                              <p:cond delay="3000"/>
                            </p:stCondLst>
                            <p:childTnLst>
                              <p:par>
                                <p:cTn id="22" presetClass="exit" nodeType="afterEffect" presetID="10" grpId="5" fill="hold">
                                  <p:stCondLst>
                                    <p:cond delay="0"/>
                                  </p:stCondLst>
                                  <p:iterate type="el" backwards="0">
                                    <p:tmAbs val="0"/>
                                  </p:iterate>
                                  <p:childTnLst>
                                    <p:animEffect filter="fade" transition="out">
                                      <p:cBhvr>
                                        <p:cTn id="23" dur="1000" fill="hold"/>
                                        <p:tgtEl>
                                          <p:spTgt spid="390"/>
                                        </p:tgtEl>
                                      </p:cBhvr>
                                    </p:animEffect>
                                    <p:set>
                                      <p:cBhvr>
                                        <p:cTn id="24" fill="hold">
                                          <p:stCondLst>
                                            <p:cond delay="999"/>
                                          </p:stCondLst>
                                        </p:cTn>
                                        <p:tgtEl>
                                          <p:spTgt spid="390"/>
                                        </p:tgtEl>
                                        <p:attrNameLst>
                                          <p:attrName>style.visibility</p:attrName>
                                        </p:attrNameLst>
                                      </p:cBhvr>
                                      <p:to>
                                        <p:strVal val="hidden"/>
                                      </p:to>
                                    </p:set>
                                  </p:childTnLst>
                                </p:cTn>
                              </p:par>
                            </p:childTnLst>
                          </p:cTn>
                        </p:par>
                        <p:par>
                          <p:cTn id="25" fill="hold">
                            <p:stCondLst>
                              <p:cond delay="4000"/>
                            </p:stCondLst>
                            <p:childTnLst>
                              <p:par>
                                <p:cTn id="26" presetClass="exit" nodeType="afterEffect" presetID="10" grpId="6" fill="hold">
                                  <p:stCondLst>
                                    <p:cond delay="0"/>
                                  </p:stCondLst>
                                  <p:iterate type="el" backwards="0">
                                    <p:tmAbs val="0"/>
                                  </p:iterate>
                                  <p:childTnLst>
                                    <p:animEffect filter="fade" transition="out">
                                      <p:cBhvr>
                                        <p:cTn id="27" dur="1000" fill="hold"/>
                                        <p:tgtEl>
                                          <p:spTgt spid="392"/>
                                        </p:tgtEl>
                                      </p:cBhvr>
                                    </p:animEffect>
                                    <p:set>
                                      <p:cBhvr>
                                        <p:cTn id="28" fill="hold">
                                          <p:stCondLst>
                                            <p:cond delay="999"/>
                                          </p:stCondLst>
                                        </p:cTn>
                                        <p:tgtEl>
                                          <p:spTgt spid="392"/>
                                        </p:tgtEl>
                                        <p:attrNameLst>
                                          <p:attrName>style.visibility</p:attrName>
                                        </p:attrNameLst>
                                      </p:cBhvr>
                                      <p:to>
                                        <p:strVal val="hidden"/>
                                      </p:to>
                                    </p:set>
                                  </p:childTnLst>
                                </p:cTn>
                              </p:par>
                            </p:childTnLst>
                          </p:cTn>
                        </p:par>
                        <p:par>
                          <p:cTn id="29" fill="hold">
                            <p:stCondLst>
                              <p:cond delay="5000"/>
                            </p:stCondLst>
                            <p:childTnLst>
                              <p:par>
                                <p:cTn id="30" presetClass="exit" nodeType="afterEffect" presetID="10" grpId="7" fill="hold">
                                  <p:stCondLst>
                                    <p:cond delay="0"/>
                                  </p:stCondLst>
                                  <p:iterate type="el" backwards="0">
                                    <p:tmAbs val="0"/>
                                  </p:iterate>
                                  <p:childTnLst>
                                    <p:animEffect filter="fade" transition="out">
                                      <p:cBhvr>
                                        <p:cTn id="31" dur="1000" fill="hold"/>
                                        <p:tgtEl>
                                          <p:spTgt spid="393"/>
                                        </p:tgtEl>
                                      </p:cBhvr>
                                    </p:animEffect>
                                    <p:set>
                                      <p:cBhvr>
                                        <p:cTn id="32" fill="hold">
                                          <p:stCondLst>
                                            <p:cond delay="999"/>
                                          </p:stCondLst>
                                        </p:cTn>
                                        <p:tgtEl>
                                          <p:spTgt spid="393"/>
                                        </p:tgtEl>
                                        <p:attrNameLst>
                                          <p:attrName>style.visibility</p:attrName>
                                        </p:attrNameLst>
                                      </p:cBhvr>
                                      <p:to>
                                        <p:strVal val="hidden"/>
                                      </p:to>
                                    </p:set>
                                  </p:childTnLst>
                                </p:cTn>
                              </p:par>
                            </p:childTnLst>
                          </p:cTn>
                        </p:par>
                        <p:par>
                          <p:cTn id="33" fill="hold">
                            <p:stCondLst>
                              <p:cond delay="6000"/>
                            </p:stCondLst>
                            <p:childTnLst>
                              <p:par>
                                <p:cTn id="34" presetClass="exit" nodeType="afterEffect" presetID="10" grpId="8" fill="hold">
                                  <p:stCondLst>
                                    <p:cond delay="0"/>
                                  </p:stCondLst>
                                  <p:iterate type="el" backwards="0">
                                    <p:tmAbs val="0"/>
                                  </p:iterate>
                                  <p:childTnLst>
                                    <p:animEffect filter="fade" transition="out">
                                      <p:cBhvr>
                                        <p:cTn id="35" dur="1000" fill="hold"/>
                                        <p:tgtEl>
                                          <p:spTgt spid="391"/>
                                        </p:tgtEl>
                                      </p:cBhvr>
                                    </p:animEffect>
                                    <p:set>
                                      <p:cBhvr>
                                        <p:cTn id="36" fill="hold">
                                          <p:stCondLst>
                                            <p:cond delay="999"/>
                                          </p:stCondLst>
                                        </p:cTn>
                                        <p:tgtEl>
                                          <p:spTgt spid="391"/>
                                        </p:tgtEl>
                                        <p:attrNameLst>
                                          <p:attrName>style.visibility</p:attrName>
                                        </p:attrNameLst>
                                      </p:cBhvr>
                                      <p:to>
                                        <p:strVal val="hidden"/>
                                      </p:to>
                                    </p:set>
                                  </p:childTnLst>
                                </p:cTn>
                              </p:par>
                            </p:childTnLst>
                          </p:cTn>
                        </p:par>
                        <p:par>
                          <p:cTn id="37" fill="hold">
                            <p:stCondLst>
                              <p:cond delay="7000"/>
                            </p:stCondLst>
                            <p:childTnLst>
                              <p:par>
                                <p:cTn id="38" presetClass="entr" nodeType="afterEffect" presetID="10" grpId="9" fill="hold">
                                  <p:stCondLst>
                                    <p:cond delay="600"/>
                                  </p:stCondLst>
                                  <p:iterate type="el" backwards="0">
                                    <p:tmAbs val="0"/>
                                  </p:iterate>
                                  <p:childTnLst>
                                    <p:set>
                                      <p:cBhvr>
                                        <p:cTn id="39" fill="hold"/>
                                        <p:tgtEl>
                                          <p:spTgt spid="383"/>
                                        </p:tgtEl>
                                        <p:attrNameLst>
                                          <p:attrName>style.visibility</p:attrName>
                                        </p:attrNameLst>
                                      </p:cBhvr>
                                      <p:to>
                                        <p:strVal val="visible"/>
                                      </p:to>
                                    </p:set>
                                    <p:animEffect filter="fade" transition="in">
                                      <p:cBhvr>
                                        <p:cTn id="40" dur="4000"/>
                                        <p:tgtEl>
                                          <p:spTgt spid="383"/>
                                        </p:tgtEl>
                                      </p:cBhvr>
                                    </p:animEffect>
                                  </p:childTnLst>
                                </p:cTn>
                              </p:par>
                            </p:childTnLst>
                          </p:cTn>
                        </p:par>
                      </p:childTnLst>
                    </p:cTn>
                  </p:par>
                  <p:par>
                    <p:cTn id="41" fill="hold">
                      <p:stCondLst>
                        <p:cond delay="indefinite"/>
                      </p:stCondLst>
                      <p:childTnLst>
                        <p:par>
                          <p:cTn id="42" fill="hold">
                            <p:stCondLst>
                              <p:cond delay="0"/>
                            </p:stCondLst>
                            <p:childTnLst>
                              <p:par>
                                <p:cTn id="43" presetClass="exit" nodeType="clickEffect" presetSubtype="2" presetID="7" grpId="10" fill="hold">
                                  <p:stCondLst>
                                    <p:cond delay="0"/>
                                  </p:stCondLst>
                                  <p:iterate type="el" backwards="0">
                                    <p:tmAbs val="0"/>
                                  </p:iterate>
                                  <p:childTnLst>
                                    <p:anim calcmode="lin" valueType="num">
                                      <p:cBhvr>
                                        <p:cTn id="44" dur="2750" fill="hold"/>
                                        <p:tgtEl>
                                          <p:spTgt spid="382"/>
                                        </p:tgtEl>
                                        <p:attrNameLst>
                                          <p:attrName>ppt_x</p:attrName>
                                        </p:attrNameLst>
                                      </p:cBhvr>
                                      <p:tavLst>
                                        <p:tav tm="0">
                                          <p:val>
                                            <p:strVal val="ppt_x"/>
                                          </p:val>
                                        </p:tav>
                                        <p:tav tm="100000">
                                          <p:val>
                                            <p:strVal val="1+ppt_w/2"/>
                                          </p:val>
                                        </p:tav>
                                      </p:tavLst>
                                    </p:anim>
                                    <p:anim calcmode="lin" valueType="num">
                                      <p:cBhvr>
                                        <p:cTn id="45" dur="2750" fill="hold"/>
                                        <p:tgtEl>
                                          <p:spTgt spid="382"/>
                                        </p:tgtEl>
                                        <p:attrNameLst>
                                          <p:attrName>ppt_y</p:attrName>
                                        </p:attrNameLst>
                                      </p:cBhvr>
                                      <p:tavLst>
                                        <p:tav tm="0">
                                          <p:val>
                                            <p:strVal val="ppt_y"/>
                                          </p:val>
                                        </p:tav>
                                        <p:tav tm="100000">
                                          <p:val>
                                            <p:strVal val="ppt_y"/>
                                          </p:val>
                                        </p:tav>
                                      </p:tavLst>
                                    </p:anim>
                                    <p:set>
                                      <p:cBhvr>
                                        <p:cTn id="46" fill="hold">
                                          <p:stCondLst>
                                            <p:cond delay="2749"/>
                                          </p:stCondLst>
                                        </p:cTn>
                                        <p:tgtEl>
                                          <p:spTgt spid="382"/>
                                        </p:tgtEl>
                                        <p:attrNameLst>
                                          <p:attrName>style.visibility</p:attrName>
                                        </p:attrNameLst>
                                      </p:cBhvr>
                                      <p:to>
                                        <p:strVal val="hidden"/>
                                      </p:to>
                                    </p:set>
                                  </p:childTnLst>
                                </p:cTn>
                              </p:par>
                            </p:childTnLst>
                          </p:cTn>
                        </p:par>
                        <p:par>
                          <p:cTn id="47" fill="hold">
                            <p:stCondLst>
                              <p:cond delay="2750"/>
                            </p:stCondLst>
                            <p:childTnLst>
                              <p:par>
                                <p:cTn id="48" presetClass="exit" nodeType="afterEffect" presetID="10" grpId="11" fill="hold">
                                  <p:stCondLst>
                                    <p:cond delay="0"/>
                                  </p:stCondLst>
                                  <p:iterate type="el" backwards="0">
                                    <p:tmAbs val="0"/>
                                  </p:iterate>
                                  <p:childTnLst>
                                    <p:animEffect filter="fade" transition="out">
                                      <p:cBhvr>
                                        <p:cTn id="49" dur="1000" fill="hold"/>
                                        <p:tgtEl>
                                          <p:spTgt spid="383"/>
                                        </p:tgtEl>
                                      </p:cBhvr>
                                    </p:animEffect>
                                    <p:set>
                                      <p:cBhvr>
                                        <p:cTn id="50" fill="hold">
                                          <p:stCondLst>
                                            <p:cond delay="999"/>
                                          </p:stCondLst>
                                        </p:cTn>
                                        <p:tgtEl>
                                          <p:spTgt spid="38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8" grpId="2"/>
      <p:bldP build="whole" bldLvl="1" animBg="1" rev="0" advAuto="0" spid="386" grpId="1"/>
      <p:bldP build="whole" bldLvl="1" animBg="1" rev="0" advAuto="0" spid="392" grpId="6"/>
      <p:bldP build="whole" bldLvl="1" animBg="1" rev="0" advAuto="0" spid="382" grpId="10"/>
      <p:bldP build="whole" bldLvl="1" animBg="1" rev="0" advAuto="0" spid="383" grpId="9"/>
      <p:bldP build="whole" bldLvl="1" animBg="1" rev="0" advAuto="0" spid="390" grpId="5"/>
      <p:bldP build="whole" bldLvl="1" animBg="1" rev="0" advAuto="0" spid="391" grpId="8"/>
      <p:bldP build="whole" bldLvl="1" animBg="1" rev="0" advAuto="0" spid="383" grpId="11"/>
      <p:bldP build="whole" bldLvl="1" animBg="1" rev="0" advAuto="0" spid="393" grpId="7"/>
      <p:bldP build="whole" bldLvl="1" animBg="1" rev="0" advAuto="0" spid="387" grpId="3"/>
      <p:bldP build="whole" bldLvl="1" animBg="1" rev="0" advAuto="0" spid="389" grpId="4"/>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IMG_8286.jpg" descr="IMG_8286.jpg"/>
          <p:cNvPicPr>
            <a:picLocks noChangeAspect="1"/>
          </p:cNvPicPr>
          <p:nvPr/>
        </p:nvPicPr>
        <p:blipFill>
          <a:blip r:embed="rId2">
            <a:extLst/>
          </a:blip>
          <a:stretch>
            <a:fillRect/>
          </a:stretch>
        </p:blipFill>
        <p:spPr>
          <a:xfrm>
            <a:off x="-321734" y="-359834"/>
            <a:ext cx="13475220" cy="10106415"/>
          </a:xfrm>
          <a:prstGeom prst="rect">
            <a:avLst/>
          </a:prstGeom>
          <a:ln w="12700">
            <a:miter lim="400000"/>
          </a:ln>
        </p:spPr>
      </p:pic>
      <p:pic>
        <p:nvPicPr>
          <p:cNvPr id="397" name="Near Study Plot Maxed.jpg" descr="Near Study Plot Maxed.jpg"/>
          <p:cNvPicPr>
            <a:picLocks noChangeAspect="1"/>
          </p:cNvPicPr>
          <p:nvPr/>
        </p:nvPicPr>
        <p:blipFill>
          <a:blip r:embed="rId3">
            <a:extLst/>
          </a:blip>
          <a:srcRect l="774" t="6634" r="774" b="6633"/>
          <a:stretch>
            <a:fillRect/>
          </a:stretch>
        </p:blipFill>
        <p:spPr>
          <a:xfrm>
            <a:off x="8312414" y="-2683"/>
            <a:ext cx="4679688" cy="3995803"/>
          </a:xfrm>
          <a:prstGeom prst="rect">
            <a:avLst/>
          </a:prstGeom>
          <a:ln w="12700">
            <a:miter lim="400000"/>
          </a:ln>
        </p:spPr>
      </p:pic>
      <p:sp>
        <p:nvSpPr>
          <p:cNvPr id="398" name="1963"/>
          <p:cNvSpPr txBox="1"/>
          <p:nvPr/>
        </p:nvSpPr>
        <p:spPr>
          <a:xfrm>
            <a:off x="11335735" y="3295227"/>
            <a:ext cx="1647515" cy="674808"/>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spcBef>
                <a:spcPts val="2900"/>
              </a:spcBef>
              <a:defRPr b="1" sz="3800">
                <a:solidFill>
                  <a:srgbClr val="FFFFFF"/>
                </a:solidFill>
                <a:latin typeface="Arial"/>
                <a:ea typeface="Arial"/>
                <a:cs typeface="Arial"/>
                <a:sym typeface="Arial"/>
              </a:defRPr>
            </a:lvl1pPr>
          </a:lstStyle>
          <a:p>
            <a:pPr/>
            <a:r>
              <a:t>1963</a:t>
            </a:r>
          </a:p>
        </p:txBody>
      </p:sp>
      <p:sp>
        <p:nvSpPr>
          <p:cNvPr id="399" name="mutualism ended, when one or more of the interacting species is reduced or removed, that may cause some of the others to cease to exist."/>
          <p:cNvSpPr txBox="1"/>
          <p:nvPr/>
        </p:nvSpPr>
        <p:spPr>
          <a:xfrm>
            <a:off x="362768" y="7318819"/>
            <a:ext cx="12279265" cy="2204518"/>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defRPr b="1" sz="4000">
                <a:solidFill>
                  <a:srgbClr val="FFFFFF"/>
                </a:solidFill>
                <a:latin typeface="Arial"/>
                <a:ea typeface="Arial"/>
                <a:cs typeface="Arial"/>
                <a:sym typeface="Arial"/>
              </a:defRPr>
            </a:lvl1pPr>
          </a:lstStyle>
          <a:p>
            <a:pPr/>
            <a:r>
              <a:t>mutualism ended — when one or more of the interacting species is reduced or removed, that may cause some of the others to cease to exist.</a:t>
            </a:r>
          </a:p>
        </p:txBody>
      </p:sp>
      <p:sp>
        <p:nvSpPr>
          <p:cNvPr id="400" name="Nature’s telling us something…"/>
          <p:cNvSpPr txBox="1"/>
          <p:nvPr/>
        </p:nvSpPr>
        <p:spPr>
          <a:xfrm>
            <a:off x="271650" y="120113"/>
            <a:ext cx="6921090" cy="2852679"/>
          </a:xfrm>
          <a:prstGeom prst="rect">
            <a:avLst/>
          </a:prstGeom>
          <a:ln w="12700">
            <a:miter lim="400000"/>
          </a:ln>
          <a:effectLst>
            <a:outerShdw sx="100000" sy="100000" kx="0" ky="0" algn="b" rotWithShape="0" blurRad="88900" dist="381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R="57797" indent="57797" defTabSz="1300480">
              <a:lnSpc>
                <a:spcPct val="90000"/>
              </a:lnSpc>
              <a:spcBef>
                <a:spcPts val="2600"/>
              </a:spcBef>
              <a:defRPr b="1" sz="68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Nature Is telling us something…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9"/>
                                        </p:tgtEl>
                                        <p:attrNameLst>
                                          <p:attrName>style.visibility</p:attrName>
                                        </p:attrNameLst>
                                      </p:cBhvr>
                                      <p:to>
                                        <p:strVal val="visible"/>
                                      </p:to>
                                    </p:set>
                                    <p:animEffect filter="fade" transition="in">
                                      <p:cBhvr>
                                        <p:cTn id="7" dur="3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9"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Image" descr="Image"/>
          <p:cNvPicPr>
            <a:picLocks noChangeAspect="1"/>
          </p:cNvPicPr>
          <p:nvPr/>
        </p:nvPicPr>
        <p:blipFill>
          <a:blip r:embed="rId2">
            <a:extLst/>
          </a:blip>
          <a:stretch>
            <a:fillRect/>
          </a:stretch>
        </p:blipFill>
        <p:spPr>
          <a:xfrm>
            <a:off x="-3" y="-3"/>
            <a:ext cx="13004805" cy="9753604"/>
          </a:xfrm>
          <a:prstGeom prst="rect">
            <a:avLst/>
          </a:prstGeom>
          <a:ln w="12700">
            <a:miter lim="400000"/>
          </a:ln>
        </p:spPr>
      </p:pic>
      <p:sp>
        <p:nvSpPr>
          <p:cNvPr id="403" name="The main part of the drainage has deteriorated even more!"/>
          <p:cNvSpPr txBox="1"/>
          <p:nvPr/>
        </p:nvSpPr>
        <p:spPr>
          <a:xfrm>
            <a:off x="2282612" y="84511"/>
            <a:ext cx="10367424" cy="2175905"/>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algn="ctr" defTabSz="1300480">
              <a:lnSpc>
                <a:spcPct val="90000"/>
              </a:lnSpc>
              <a:spcBef>
                <a:spcPts val="3400"/>
              </a:spcBef>
              <a:defRPr b="1">
                <a:solidFill>
                  <a:srgbClr val="FFFFFF"/>
                </a:solidFill>
                <a:effectLst>
                  <a:outerShdw sx="100000" sy="100000" kx="0" ky="0" algn="b" rotWithShape="0" blurRad="12700" dist="63500" dir="18900000">
                    <a:srgbClr val="000000"/>
                  </a:outerShdw>
                </a:effectLst>
                <a:latin typeface="Arial"/>
                <a:ea typeface="Arial"/>
                <a:cs typeface="Arial"/>
                <a:sym typeface="Arial"/>
              </a:defRPr>
            </a:lvl1pPr>
          </a:lstStyle>
          <a:p>
            <a:pPr/>
            <a:r>
              <a:t>The main watercourse through the drainage has deteriorated even more!</a:t>
            </a:r>
          </a:p>
        </p:txBody>
      </p:sp>
      <p:pic>
        <p:nvPicPr>
          <p:cNvPr id="404" name="UNADJUSTEDNONRAW_thumb_25d.jpg" descr="UNADJUSTEDNONRAW_thumb_25d.jpg"/>
          <p:cNvPicPr>
            <a:picLocks noChangeAspect="1"/>
          </p:cNvPicPr>
          <p:nvPr/>
        </p:nvPicPr>
        <p:blipFill>
          <a:blip r:embed="rId3">
            <a:extLst/>
          </a:blip>
          <a:stretch>
            <a:fillRect/>
          </a:stretch>
        </p:blipFill>
        <p:spPr>
          <a:xfrm>
            <a:off x="-64958" y="3971001"/>
            <a:ext cx="4385002" cy="5846668"/>
          </a:xfrm>
          <a:prstGeom prst="rect">
            <a:avLst/>
          </a:prstGeom>
          <a:ln w="12700">
            <a:solidFill>
              <a:srgbClr val="535353"/>
            </a:solidFill>
            <a:miter lim="400000"/>
          </a:ln>
        </p:spPr>
      </p:pic>
      <p:pic>
        <p:nvPicPr>
          <p:cNvPr id="405" name="Image" descr="Image"/>
          <p:cNvPicPr>
            <a:picLocks noChangeAspect="1"/>
          </p:cNvPicPr>
          <p:nvPr/>
        </p:nvPicPr>
        <p:blipFill>
          <a:blip r:embed="rId4">
            <a:extLst/>
          </a:blip>
          <a:stretch>
            <a:fillRect/>
          </a:stretch>
        </p:blipFill>
        <p:spPr>
          <a:xfrm>
            <a:off x="6218223" y="7645152"/>
            <a:ext cx="6528887" cy="1045891"/>
          </a:xfrm>
          <a:prstGeom prst="rect">
            <a:avLst/>
          </a:prstGeom>
          <a:ln w="12700">
            <a:miter lim="400000"/>
          </a:ln>
        </p:spPr>
      </p:pic>
      <p:sp>
        <p:nvSpPr>
          <p:cNvPr id="406" name="And been renamed…"/>
          <p:cNvSpPr txBox="1"/>
          <p:nvPr/>
        </p:nvSpPr>
        <p:spPr>
          <a:xfrm>
            <a:off x="6461354" y="7012358"/>
            <a:ext cx="6042622" cy="6564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defRPr b="1" sz="4000">
                <a:solidFill>
                  <a:srgbClr val="FFFFFF"/>
                </a:solidFill>
                <a:latin typeface="Arial"/>
                <a:ea typeface="Arial"/>
                <a:cs typeface="Arial"/>
                <a:sym typeface="Arial"/>
              </a:defRPr>
            </a:lvl1pPr>
          </a:lstStyle>
          <a:p>
            <a:pPr/>
            <a:r>
              <a:t>And been renamed…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4"/>
                                        </p:tgtEl>
                                        <p:attrNameLst>
                                          <p:attrName>style.visibility</p:attrName>
                                        </p:attrNameLst>
                                      </p:cBhvr>
                                      <p:to>
                                        <p:strVal val="visible"/>
                                      </p:to>
                                    </p:set>
                                    <p:animEffect filter="fade" transition="in">
                                      <p:cBhvr>
                                        <p:cTn id="7" dur="3000"/>
                                        <p:tgtEl>
                                          <p:spTgt spid="404"/>
                                        </p:tgtEl>
                                      </p:cBhvr>
                                    </p:animEffect>
                                  </p:childTnLst>
                                </p:cTn>
                              </p:par>
                            </p:childTnLst>
                          </p:cTn>
                        </p:par>
                        <p:par>
                          <p:cTn id="8" fill="hold">
                            <p:stCondLst>
                              <p:cond delay="3000"/>
                            </p:stCondLst>
                            <p:childTnLst>
                              <p:par>
                                <p:cTn id="9" presetClass="entr" nodeType="afterEffect" presetID="10" grpId="2" fill="hold">
                                  <p:stCondLst>
                                    <p:cond delay="0"/>
                                  </p:stCondLst>
                                  <p:iterate type="el" backwards="0">
                                    <p:tmAbs val="0"/>
                                  </p:iterate>
                                  <p:childTnLst>
                                    <p:set>
                                      <p:cBhvr>
                                        <p:cTn id="10" fill="hold"/>
                                        <p:tgtEl>
                                          <p:spTgt spid="406"/>
                                        </p:tgtEl>
                                        <p:attrNameLst>
                                          <p:attrName>style.visibility</p:attrName>
                                        </p:attrNameLst>
                                      </p:cBhvr>
                                      <p:to>
                                        <p:strVal val="visible"/>
                                      </p:to>
                                    </p:set>
                                    <p:animEffect filter="fade" transition="in">
                                      <p:cBhvr>
                                        <p:cTn id="11" dur="1000"/>
                                        <p:tgtEl>
                                          <p:spTgt spid="406"/>
                                        </p:tgtEl>
                                      </p:cBhvr>
                                    </p:animEffect>
                                  </p:childTnLst>
                                </p:cTn>
                              </p:par>
                            </p:childTnLst>
                          </p:cTn>
                        </p:par>
                        <p:par>
                          <p:cTn id="12" fill="hold">
                            <p:stCondLst>
                              <p:cond delay="4000"/>
                            </p:stCondLst>
                            <p:childTnLst>
                              <p:par>
                                <p:cTn id="13" presetClass="entr" nodeType="afterEffect" presetID="10" grpId="3" fill="hold">
                                  <p:stCondLst>
                                    <p:cond delay="0"/>
                                  </p:stCondLst>
                                  <p:iterate type="el" backwards="0">
                                    <p:tmAbs val="0"/>
                                  </p:iterate>
                                  <p:childTnLst>
                                    <p:set>
                                      <p:cBhvr>
                                        <p:cTn id="14" fill="hold"/>
                                        <p:tgtEl>
                                          <p:spTgt spid="405"/>
                                        </p:tgtEl>
                                        <p:attrNameLst>
                                          <p:attrName>style.visibility</p:attrName>
                                        </p:attrNameLst>
                                      </p:cBhvr>
                                      <p:to>
                                        <p:strVal val="visible"/>
                                      </p:to>
                                    </p:set>
                                    <p:animEffect filter="fade" transition="in">
                                      <p:cBhvr>
                                        <p:cTn id="15" dur="45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3"/>
      <p:bldP build="whole" bldLvl="1" animBg="1" rev="0" advAuto="0" spid="406" grpId="2"/>
      <p:bldP build="whole" bldLvl="1" animBg="1" rev="0" advAuto="0" spid="40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Image" descr="Image"/>
          <p:cNvPicPr>
            <a:picLocks noChangeAspect="1"/>
          </p:cNvPicPr>
          <p:nvPr/>
        </p:nvPicPr>
        <p:blipFill>
          <a:blip r:embed="rId2">
            <a:extLst/>
          </a:blip>
          <a:srcRect l="0" t="19828" r="0" b="0"/>
          <a:stretch>
            <a:fillRect/>
          </a:stretch>
        </p:blipFill>
        <p:spPr>
          <a:xfrm>
            <a:off x="-51641" y="-234106"/>
            <a:ext cx="13108250" cy="9876912"/>
          </a:xfrm>
          <a:prstGeom prst="rect">
            <a:avLst/>
          </a:prstGeom>
          <a:ln w="12700">
            <a:miter lim="400000"/>
          </a:ln>
        </p:spPr>
      </p:pic>
      <p:sp>
        <p:nvSpPr>
          <p:cNvPr id="409" name="Riparian area ALONG…"/>
          <p:cNvSpPr txBox="1"/>
          <p:nvPr/>
        </p:nvSpPr>
        <p:spPr>
          <a:xfrm>
            <a:off x="-96850" y="6309088"/>
            <a:ext cx="12900564" cy="2342218"/>
          </a:xfrm>
          <a:prstGeom prst="rect">
            <a:avLst/>
          </a:prstGeom>
          <a:ln w="12700">
            <a:miter lim="400000"/>
          </a:ln>
          <a:effectLst>
            <a:outerShdw sx="100000" sy="100000" kx="0" ky="0" algn="b" rotWithShape="0" blurRad="88900" dist="88900" dir="2700000">
              <a:srgbClr val="003462">
                <a:alpha val="60443"/>
              </a:srgbClr>
            </a:outerShdw>
          </a:effectLst>
          <a:extLst>
            <a:ext uri="{C572A759-6A51-4108-AA02-DFA0A04FC94B}">
              <ma14:wrappingTextBoxFlag xmlns:ma14="http://schemas.microsoft.com/office/mac/drawingml/2011/main" val="1"/>
            </a:ext>
          </a:extLst>
        </p:spPr>
        <p:txBody>
          <a:bodyPr lIns="65022" tIns="65022" rIns="65022" bIns="65022">
            <a:spAutoFit/>
          </a:bodyPr>
          <a:lstStyle/>
          <a:p>
            <a:pPr marR="57796" indent="57796" algn="ctr" defTabSz="1300480">
              <a:lnSpc>
                <a:spcPct val="90000"/>
              </a:lnSpc>
              <a:spcBef>
                <a:spcPts val="2700"/>
              </a:spcBef>
              <a:defRPr b="1" sz="54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Riparian area ALONG </a:t>
            </a:r>
          </a:p>
          <a:p>
            <a:pPr marR="57796" indent="57796" algn="ctr" defTabSz="1300480">
              <a:lnSpc>
                <a:spcPct val="90000"/>
              </a:lnSpc>
              <a:spcBef>
                <a:spcPts val="100"/>
              </a:spcBef>
              <a:defRPr b="1" sz="54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THE UPPER VERDE RIVER IN 1963</a:t>
            </a:r>
          </a:p>
          <a:p>
            <a:pPr marR="57796" indent="57796" algn="ctr" defTabSz="1300480">
              <a:lnSpc>
                <a:spcPct val="90000"/>
              </a:lnSpc>
              <a:spcBef>
                <a:spcPts val="100"/>
              </a:spcBef>
              <a:defRPr b="1" sz="54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grazed</a:t>
            </a:r>
          </a:p>
        </p:txBody>
      </p:sp>
      <p:sp>
        <p:nvSpPr>
          <p:cNvPr id="410" name="IN THE ARID SOUTHWEST, Riparian AREAS are AMONG the MOST VALUABLE BIRD (&amp; fish) HABITATS"/>
          <p:cNvSpPr txBox="1"/>
          <p:nvPr/>
        </p:nvSpPr>
        <p:spPr>
          <a:xfrm>
            <a:off x="205742" y="-73303"/>
            <a:ext cx="12593316" cy="3190465"/>
          </a:xfrm>
          <a:prstGeom prst="rect">
            <a:avLst/>
          </a:prstGeom>
          <a:ln w="12700">
            <a:miter lim="400000"/>
          </a:ln>
          <a:effectLst>
            <a:outerShdw sx="100000" sy="100000" kx="0" ky="0" algn="b" rotWithShape="0" blurRad="88900" dist="88900" dir="2700000">
              <a:srgbClr val="003462">
                <a:alpha val="60443"/>
              </a:srgbClr>
            </a:outerShdw>
          </a:effectLst>
          <a:extLst>
            <a:ext uri="{C572A759-6A51-4108-AA02-DFA0A04FC94B}">
              <ma14:wrappingTextBoxFlag xmlns:ma14="http://schemas.microsoft.com/office/mac/drawingml/2011/main" val="1"/>
            </a:ext>
          </a:extLst>
        </p:spPr>
        <p:txBody>
          <a:bodyPr lIns="76200" tIns="76200" rIns="76200" bIns="76200">
            <a:spAutoFit/>
          </a:bodyPr>
          <a:lstStyle>
            <a:lvl1pPr marR="57796" indent="57796" algn="ctr" defTabSz="1300480">
              <a:lnSpc>
                <a:spcPct val="90000"/>
              </a:lnSpc>
              <a:spcBef>
                <a:spcPts val="2700"/>
              </a:spcBef>
              <a:defRPr b="1" sz="56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IN THE ARID SOUTHWEST, Riparian AREAS are AMONG the MOST VALUABLE WILDLIFE HABITATS</a:t>
            </a:r>
          </a:p>
        </p:txBody>
      </p:sp>
      <p:sp>
        <p:nvSpPr>
          <p:cNvPr id="411" name="80% native fish including a threatened species — the spikedace"/>
          <p:cNvSpPr txBox="1"/>
          <p:nvPr/>
        </p:nvSpPr>
        <p:spPr>
          <a:xfrm>
            <a:off x="137529" y="8505725"/>
            <a:ext cx="12431803" cy="10780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57796" indent="57796" algn="ctr" defTabSz="1300480">
              <a:lnSpc>
                <a:spcPct val="100000"/>
              </a:lnSpc>
              <a:spcBef>
                <a:spcPts val="2700"/>
              </a:spcBef>
              <a:defRPr b="1" sz="34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80% native fish including a threatened species — the spikedace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Sedge Meadow Eroded.jpeg" descr="Sedge Meadow Eroded.jpeg"/>
          <p:cNvPicPr>
            <a:picLocks noChangeAspect="1"/>
          </p:cNvPicPr>
          <p:nvPr/>
        </p:nvPicPr>
        <p:blipFill>
          <a:blip r:embed="rId2">
            <a:extLst/>
          </a:blip>
          <a:stretch>
            <a:fillRect/>
          </a:stretch>
        </p:blipFill>
        <p:spPr>
          <a:xfrm>
            <a:off x="-60425" y="0"/>
            <a:ext cx="13004803" cy="9753600"/>
          </a:xfrm>
          <a:prstGeom prst="rect">
            <a:avLst/>
          </a:prstGeom>
          <a:ln w="12700">
            <a:miter lim="400000"/>
          </a:ln>
        </p:spPr>
      </p:pic>
      <p:pic>
        <p:nvPicPr>
          <p:cNvPr id="414" name="Image" descr="Image"/>
          <p:cNvPicPr>
            <a:picLocks noChangeAspect="1"/>
          </p:cNvPicPr>
          <p:nvPr/>
        </p:nvPicPr>
        <p:blipFill>
          <a:blip r:embed="rId3">
            <a:extLst/>
          </a:blip>
          <a:stretch>
            <a:fillRect/>
          </a:stretch>
        </p:blipFill>
        <p:spPr>
          <a:xfrm flipH="1" rot="10800000">
            <a:off x="873493" y="6937743"/>
            <a:ext cx="5549650" cy="2416684"/>
          </a:xfrm>
          <a:prstGeom prst="rect">
            <a:avLst/>
          </a:prstGeom>
          <a:ln w="12700">
            <a:miter lim="400000"/>
          </a:ln>
        </p:spPr>
      </p:pic>
      <p:sp>
        <p:nvSpPr>
          <p:cNvPr id="415" name="DOWNSTREAM – 2005 (CATTLE REMOVED  in 1997…"/>
          <p:cNvSpPr txBox="1"/>
          <p:nvPr/>
        </p:nvSpPr>
        <p:spPr>
          <a:xfrm>
            <a:off x="492783" y="98491"/>
            <a:ext cx="11898387" cy="331600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marR="57796" indent="57796" algn="ctr" defTabSz="1300480">
              <a:lnSpc>
                <a:spcPct val="90000"/>
              </a:lnSpc>
              <a:spcBef>
                <a:spcPts val="400"/>
              </a:spcBef>
              <a:defRPr b="1" sz="76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UPPER VERDE – 2005 </a:t>
            </a:r>
            <a:r>
              <a:rPr sz="5400"/>
              <a:t>CATTLE REMOVED  in 1997</a:t>
            </a:r>
            <a:r>
              <a:rPr sz="5700"/>
              <a:t> </a:t>
            </a:r>
            <a:endParaRPr sz="5700"/>
          </a:p>
          <a:p>
            <a:pPr marR="57796" indent="57796" algn="ctr" defTabSz="1300480">
              <a:lnSpc>
                <a:spcPct val="90000"/>
              </a:lnSpc>
              <a:spcBef>
                <a:spcPts val="400"/>
              </a:spcBef>
              <a:defRPr b="1">
                <a:solidFill>
                  <a:srgbClr val="FFFFFF"/>
                </a:solidFill>
                <a:effectLst>
                  <a:outerShdw sx="100000" sy="100000" kx="0" ky="0" algn="b" rotWithShape="0" blurRad="63500" dist="63500" dir="2700000">
                    <a:srgbClr val="000000"/>
                  </a:outerShdw>
                </a:effectLst>
                <a:latin typeface="Arial"/>
                <a:ea typeface="Arial"/>
                <a:cs typeface="Arial"/>
                <a:sym typeface="Arial"/>
              </a:defRPr>
            </a:pPr>
            <a:r>
              <a:t>to save A threatened FISH (spikedace)</a:t>
            </a:r>
          </a:p>
        </p:txBody>
      </p:sp>
      <p:sp>
        <p:nvSpPr>
          <p:cNvPr id="416" name="R. I. P."/>
          <p:cNvSpPr txBox="1"/>
          <p:nvPr/>
        </p:nvSpPr>
        <p:spPr>
          <a:xfrm>
            <a:off x="2085538" y="7218193"/>
            <a:ext cx="3125559" cy="1333501"/>
          </a:xfrm>
          <a:prstGeom prst="rect">
            <a:avLst/>
          </a:prstGeom>
          <a:ln w="12700">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defTabSz="457200">
              <a:lnSpc>
                <a:spcPct val="100000"/>
              </a:lnSpc>
              <a:defRPr b="1" cap="none" sz="8100">
                <a:solidFill>
                  <a:srgbClr val="FF2600"/>
                </a:solidFill>
                <a:effectLst>
                  <a:outerShdw sx="100000" sy="100000" kx="0" ky="0" algn="b" rotWithShape="0" blurRad="152400" dist="127000" dir="14460000">
                    <a:srgbClr val="000000"/>
                  </a:outerShdw>
                </a:effectLst>
                <a:uFillTx/>
                <a:latin typeface="+mj-lt"/>
                <a:ea typeface="+mj-ea"/>
                <a:cs typeface="+mj-cs"/>
                <a:sym typeface="Helvetica"/>
              </a:defRPr>
            </a:lvl1pPr>
          </a:lstStyle>
          <a:p>
            <a:pPr/>
            <a:r>
              <a:t>R. I. P.</a:t>
            </a:r>
          </a:p>
        </p:txBody>
      </p:sp>
      <p:sp>
        <p:nvSpPr>
          <p:cNvPr id="417" name="spikedace"/>
          <p:cNvSpPr txBox="1"/>
          <p:nvPr/>
        </p:nvSpPr>
        <p:spPr>
          <a:xfrm>
            <a:off x="2741138" y="8672262"/>
            <a:ext cx="2691423"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57796" indent="57796" algn="ctr" defTabSz="1300480">
              <a:lnSpc>
                <a:spcPct val="100000"/>
              </a:lnSpc>
              <a:spcBef>
                <a:spcPts val="2700"/>
              </a:spcBef>
              <a:defRPr b="1" sz="34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spikedace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4"/>
                                        </p:tgtEl>
                                        <p:attrNameLst>
                                          <p:attrName>style.visibility</p:attrName>
                                        </p:attrNameLst>
                                      </p:cBhvr>
                                      <p:to>
                                        <p:strVal val="visible"/>
                                      </p:to>
                                    </p:set>
                                    <p:animEffect filter="fade" transition="in">
                                      <p:cBhvr>
                                        <p:cTn id="7" dur="2500"/>
                                        <p:tgtEl>
                                          <p:spTgt spid="414"/>
                                        </p:tgtEl>
                                      </p:cBhvr>
                                    </p:animEffect>
                                  </p:childTnLst>
                                </p:cTn>
                              </p:par>
                            </p:childTnLst>
                          </p:cTn>
                        </p:par>
                        <p:par>
                          <p:cTn id="8" fill="hold">
                            <p:stCondLst>
                              <p:cond delay="2500"/>
                            </p:stCondLst>
                            <p:childTnLst>
                              <p:par>
                                <p:cTn id="9" presetClass="entr" nodeType="afterEffect" presetID="10" grpId="2" fill="hold">
                                  <p:stCondLst>
                                    <p:cond delay="0"/>
                                  </p:stCondLst>
                                  <p:iterate type="el" backwards="0">
                                    <p:tmAbs val="0"/>
                                  </p:iterate>
                                  <p:childTnLst>
                                    <p:set>
                                      <p:cBhvr>
                                        <p:cTn id="10" fill="hold"/>
                                        <p:tgtEl>
                                          <p:spTgt spid="417"/>
                                        </p:tgtEl>
                                        <p:attrNameLst>
                                          <p:attrName>style.visibility</p:attrName>
                                        </p:attrNameLst>
                                      </p:cBhvr>
                                      <p:to>
                                        <p:strVal val="visible"/>
                                      </p:to>
                                    </p:set>
                                    <p:animEffect filter="fade" transition="in">
                                      <p:cBhvr>
                                        <p:cTn id="11" dur="1000"/>
                                        <p:tgtEl>
                                          <p:spTgt spid="417"/>
                                        </p:tgtEl>
                                      </p:cBhvr>
                                    </p:animEffect>
                                  </p:childTnLst>
                                </p:cTn>
                              </p:par>
                            </p:childTnLst>
                          </p:cTn>
                        </p:par>
                        <p:par>
                          <p:cTn id="12" fill="hold">
                            <p:stCondLst>
                              <p:cond delay="3500"/>
                            </p:stCondLst>
                            <p:childTnLst>
                              <p:par>
                                <p:cTn id="13" presetClass="entr" nodeType="afterEffect" presetID="10" grpId="3" fill="hold">
                                  <p:stCondLst>
                                    <p:cond delay="2000"/>
                                  </p:stCondLst>
                                  <p:iterate type="el" backwards="0">
                                    <p:tmAbs val="0"/>
                                  </p:iterate>
                                  <p:childTnLst>
                                    <p:set>
                                      <p:cBhvr>
                                        <p:cTn id="14" fill="hold"/>
                                        <p:tgtEl>
                                          <p:spTgt spid="416"/>
                                        </p:tgtEl>
                                        <p:attrNameLst>
                                          <p:attrName>style.visibility</p:attrName>
                                        </p:attrNameLst>
                                      </p:cBhvr>
                                      <p:to>
                                        <p:strVal val="visible"/>
                                      </p:to>
                                    </p:set>
                                    <p:animEffect filter="fade" transition="in">
                                      <p:cBhvr>
                                        <p:cTn id="15" dur="2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7" grpId="2"/>
      <p:bldP build="whole" bldLvl="1" animBg="1" rev="0" advAuto="0" spid="414" grpId="1"/>
      <p:bldP build="whole" bldLvl="1" animBg="1" rev="0" advAuto="0" spid="416" grpId="3"/>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Witt" descr="Witt"/>
          <p:cNvPicPr>
            <a:picLocks noChangeAspect="1"/>
          </p:cNvPicPr>
          <p:nvPr/>
        </p:nvPicPr>
        <p:blipFill>
          <a:blip r:embed="rId2">
            <a:extLst/>
          </a:blip>
          <a:srcRect l="10652" t="0" r="1879" b="0"/>
          <a:stretch>
            <a:fillRect/>
          </a:stretch>
        </p:blipFill>
        <p:spPr>
          <a:xfrm>
            <a:off x="-130954" y="-3"/>
            <a:ext cx="13135754" cy="9861978"/>
          </a:xfrm>
          <a:prstGeom prst="rect">
            <a:avLst/>
          </a:prstGeom>
          <a:ln w="12700">
            <a:miter lim="400000"/>
          </a:ln>
        </p:spPr>
      </p:pic>
      <p:sp>
        <p:nvSpPr>
          <p:cNvPr id="215" name="Some of those first meetings were a bit contentious!"/>
          <p:cNvSpPr txBox="1"/>
          <p:nvPr/>
        </p:nvSpPr>
        <p:spPr>
          <a:xfrm>
            <a:off x="334897" y="56289"/>
            <a:ext cx="12771340" cy="1529956"/>
          </a:xfrm>
          <a:prstGeom prst="rect">
            <a:avLst/>
          </a:prstGeom>
          <a:ln w="12700">
            <a:miter lim="400000"/>
          </a:ln>
          <a:effectLst>
            <a:outerShdw sx="100000" sy="100000" kx="0" ky="0" algn="b" rotWithShape="0" blurRad="88900" dist="88900" dir="54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1300480">
              <a:lnSpc>
                <a:spcPct val="90000"/>
              </a:lnSpc>
              <a:defRPr b="1" sz="5200">
                <a:solidFill>
                  <a:srgbClr val="FFFFFF"/>
                </a:solidFill>
                <a:latin typeface="Arial"/>
                <a:ea typeface="Arial"/>
                <a:cs typeface="Arial"/>
                <a:sym typeface="Arial"/>
              </a:defRPr>
            </a:pPr>
            <a:r>
              <a:t>Some </a:t>
            </a:r>
            <a:r>
              <a:rPr>
                <a:effectLst>
                  <a:outerShdw sx="100000" sy="100000" kx="0" ky="0" algn="b" rotWithShape="0" blurRad="25400" dist="76200" dir="18900000">
                    <a:srgbClr val="000000"/>
                  </a:outerShdw>
                </a:effectLst>
              </a:rPr>
              <a:t>of</a:t>
            </a:r>
            <a:r>
              <a:t> those first meetings were a bit contentious…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UNADJUSTEDNONRAW_thumb_1a.jpg" descr="UNADJUSTEDNONRAW_thumb_1a.jpg"/>
          <p:cNvPicPr>
            <a:picLocks noChangeAspect="1"/>
          </p:cNvPicPr>
          <p:nvPr/>
        </p:nvPicPr>
        <p:blipFill>
          <a:blip r:embed="rId2">
            <a:extLst/>
          </a:blip>
          <a:srcRect l="6539" t="0" r="5273" b="0"/>
          <a:stretch>
            <a:fillRect/>
          </a:stretch>
        </p:blipFill>
        <p:spPr>
          <a:xfrm>
            <a:off x="-68065" y="-112911"/>
            <a:ext cx="13141086" cy="9979253"/>
          </a:xfrm>
          <a:prstGeom prst="rect">
            <a:avLst/>
          </a:prstGeom>
          <a:ln w="12700">
            <a:miter lim="400000"/>
          </a:ln>
        </p:spPr>
      </p:pic>
      <p:pic>
        <p:nvPicPr>
          <p:cNvPr id="420" name="Image" descr="Image"/>
          <p:cNvPicPr>
            <a:picLocks noChangeAspect="1"/>
          </p:cNvPicPr>
          <p:nvPr/>
        </p:nvPicPr>
        <p:blipFill>
          <a:blip r:embed="rId3">
            <a:extLst/>
          </a:blip>
          <a:stretch>
            <a:fillRect/>
          </a:stretch>
        </p:blipFill>
        <p:spPr>
          <a:xfrm>
            <a:off x="101600" y="6993466"/>
            <a:ext cx="3514367" cy="2635776"/>
          </a:xfrm>
          <a:prstGeom prst="rect">
            <a:avLst/>
          </a:prstGeom>
          <a:ln w="12700">
            <a:miter lim="400000"/>
          </a:ln>
        </p:spPr>
      </p:pic>
      <p:pic>
        <p:nvPicPr>
          <p:cNvPr id="421" name="Sedge Meadow Eroded.jpeg" descr="Sedge Meadow Eroded.jpeg"/>
          <p:cNvPicPr>
            <a:picLocks noChangeAspect="1"/>
          </p:cNvPicPr>
          <p:nvPr/>
        </p:nvPicPr>
        <p:blipFill>
          <a:blip r:embed="rId4">
            <a:extLst/>
          </a:blip>
          <a:stretch>
            <a:fillRect/>
          </a:stretch>
        </p:blipFill>
        <p:spPr>
          <a:xfrm>
            <a:off x="9381066" y="6993466"/>
            <a:ext cx="3514367" cy="2635776"/>
          </a:xfrm>
          <a:prstGeom prst="rect">
            <a:avLst/>
          </a:prstGeom>
          <a:ln w="12700">
            <a:miter lim="400000"/>
          </a:ln>
        </p:spPr>
      </p:pic>
      <p:sp>
        <p:nvSpPr>
          <p:cNvPr id="422" name="Protected"/>
          <p:cNvSpPr txBox="1"/>
          <p:nvPr/>
        </p:nvSpPr>
        <p:spPr>
          <a:xfrm>
            <a:off x="9897188" y="8884905"/>
            <a:ext cx="2482121" cy="660401"/>
          </a:xfrm>
          <a:prstGeom prst="rect">
            <a:avLst/>
          </a:prstGeom>
          <a:ln w="12700">
            <a:miter lim="400000"/>
          </a:ln>
          <a:effectLst>
            <a:outerShdw sx="100000" sy="100000" kx="0" ky="0" algn="b" rotWithShape="0" blurRad="88900" dist="88900" dir="2700000">
              <a:srgbClr val="003462">
                <a:alpha val="6044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57796" indent="57796" defTabSz="1300480">
              <a:lnSpc>
                <a:spcPct val="100000"/>
              </a:lnSpc>
              <a:spcBef>
                <a:spcPts val="3400"/>
              </a:spcBef>
              <a:defRPr cap="none" sz="3800">
                <a:solidFill>
                  <a:srgbClr val="FFFFFF"/>
                </a:solidFill>
                <a:effectLst>
                  <a:outerShdw sx="100000" sy="100000" kx="0" ky="0" algn="b" rotWithShape="0" blurRad="38100" dist="38100" dir="2700000">
                    <a:srgbClr val="000000"/>
                  </a:outerShdw>
                </a:effectLst>
                <a:latin typeface="Arial Rounded MT Bold"/>
                <a:ea typeface="Arial Rounded MT Bold"/>
                <a:cs typeface="Arial Rounded MT Bold"/>
                <a:sym typeface="Arial Rounded MT Bold"/>
              </a:defRPr>
            </a:lvl1pPr>
          </a:lstStyle>
          <a:p>
            <a:pPr/>
            <a:r>
              <a:t>Protected</a:t>
            </a:r>
          </a:p>
        </p:txBody>
      </p:sp>
      <p:sp>
        <p:nvSpPr>
          <p:cNvPr id="423" name="Protected"/>
          <p:cNvSpPr txBox="1"/>
          <p:nvPr/>
        </p:nvSpPr>
        <p:spPr>
          <a:xfrm>
            <a:off x="617721" y="8884905"/>
            <a:ext cx="2482121" cy="660401"/>
          </a:xfrm>
          <a:prstGeom prst="rect">
            <a:avLst/>
          </a:prstGeom>
          <a:ln w="12700">
            <a:miter lim="400000"/>
          </a:ln>
          <a:effectLst>
            <a:outerShdw sx="100000" sy="100000" kx="0" ky="0" algn="b" rotWithShape="0" blurRad="88900" dist="88900" dir="2700000">
              <a:srgbClr val="003462">
                <a:alpha val="6044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57796" indent="57796" defTabSz="1300480">
              <a:lnSpc>
                <a:spcPct val="100000"/>
              </a:lnSpc>
              <a:spcBef>
                <a:spcPts val="3400"/>
              </a:spcBef>
              <a:defRPr cap="none" sz="3800">
                <a:solidFill>
                  <a:srgbClr val="FFFFFF"/>
                </a:solidFill>
                <a:effectLst>
                  <a:outerShdw sx="100000" sy="100000" kx="0" ky="0" algn="b" rotWithShape="0" blurRad="38100" dist="38100" dir="2700000">
                    <a:srgbClr val="000000"/>
                  </a:outerShdw>
                </a:effectLst>
                <a:latin typeface="Arial Rounded MT Bold"/>
                <a:ea typeface="Arial Rounded MT Bold"/>
                <a:cs typeface="Arial Rounded MT Bold"/>
                <a:sym typeface="Arial Rounded MT Bold"/>
              </a:defRPr>
            </a:lvl1pPr>
          </a:lstStyle>
          <a:p>
            <a:pPr/>
            <a:r>
              <a:t>Protected</a:t>
            </a:r>
          </a:p>
        </p:txBody>
      </p:sp>
      <p:sp>
        <p:nvSpPr>
          <p:cNvPr id="424" name="private land upper verde…"/>
          <p:cNvSpPr txBox="1"/>
          <p:nvPr/>
        </p:nvSpPr>
        <p:spPr>
          <a:xfrm>
            <a:off x="-2661030" y="-156696"/>
            <a:ext cx="18326860" cy="2649160"/>
          </a:xfrm>
          <a:prstGeom prst="rect">
            <a:avLst/>
          </a:prstGeom>
          <a:ln w="12700">
            <a:miter lim="400000"/>
          </a:ln>
          <a:effectLst>
            <a:outerShdw sx="100000" sy="100000" kx="0" ky="0" algn="b" rotWithShape="0" blurRad="114300" dist="114300" dir="2700000">
              <a:srgbClr val="003462">
                <a:alpha val="60443"/>
              </a:srgbClr>
            </a:outerShdw>
          </a:effectLst>
          <a:extLst>
            <a:ext uri="{C572A759-6A51-4108-AA02-DFA0A04FC94B}">
              <ma14:wrappingTextBoxFlag xmlns:ma14="http://schemas.microsoft.com/office/mac/drawingml/2011/main" val="1"/>
            </a:ext>
          </a:extLst>
        </p:spPr>
        <p:txBody>
          <a:bodyPr lIns="101600" tIns="101600" rIns="101600" bIns="101600">
            <a:spAutoFit/>
          </a:bodyPr>
          <a:lstStyle/>
          <a:p>
            <a:pPr marR="81278" indent="81278" algn="ctr" defTabSz="1828800">
              <a:lnSpc>
                <a:spcPct val="90000"/>
              </a:lnSpc>
              <a:defRPr b="1" sz="59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private land upper verde </a:t>
            </a:r>
          </a:p>
          <a:p>
            <a:pPr marR="81278" indent="81278" algn="ctr" defTabSz="1828800">
              <a:lnSpc>
                <a:spcPct val="90000"/>
              </a:lnSpc>
              <a:defRPr b="1" sz="46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shared goals grazed so effectively </a:t>
            </a:r>
          </a:p>
          <a:p>
            <a:pPr marR="81278" indent="81278" algn="ctr" defTabSz="1828800">
              <a:lnSpc>
                <a:spcPct val="90000"/>
              </a:lnSpc>
              <a:defRPr b="1" sz="39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USFS SCIENTISTS nicknamed IT </a:t>
            </a:r>
          </a:p>
          <a:p>
            <a:pPr marR="81278" indent="81278" algn="ctr" defTabSz="1828800">
              <a:lnSpc>
                <a:spcPct val="90000"/>
              </a:lnSpc>
              <a:defRPr b="1" sz="39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“The Little Slice of Heaven”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IMG_8359.jpeg" descr="IMG_8359.jpeg"/>
          <p:cNvPicPr>
            <a:picLocks noChangeAspect="1"/>
          </p:cNvPicPr>
          <p:nvPr/>
        </p:nvPicPr>
        <p:blipFill>
          <a:blip r:embed="rId2">
            <a:extLst/>
          </a:blip>
          <a:srcRect l="21260" t="26069" r="6835" b="0"/>
          <a:stretch>
            <a:fillRect/>
          </a:stretch>
        </p:blipFill>
        <p:spPr>
          <a:xfrm>
            <a:off x="-144661" y="-424432"/>
            <a:ext cx="13323838" cy="10274773"/>
          </a:xfrm>
          <a:prstGeom prst="rect">
            <a:avLst/>
          </a:prstGeom>
          <a:ln w="12700">
            <a:miter lim="400000"/>
          </a:ln>
        </p:spPr>
      </p:pic>
      <p:sp>
        <p:nvSpPr>
          <p:cNvPr id="427" name="LITTLE SLICE OF HEAVEN 2016…"/>
          <p:cNvSpPr txBox="1"/>
          <p:nvPr/>
        </p:nvSpPr>
        <p:spPr>
          <a:xfrm>
            <a:off x="130958" y="81165"/>
            <a:ext cx="12245647" cy="1637962"/>
          </a:xfrm>
          <a:prstGeom prst="rect">
            <a:avLst/>
          </a:prstGeom>
          <a:ln w="12700">
            <a:miter lim="400000"/>
          </a:ln>
          <a:effectLst>
            <a:outerShdw sx="100000" sy="100000" kx="0" ky="0" algn="b" rotWithShape="0" blurRad="88900" dist="88900" dir="2700000">
              <a:srgbClr val="003462">
                <a:alpha val="60443"/>
              </a:srgbClr>
            </a:outerShdw>
          </a:effectLst>
          <a:extLst>
            <a:ext uri="{C572A759-6A51-4108-AA02-DFA0A04FC94B}">
              <ma14:wrappingTextBoxFlag xmlns:ma14="http://schemas.microsoft.com/office/mac/drawingml/2011/main" val="1"/>
            </a:ext>
          </a:extLst>
        </p:spPr>
        <p:txBody>
          <a:bodyPr lIns="65022" tIns="65022" rIns="65022" bIns="65022">
            <a:spAutoFit/>
          </a:bodyPr>
          <a:lstStyle/>
          <a:p>
            <a:pPr marR="57796" indent="57796" algn="ctr" defTabSz="1300480">
              <a:lnSpc>
                <a:spcPct val="80000"/>
              </a:lnSpc>
              <a:spcBef>
                <a:spcPts val="1100"/>
              </a:spcBef>
              <a:defRPr b="1" sz="62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LITTLE SLICE OF HEAVEN 2016</a:t>
            </a:r>
          </a:p>
          <a:p>
            <a:pPr marR="57796" indent="57796" algn="ctr" defTabSz="1300480">
              <a:lnSpc>
                <a:spcPct val="80000"/>
              </a:lnSpc>
              <a:spcBef>
                <a:spcPts val="1100"/>
              </a:spcBef>
              <a:defRPr b="1" sz="45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(Shared goal-grazing continued)</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9" name="Image" descr="Image"/>
          <p:cNvPicPr>
            <a:picLocks noChangeAspect="1"/>
          </p:cNvPicPr>
          <p:nvPr/>
        </p:nvPicPr>
        <p:blipFill>
          <a:blip r:embed="rId2">
            <a:extLst/>
          </a:blip>
          <a:srcRect l="0" t="11122" r="0" b="6492"/>
          <a:stretch>
            <a:fillRect/>
          </a:stretch>
        </p:blipFill>
        <p:spPr>
          <a:xfrm>
            <a:off x="-1382133" y="-58726"/>
            <a:ext cx="15862311" cy="9800732"/>
          </a:xfrm>
          <a:prstGeom prst="rect">
            <a:avLst/>
          </a:prstGeom>
          <a:ln w="12700">
            <a:miter lim="400000"/>
          </a:ln>
        </p:spPr>
      </p:pic>
      <p:sp>
        <p:nvSpPr>
          <p:cNvPr id="430" name="grazing removed 2017"/>
          <p:cNvSpPr txBox="1"/>
          <p:nvPr/>
        </p:nvSpPr>
        <p:spPr>
          <a:xfrm>
            <a:off x="1262109" y="916669"/>
            <a:ext cx="9779935" cy="981287"/>
          </a:xfrm>
          <a:prstGeom prst="rect">
            <a:avLst/>
          </a:prstGeom>
          <a:ln w="12700">
            <a:miter lim="400000"/>
          </a:ln>
          <a:effectLst>
            <a:outerShdw sx="100000" sy="100000" kx="0" ky="0" algn="b" rotWithShape="0" blurRad="38100" dist="38100" dir="2700000">
              <a:srgbClr val="000000"/>
            </a:outerShdw>
          </a:effectLst>
          <a:extLst>
            <a:ext uri="{C572A759-6A51-4108-AA02-DFA0A04FC94B}">
              <ma14:wrappingTextBoxFlag xmlns:ma14="http://schemas.microsoft.com/office/mac/drawingml/2011/main" val="1"/>
            </a:ext>
          </a:extLst>
        </p:spPr>
        <p:txBody>
          <a:bodyPr wrap="none" lIns="27092" tIns="27092" rIns="27092" bIns="27092" anchor="ctr">
            <a:spAutoFit/>
          </a:bodyPr>
          <a:lstStyle>
            <a:lvl1pPr marR="57796" indent="57796" algn="ctr" defTabSz="1300480">
              <a:lnSpc>
                <a:spcPct val="100000"/>
              </a:lnSpc>
              <a:spcBef>
                <a:spcPts val="1000"/>
              </a:spcBef>
              <a:defRPr b="1" sz="6400">
                <a:solidFill>
                  <a:srgbClr val="FFFFFF"/>
                </a:solidFill>
                <a:effectLst>
                  <a:outerShdw sx="100000" sy="100000" kx="0" ky="0" algn="b" rotWithShape="0" blurRad="63500" dist="63500" dir="2700000">
                    <a:srgbClr val="000000"/>
                  </a:outerShdw>
                </a:effectLst>
                <a:latin typeface="Marker Felt"/>
                <a:ea typeface="Marker Felt"/>
                <a:cs typeface="Marker Felt"/>
                <a:sym typeface="Marker Felt"/>
              </a:defRPr>
            </a:lvl1pPr>
          </a:lstStyle>
          <a:p>
            <a:pPr/>
            <a:r>
              <a:t>grazing removed 2017 </a:t>
            </a:r>
          </a:p>
        </p:txBody>
      </p:sp>
      <p:sp>
        <p:nvSpPr>
          <p:cNvPr id="431" name="https://us02web.zoom.us/j/85098806665"/>
          <p:cNvSpPr txBox="1"/>
          <p:nvPr/>
        </p:nvSpPr>
        <p:spPr>
          <a:xfrm>
            <a:off x="5083293" y="4739722"/>
            <a:ext cx="10717616" cy="274154"/>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marR="0" indent="0" algn="ctr" defTabSz="325120">
              <a:lnSpc>
                <a:spcPct val="100000"/>
              </a:lnSpc>
              <a:spcBef>
                <a:spcPts val="900"/>
              </a:spcBef>
              <a:defRPr b="1" cap="none" sz="1600" u="sng">
                <a:solidFill>
                  <a:srgbClr val="0000FF"/>
                </a:solidFill>
                <a:effectLst/>
                <a:uFill>
                  <a:solidFill>
                    <a:srgbClr val="0000FF"/>
                  </a:solidFill>
                </a:uFill>
                <a:latin typeface="Times New Roman"/>
                <a:ea typeface="Times New Roman"/>
                <a:cs typeface="Times New Roman"/>
                <a:sym typeface="Times New Roman"/>
              </a:defRPr>
            </a:pPr>
            <a:r>
              <a:rPr>
                <a:hlinkClick r:id="rId3" invalidUrl="" action="" tgtFrame="" tooltip="" history="1" highlightClick="0" endSnd="0"/>
              </a:rPr>
              <a:t>https://us02web.zoom.us/j/85098806665</a:t>
            </a:r>
            <a:r>
              <a:rPr u="none">
                <a:solidFill>
                  <a:srgbClr val="FF0000"/>
                </a:solidFill>
                <a:uFillTx/>
              </a:rPr>
              <a:t> </a:t>
            </a:r>
          </a:p>
        </p:txBody>
      </p:sp>
      <p:pic>
        <p:nvPicPr>
          <p:cNvPr id="432" name="Image" descr="Image"/>
          <p:cNvPicPr>
            <a:picLocks noChangeAspect="1"/>
          </p:cNvPicPr>
          <p:nvPr/>
        </p:nvPicPr>
        <p:blipFill>
          <a:blip r:embed="rId4">
            <a:extLst/>
          </a:blip>
          <a:stretch>
            <a:fillRect/>
          </a:stretch>
        </p:blipFill>
        <p:spPr>
          <a:xfrm flipH="1" rot="10800000">
            <a:off x="8196198" y="4605187"/>
            <a:ext cx="4162240" cy="1812515"/>
          </a:xfrm>
          <a:prstGeom prst="rect">
            <a:avLst/>
          </a:prstGeom>
          <a:ln w="12700">
            <a:miter lim="400000"/>
          </a:ln>
        </p:spPr>
      </p:pic>
      <p:sp>
        <p:nvSpPr>
          <p:cNvPr id="433" name="R. I. P."/>
          <p:cNvSpPr txBox="1"/>
          <p:nvPr/>
        </p:nvSpPr>
        <p:spPr>
          <a:xfrm>
            <a:off x="8360981" y="5063115"/>
            <a:ext cx="4162238" cy="1269997"/>
          </a:xfrm>
          <a:prstGeom prst="rect">
            <a:avLst/>
          </a:prstGeom>
          <a:ln w="12700">
            <a:miter lim="400000"/>
          </a:ln>
          <a:effectLst>
            <a:outerShdw sx="100000" sy="100000" kx="0" ky="0" algn="b" rotWithShape="0" blurRad="254000" dist="0" dir="0">
              <a:srgbClr val="000000">
                <a:alpha val="75000"/>
              </a:srgbClr>
            </a:outerShdw>
          </a:effectLst>
          <a:extLst>
            <a:ext uri="{C572A759-6A51-4108-AA02-DFA0A04FC94B}">
              <ma14:wrappingTextBoxFlag xmlns:ma14="http://schemas.microsoft.com/office/mac/drawingml/2011/main" val="1"/>
            </a:ext>
          </a:extLst>
        </p:spPr>
        <p:txBody>
          <a:bodyPr lIns="38097" tIns="38097" rIns="38097" bIns="38097" anchor="ctr">
            <a:spAutoFit/>
          </a:bodyPr>
          <a:lstStyle>
            <a:lvl1pPr marR="0" indent="0" algn="ctr" defTabSz="457198">
              <a:lnSpc>
                <a:spcPct val="80000"/>
              </a:lnSpc>
              <a:defRPr b="1" cap="none" sz="7800">
                <a:solidFill>
                  <a:srgbClr val="FF2600"/>
                </a:solidFill>
                <a:effectLst>
                  <a:outerShdw sx="100000" sy="100000" kx="0" ky="0" algn="b" rotWithShape="0" blurRad="152400" dist="127000" dir="14460000">
                    <a:srgbClr val="000000"/>
                  </a:outerShdw>
                </a:effectLst>
                <a:uFillTx/>
                <a:latin typeface="+mj-lt"/>
                <a:ea typeface="+mj-ea"/>
                <a:cs typeface="+mj-cs"/>
                <a:sym typeface="Helvetica"/>
              </a:defRPr>
            </a:lvl1pPr>
          </a:lstStyle>
          <a:p>
            <a:pPr/>
            <a:r>
              <a:t>R. I. P.</a:t>
            </a:r>
          </a:p>
        </p:txBody>
      </p:sp>
      <p:sp>
        <p:nvSpPr>
          <p:cNvPr id="434" name="NATURE IS SENDING US A MESSAGE…"/>
          <p:cNvSpPr txBox="1"/>
          <p:nvPr/>
        </p:nvSpPr>
        <p:spPr>
          <a:xfrm>
            <a:off x="-846507" y="8088133"/>
            <a:ext cx="10995816" cy="1435031"/>
          </a:xfrm>
          <a:prstGeom prst="rect">
            <a:avLst/>
          </a:prstGeom>
          <a:ln w="12700">
            <a:miter lim="400000"/>
          </a:ln>
          <a:effectLst>
            <a:outerShdw sx="100000" sy="100000" kx="0" ky="0" algn="b" rotWithShape="0" blurRad="50800" dist="50800" dir="2700000">
              <a:srgbClr val="000000"/>
            </a:outerShdw>
          </a:effectLst>
          <a:extLst>
            <a:ext uri="{C572A759-6A51-4108-AA02-DFA0A04FC94B}">
              <ma14:wrappingTextBoxFlag xmlns:ma14="http://schemas.microsoft.com/office/mac/drawingml/2011/main" val="1"/>
            </a:ext>
          </a:extLst>
        </p:spPr>
        <p:txBody>
          <a:bodyPr lIns="27092" tIns="27092" rIns="27092" bIns="27092" anchor="ctr">
            <a:spAutoFit/>
          </a:bodyPr>
          <a:lstStyle>
            <a:lvl1pPr marR="57796" indent="57796" algn="ctr" defTabSz="1300480">
              <a:lnSpc>
                <a:spcPct val="90000"/>
              </a:lnSpc>
              <a:defRPr b="1">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NATURE SENDs US this MESSAGE a lot…</a:t>
            </a:r>
          </a:p>
        </p:txBody>
      </p:sp>
      <p:sp>
        <p:nvSpPr>
          <p:cNvPr id="435" name="LITTLE SLICE OF HEAVEN 2016"/>
          <p:cNvSpPr txBox="1"/>
          <p:nvPr/>
        </p:nvSpPr>
        <p:spPr>
          <a:xfrm>
            <a:off x="1621002" y="-6517"/>
            <a:ext cx="9762793" cy="905558"/>
          </a:xfrm>
          <a:prstGeom prst="rect">
            <a:avLst/>
          </a:prstGeom>
          <a:ln w="12700">
            <a:miter lim="400000"/>
          </a:ln>
          <a:effectLst>
            <a:outerShdw sx="100000" sy="100000" kx="0" ky="0" algn="b" rotWithShape="0" blurRad="50800" dist="50800" dir="1676245">
              <a:srgbClr val="000000">
                <a:alpha val="74996"/>
              </a:srgbClr>
            </a:outerShdw>
          </a:effectLst>
          <a:extLst>
            <a:ext uri="{C572A759-6A51-4108-AA02-DFA0A04FC94B}">
              <ma14:wrappingTextBoxFlag xmlns:ma14="http://schemas.microsoft.com/office/mac/drawingml/2011/main" val="1"/>
            </a:ext>
          </a:extLst>
        </p:spPr>
        <p:txBody>
          <a:bodyPr wrap="none" lIns="27092" tIns="27092" rIns="27092" bIns="27092" anchor="ctr">
            <a:spAutoFit/>
          </a:bodyPr>
          <a:lstStyle>
            <a:lvl1pPr marR="57796" indent="57796" algn="ctr" defTabSz="1300480">
              <a:lnSpc>
                <a:spcPct val="80000"/>
              </a:lnSpc>
              <a:spcBef>
                <a:spcPts val="1000"/>
              </a:spcBef>
              <a:defRPr b="1" sz="60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LITTLE SLICE OF HEAVEN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4"/>
                                        </p:tgtEl>
                                        <p:attrNameLst>
                                          <p:attrName>style.visibility</p:attrName>
                                        </p:attrNameLst>
                                      </p:cBhvr>
                                      <p:to>
                                        <p:strVal val="visible"/>
                                      </p:to>
                                    </p:set>
                                    <p:animEffect filter="fade" transition="in">
                                      <p:cBhvr>
                                        <p:cTn id="7" dur="2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7" name="U Bar with people.jpeg" descr="U Bar with people.jpeg"/>
          <p:cNvPicPr>
            <a:picLocks noChangeAspect="1"/>
          </p:cNvPicPr>
          <p:nvPr/>
        </p:nvPicPr>
        <p:blipFill>
          <a:blip r:embed="rId2">
            <a:extLst/>
          </a:blip>
          <a:srcRect l="14285" t="0" r="0" b="0"/>
          <a:stretch>
            <a:fillRect/>
          </a:stretch>
        </p:blipFill>
        <p:spPr>
          <a:xfrm>
            <a:off x="-1" y="-5558"/>
            <a:ext cx="13004801" cy="9764892"/>
          </a:xfrm>
          <a:prstGeom prst="rect">
            <a:avLst/>
          </a:prstGeom>
          <a:ln w="12700">
            <a:miter lim="400000"/>
          </a:ln>
        </p:spPr>
      </p:pic>
      <p:pic>
        <p:nvPicPr>
          <p:cNvPr id="438" name="Website pictures 031.jpeg" descr="Website pictures 031.jpeg"/>
          <p:cNvPicPr>
            <a:picLocks noChangeAspect="1"/>
          </p:cNvPicPr>
          <p:nvPr/>
        </p:nvPicPr>
        <p:blipFill>
          <a:blip r:embed="rId3">
            <a:extLst/>
          </a:blip>
          <a:srcRect l="10391" t="0" r="0" b="0"/>
          <a:stretch>
            <a:fillRect/>
          </a:stretch>
        </p:blipFill>
        <p:spPr>
          <a:xfrm>
            <a:off x="-33246" y="-152402"/>
            <a:ext cx="3451522" cy="3901444"/>
          </a:xfrm>
          <a:prstGeom prst="rect">
            <a:avLst/>
          </a:prstGeom>
          <a:ln w="12700">
            <a:miter lim="400000"/>
          </a:ln>
        </p:spPr>
      </p:pic>
      <p:pic>
        <p:nvPicPr>
          <p:cNvPr id="439" name="Image" descr="Image"/>
          <p:cNvPicPr>
            <a:picLocks noChangeAspect="1"/>
          </p:cNvPicPr>
          <p:nvPr/>
        </p:nvPicPr>
        <p:blipFill>
          <a:blip r:embed="rId4">
            <a:extLst/>
          </a:blip>
          <a:stretch>
            <a:fillRect/>
          </a:stretch>
        </p:blipFill>
        <p:spPr>
          <a:xfrm>
            <a:off x="57150" y="2794000"/>
            <a:ext cx="4083221" cy="1778104"/>
          </a:xfrm>
          <a:prstGeom prst="rect">
            <a:avLst/>
          </a:prstGeom>
          <a:ln w="12700">
            <a:miter lim="400000"/>
          </a:ln>
        </p:spPr>
      </p:pic>
      <p:sp>
        <p:nvSpPr>
          <p:cNvPr id="440" name="HOME TO:…"/>
          <p:cNvSpPr txBox="1"/>
          <p:nvPr/>
        </p:nvSpPr>
        <p:spPr>
          <a:xfrm>
            <a:off x="16767" y="7019231"/>
            <a:ext cx="13309091" cy="270082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marR="57796" indent="57796" algn="ctr" defTabSz="1300480">
              <a:lnSpc>
                <a:spcPct val="90000"/>
              </a:lnSpc>
              <a:spcBef>
                <a:spcPts val="2700"/>
              </a:spcBef>
              <a:defRPr b="1" sz="47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HOME TO:</a:t>
            </a:r>
          </a:p>
          <a:p>
            <a:pPr marR="57796" indent="57796" algn="ctr" defTabSz="1300480">
              <a:lnSpc>
                <a:spcPct val="90000"/>
              </a:lnSpc>
              <a:defRPr b="1" sz="47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AMONG THE LARGEST KNOWN POPULATIONS OF threatened and endangered…</a:t>
            </a:r>
          </a:p>
        </p:txBody>
      </p:sp>
      <p:pic>
        <p:nvPicPr>
          <p:cNvPr id="441" name="Image" descr="Image"/>
          <p:cNvPicPr>
            <a:picLocks noChangeAspect="1"/>
          </p:cNvPicPr>
          <p:nvPr/>
        </p:nvPicPr>
        <p:blipFill>
          <a:blip r:embed="rId5">
            <a:extLst/>
          </a:blip>
          <a:stretch>
            <a:fillRect/>
          </a:stretch>
        </p:blipFill>
        <p:spPr>
          <a:xfrm>
            <a:off x="-469900" y="4597582"/>
            <a:ext cx="2740344" cy="2555083"/>
          </a:xfrm>
          <a:prstGeom prst="rect">
            <a:avLst/>
          </a:prstGeom>
          <a:ln w="12700">
            <a:miter lim="400000"/>
          </a:ln>
        </p:spPr>
      </p:pic>
      <p:sp>
        <p:nvSpPr>
          <p:cNvPr id="442" name="Southwestern willow flycatchers"/>
          <p:cNvSpPr txBox="1"/>
          <p:nvPr/>
        </p:nvSpPr>
        <p:spPr>
          <a:xfrm>
            <a:off x="-349845" y="2069820"/>
            <a:ext cx="5016309" cy="792495"/>
          </a:xfrm>
          <a:prstGeom prst="rect">
            <a:avLst/>
          </a:prstGeom>
          <a:ln w="12700">
            <a:miter lim="400000"/>
          </a:ln>
          <a:effectLst>
            <a:outerShdw sx="100000" sy="100000" kx="0" ky="0" algn="b" rotWithShape="0" blurRad="50800" dist="50800" dir="5400000">
              <a:srgbClr val="000000">
                <a:alpha val="75000"/>
              </a:srgbClr>
            </a:outerShdw>
          </a:effectLst>
          <a:extLst>
            <a:ext uri="{C572A759-6A51-4108-AA02-DFA0A04FC94B}">
              <ma14:wrappingTextBoxFlag xmlns:ma14="http://schemas.microsoft.com/office/mac/drawingml/2011/main" val="1"/>
            </a:ext>
          </a:extLst>
        </p:spPr>
        <p:txBody>
          <a:bodyPr lIns="27092" tIns="27092" rIns="27092" bIns="27092" anchor="ctr">
            <a:spAutoFit/>
          </a:bodyPr>
          <a:lstStyle>
            <a:lvl1pPr algn="ctr">
              <a:lnSpc>
                <a:spcPct val="90000"/>
              </a:lnSpc>
              <a:defRPr b="1" sz="2600">
                <a:solidFill>
                  <a:srgbClr val="FFFFFF"/>
                </a:solidFill>
                <a:latin typeface="Arial"/>
                <a:ea typeface="Arial"/>
                <a:cs typeface="Arial"/>
                <a:sym typeface="Arial"/>
              </a:defRPr>
            </a:lvl1pPr>
          </a:lstStyle>
          <a:p>
            <a:pPr/>
            <a:r>
              <a:t>Southwestern willow flycatchers</a:t>
            </a:r>
          </a:p>
        </p:txBody>
      </p:sp>
      <p:sp>
        <p:nvSpPr>
          <p:cNvPr id="443" name="spikedace"/>
          <p:cNvSpPr txBox="1"/>
          <p:nvPr/>
        </p:nvSpPr>
        <p:spPr>
          <a:xfrm>
            <a:off x="628559" y="3880982"/>
            <a:ext cx="2940400" cy="584499"/>
          </a:xfrm>
          <a:prstGeom prst="rect">
            <a:avLst/>
          </a:prstGeom>
          <a:ln w="12700">
            <a:miter lim="400000"/>
          </a:ln>
          <a:effectLst>
            <a:outerShdw sx="100000" sy="100000" kx="0" ky="0" algn="b" rotWithShape="0" blurRad="50800" dist="50800" dir="5400000">
              <a:srgbClr val="000000">
                <a:alpha val="75000"/>
              </a:srgbClr>
            </a:outerShdw>
          </a:effectLst>
          <a:extLst>
            <a:ext uri="{C572A759-6A51-4108-AA02-DFA0A04FC94B}">
              <ma14:wrappingTextBoxFlag xmlns:ma14="http://schemas.microsoft.com/office/mac/drawingml/2011/main" val="1"/>
            </a:ext>
          </a:extLst>
        </p:spPr>
        <p:txBody>
          <a:bodyPr wrap="none" lIns="27092" tIns="27092" rIns="27092" bIns="27092" anchor="ctr">
            <a:spAutoFit/>
          </a:bodyPr>
          <a:lstStyle>
            <a:lvl1pPr algn="ctr">
              <a:lnSpc>
                <a:spcPct val="90000"/>
              </a:lnSpc>
              <a:defRPr b="1" sz="3800">
                <a:solidFill>
                  <a:srgbClr val="FFFFFF"/>
                </a:solidFill>
                <a:latin typeface="Arial"/>
                <a:ea typeface="Arial"/>
                <a:cs typeface="Arial"/>
                <a:sym typeface="Arial"/>
              </a:defRPr>
            </a:lvl1pPr>
          </a:lstStyle>
          <a:p>
            <a:pPr/>
            <a:r>
              <a:t>spikedace</a:t>
            </a:r>
          </a:p>
        </p:txBody>
      </p:sp>
      <p:sp>
        <p:nvSpPr>
          <p:cNvPr id="444" name="YELLOW-BILLED CUCKOOS"/>
          <p:cNvSpPr txBox="1"/>
          <p:nvPr/>
        </p:nvSpPr>
        <p:spPr>
          <a:xfrm>
            <a:off x="-226172" y="5946640"/>
            <a:ext cx="2821273" cy="1147905"/>
          </a:xfrm>
          <a:prstGeom prst="rect">
            <a:avLst/>
          </a:prstGeom>
          <a:ln w="12700">
            <a:miter lim="400000"/>
          </a:ln>
          <a:effectLst>
            <a:outerShdw sx="100000" sy="100000" kx="0" ky="0" algn="b" rotWithShape="0" blurRad="50800" dist="50800" dir="5400000">
              <a:srgbClr val="000000">
                <a:alpha val="75000"/>
              </a:srgbClr>
            </a:outerShdw>
          </a:effectLst>
          <a:extLst>
            <a:ext uri="{C572A759-6A51-4108-AA02-DFA0A04FC94B}">
              <ma14:wrappingTextBoxFlag xmlns:ma14="http://schemas.microsoft.com/office/mac/drawingml/2011/main" val="1"/>
            </a:ext>
          </a:extLst>
        </p:spPr>
        <p:txBody>
          <a:bodyPr lIns="27092" tIns="27092" rIns="27092" bIns="27092" anchor="ctr">
            <a:spAutoFit/>
          </a:bodyPr>
          <a:lstStyle>
            <a:lvl1pPr algn="ctr">
              <a:lnSpc>
                <a:spcPct val="90000"/>
              </a:lnSpc>
              <a:defRPr b="1" sz="2600">
                <a:solidFill>
                  <a:srgbClr val="FFFFFF"/>
                </a:solidFill>
                <a:latin typeface="Arial"/>
                <a:ea typeface="Arial"/>
                <a:cs typeface="Arial"/>
                <a:sym typeface="Arial"/>
              </a:defRPr>
            </a:lvl1pPr>
          </a:lstStyle>
          <a:p>
            <a:pPr/>
            <a:r>
              <a:t>YELLOW-BILLED CUCKOOS</a:t>
            </a:r>
          </a:p>
        </p:txBody>
      </p:sp>
      <p:sp>
        <p:nvSpPr>
          <p:cNvPr id="445" name="GILA RIVER, NEW MEXICO…"/>
          <p:cNvSpPr txBox="1"/>
          <p:nvPr/>
        </p:nvSpPr>
        <p:spPr>
          <a:xfrm>
            <a:off x="3578736" y="696897"/>
            <a:ext cx="8925921" cy="1461137"/>
          </a:xfrm>
          <a:prstGeom prst="rect">
            <a:avLst/>
          </a:prstGeom>
          <a:ln w="12700">
            <a:miter lim="400000"/>
          </a:ln>
          <a:effectLst>
            <a:outerShdw sx="100000" sy="100000" kx="0" ky="0" algn="b" rotWithShape="0" blurRad="38100" dist="38100" dir="2700000">
              <a:srgbClr val="000000"/>
            </a:outerShdw>
          </a:effectLst>
          <a:extLst>
            <a:ext uri="{C572A759-6A51-4108-AA02-DFA0A04FC94B}">
              <ma14:wrappingTextBoxFlag xmlns:ma14="http://schemas.microsoft.com/office/mac/drawingml/2011/main" val="1"/>
            </a:ext>
          </a:extLst>
        </p:spPr>
        <p:txBody>
          <a:bodyPr lIns="38099" tIns="38099" rIns="38099" bIns="38099" anchor="ctr">
            <a:spAutoFit/>
          </a:bodyPr>
          <a:lstStyle/>
          <a:p>
            <a:pPr marR="57796" indent="57796" algn="ctr" defTabSz="1300480">
              <a:lnSpc>
                <a:spcPct val="90000"/>
              </a:lnSpc>
              <a:defRPr b="1" cap="none" sz="44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GILA RIVER, NEW MEXICO</a:t>
            </a:r>
            <a:r>
              <a:rPr sz="5800"/>
              <a:t> </a:t>
            </a:r>
            <a:endParaRPr sz="5800"/>
          </a:p>
          <a:p>
            <a:pPr marR="57796" indent="57796" algn="ctr" defTabSz="1300480">
              <a:lnSpc>
                <a:spcPct val="90000"/>
              </a:lnSpc>
              <a:defRPr b="1" sz="4400">
                <a:solidFill>
                  <a:srgbClr val="FFFFFF"/>
                </a:solidFill>
                <a:effectLst>
                  <a:outerShdw sx="100000" sy="100000" kx="0" ky="0" algn="b" rotWithShape="0" blurRad="63500" dist="63500" dir="2700000">
                    <a:srgbClr val="000000"/>
                  </a:outerShdw>
                </a:effectLst>
                <a:latin typeface="Arial"/>
                <a:ea typeface="Arial"/>
                <a:cs typeface="Arial"/>
                <a:sym typeface="Arial"/>
              </a:defRPr>
            </a:pPr>
            <a:r>
              <a:t>shared goal </a:t>
            </a:r>
            <a:r>
              <a:rPr cap="none"/>
              <a:t>GRAZED</a:t>
            </a:r>
          </a:p>
        </p:txBody>
      </p:sp>
      <p:sp>
        <p:nvSpPr>
          <p:cNvPr id="446" name="MORE OF NATURE’S MESSAGE"/>
          <p:cNvSpPr txBox="1"/>
          <p:nvPr/>
        </p:nvSpPr>
        <p:spPr>
          <a:xfrm>
            <a:off x="4286021" y="66445"/>
            <a:ext cx="6937317" cy="794583"/>
          </a:xfrm>
          <a:prstGeom prst="rect">
            <a:avLst/>
          </a:prstGeom>
          <a:ln w="12700">
            <a:miter lim="400000"/>
          </a:ln>
          <a:effectLst>
            <a:outerShdw sx="100000" sy="100000" kx="0" ky="0" algn="b" rotWithShape="0" blurRad="38100" dist="38100" dir="2700000">
              <a:srgbClr val="000000"/>
            </a:outerShdw>
          </a:effectLst>
          <a:extLst>
            <a:ext uri="{C572A759-6A51-4108-AA02-DFA0A04FC94B}">
              <ma14:wrappingTextBoxFlag xmlns:ma14="http://schemas.microsoft.com/office/mac/drawingml/2011/main" val="1"/>
            </a:ext>
          </a:extLst>
        </p:spPr>
        <p:txBody>
          <a:bodyPr wrap="none" lIns="27092" tIns="27092" rIns="27092" bIns="27092" anchor="ctr">
            <a:spAutoFit/>
          </a:bodyPr>
          <a:lstStyle>
            <a:lvl1pPr marR="57796" indent="57796" algn="ctr" defTabSz="1300480">
              <a:lnSpc>
                <a:spcPct val="90000"/>
              </a:lnSpc>
              <a:spcBef>
                <a:spcPts val="2700"/>
              </a:spcBef>
              <a:defRPr b="1" sz="52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NATURE’S MESSAGE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2500"/>
                                  </p:stCondLst>
                                  <p:iterate type="el" backwards="0">
                                    <p:tmAbs val="0"/>
                                  </p:iterate>
                                  <p:childTnLst>
                                    <p:set>
                                      <p:cBhvr>
                                        <p:cTn id="6" fill="hold"/>
                                        <p:tgtEl>
                                          <p:spTgt spid="440"/>
                                        </p:tgtEl>
                                        <p:attrNameLst>
                                          <p:attrName>style.visibility</p:attrName>
                                        </p:attrNameLst>
                                      </p:cBhvr>
                                      <p:to>
                                        <p:strVal val="visible"/>
                                      </p:to>
                                    </p:set>
                                    <p:animEffect filter="fade" transition="in">
                                      <p:cBhvr>
                                        <p:cTn id="7" dur="10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39"/>
                                        </p:tgtEl>
                                        <p:attrNameLst>
                                          <p:attrName>style.visibility</p:attrName>
                                        </p:attrNameLst>
                                      </p:cBhvr>
                                      <p:to>
                                        <p:strVal val="visible"/>
                                      </p:to>
                                    </p:set>
                                    <p:animEffect filter="fade" transition="in">
                                      <p:cBhvr>
                                        <p:cTn id="12" dur="2000"/>
                                        <p:tgtEl>
                                          <p:spTgt spid="439"/>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443"/>
                                        </p:tgtEl>
                                        <p:attrNameLst>
                                          <p:attrName>style.visibility</p:attrName>
                                        </p:attrNameLst>
                                      </p:cBhvr>
                                      <p:to>
                                        <p:strVal val="visible"/>
                                      </p:to>
                                    </p:set>
                                    <p:animEffect filter="fade" transition="in">
                                      <p:cBhvr>
                                        <p:cTn id="16" dur="1000"/>
                                        <p:tgtEl>
                                          <p:spTgt spid="44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438"/>
                                        </p:tgtEl>
                                        <p:attrNameLst>
                                          <p:attrName>style.visibility</p:attrName>
                                        </p:attrNameLst>
                                      </p:cBhvr>
                                      <p:to>
                                        <p:strVal val="visible"/>
                                      </p:to>
                                    </p:set>
                                    <p:animEffect filter="fade" transition="in">
                                      <p:cBhvr>
                                        <p:cTn id="21" dur="2000"/>
                                        <p:tgtEl>
                                          <p:spTgt spid="438"/>
                                        </p:tgtEl>
                                      </p:cBhvr>
                                    </p:animEffect>
                                  </p:childTnLst>
                                </p:cTn>
                              </p:par>
                            </p:childTnLst>
                          </p:cTn>
                        </p:par>
                        <p:par>
                          <p:cTn id="22" fill="hold">
                            <p:stCondLst>
                              <p:cond delay="2000"/>
                            </p:stCondLst>
                            <p:childTnLst>
                              <p:par>
                                <p:cTn id="23" presetClass="entr" nodeType="afterEffect" presetID="10" grpId="5" fill="hold">
                                  <p:stCondLst>
                                    <p:cond delay="0"/>
                                  </p:stCondLst>
                                  <p:iterate type="el" backwards="0">
                                    <p:tmAbs val="0"/>
                                  </p:iterate>
                                  <p:childTnLst>
                                    <p:set>
                                      <p:cBhvr>
                                        <p:cTn id="24" fill="hold"/>
                                        <p:tgtEl>
                                          <p:spTgt spid="442"/>
                                        </p:tgtEl>
                                        <p:attrNameLst>
                                          <p:attrName>style.visibility</p:attrName>
                                        </p:attrNameLst>
                                      </p:cBhvr>
                                      <p:to>
                                        <p:strVal val="visible"/>
                                      </p:to>
                                    </p:set>
                                    <p:animEffect filter="fade" transition="in">
                                      <p:cBhvr>
                                        <p:cTn id="25" dur="1000"/>
                                        <p:tgtEl>
                                          <p:spTgt spid="44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6" fill="hold">
                                  <p:stCondLst>
                                    <p:cond delay="0"/>
                                  </p:stCondLst>
                                  <p:iterate type="el" backwards="0">
                                    <p:tmAbs val="0"/>
                                  </p:iterate>
                                  <p:childTnLst>
                                    <p:set>
                                      <p:cBhvr>
                                        <p:cTn id="29" fill="hold"/>
                                        <p:tgtEl>
                                          <p:spTgt spid="441"/>
                                        </p:tgtEl>
                                        <p:attrNameLst>
                                          <p:attrName>style.visibility</p:attrName>
                                        </p:attrNameLst>
                                      </p:cBhvr>
                                      <p:to>
                                        <p:strVal val="visible"/>
                                      </p:to>
                                    </p:set>
                                    <p:animEffect filter="fade" transition="in">
                                      <p:cBhvr>
                                        <p:cTn id="30" dur="2000"/>
                                        <p:tgtEl>
                                          <p:spTgt spid="441"/>
                                        </p:tgtEl>
                                      </p:cBhvr>
                                    </p:animEffect>
                                  </p:childTnLst>
                                </p:cTn>
                              </p:par>
                            </p:childTnLst>
                          </p:cTn>
                        </p:par>
                        <p:par>
                          <p:cTn id="31" fill="hold">
                            <p:stCondLst>
                              <p:cond delay="2000"/>
                            </p:stCondLst>
                            <p:childTnLst>
                              <p:par>
                                <p:cTn id="32" presetClass="entr" nodeType="afterEffect" presetID="10" grpId="7" fill="hold">
                                  <p:stCondLst>
                                    <p:cond delay="0"/>
                                  </p:stCondLst>
                                  <p:iterate type="el" backwards="0">
                                    <p:tmAbs val="0"/>
                                  </p:iterate>
                                  <p:childTnLst>
                                    <p:set>
                                      <p:cBhvr>
                                        <p:cTn id="33" fill="hold"/>
                                        <p:tgtEl>
                                          <p:spTgt spid="444"/>
                                        </p:tgtEl>
                                        <p:attrNameLst>
                                          <p:attrName>style.visibility</p:attrName>
                                        </p:attrNameLst>
                                      </p:cBhvr>
                                      <p:to>
                                        <p:strVal val="visible"/>
                                      </p:to>
                                    </p:set>
                                    <p:animEffect filter="fade" transition="in">
                                      <p:cBhvr>
                                        <p:cTn id="34"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2"/>
      <p:bldP build="whole" bldLvl="1" animBg="1" rev="0" advAuto="0" spid="438" grpId="4"/>
      <p:bldP build="whole" bldLvl="1" animBg="1" rev="0" advAuto="0" spid="441" grpId="6"/>
      <p:bldP build="whole" bldLvl="1" animBg="1" rev="0" advAuto="0" spid="444" grpId="7"/>
      <p:bldP build="whole" bldLvl="1" animBg="1" rev="0" advAuto="0" spid="440" grpId="1"/>
      <p:bldP build="whole" bldLvl="1" animBg="1" rev="0" advAuto="0" spid="443" grpId="3"/>
      <p:bldP build="whole" bldLvl="1" animBg="1" rev="0" advAuto="0" spid="442" grpId="5"/>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448" name="Image" descr="Image"/>
          <p:cNvPicPr>
            <a:picLocks noChangeAspect="1"/>
          </p:cNvPicPr>
          <p:nvPr/>
        </p:nvPicPr>
        <p:blipFill>
          <a:blip r:embed="rId2">
            <a:extLst/>
          </a:blip>
          <a:stretch>
            <a:fillRect/>
          </a:stretch>
        </p:blipFill>
        <p:spPr>
          <a:xfrm>
            <a:off x="-34784" y="-107543"/>
            <a:ext cx="13074368" cy="9968687"/>
          </a:xfrm>
          <a:prstGeom prst="rect">
            <a:avLst/>
          </a:prstGeom>
          <a:ln w="12700">
            <a:miter lim="400000"/>
          </a:ln>
        </p:spPr>
      </p:pic>
      <p:pic>
        <p:nvPicPr>
          <p:cNvPr id="449" name="Image" descr="Image"/>
          <p:cNvPicPr>
            <a:picLocks noChangeAspect="1"/>
          </p:cNvPicPr>
          <p:nvPr/>
        </p:nvPicPr>
        <p:blipFill>
          <a:blip r:embed="rId2">
            <a:extLst/>
          </a:blip>
          <a:stretch>
            <a:fillRect/>
          </a:stretch>
        </p:blipFill>
        <p:spPr>
          <a:xfrm>
            <a:off x="-34784" y="-107543"/>
            <a:ext cx="13074368" cy="9968687"/>
          </a:xfrm>
          <a:prstGeom prst="rect">
            <a:avLst/>
          </a:prstGeom>
          <a:ln w="12700">
            <a:miter lim="400000"/>
          </a:ln>
        </p:spPr>
      </p:pic>
      <p:pic>
        <p:nvPicPr>
          <p:cNvPr id="450" name="Image" descr="Image"/>
          <p:cNvPicPr>
            <a:picLocks noChangeAspect="1"/>
          </p:cNvPicPr>
          <p:nvPr/>
        </p:nvPicPr>
        <p:blipFill>
          <a:blip r:embed="rId3">
            <a:extLst/>
          </a:blip>
          <a:srcRect l="12251" t="0" r="2640" b="4855"/>
          <a:stretch>
            <a:fillRect/>
          </a:stretch>
        </p:blipFill>
        <p:spPr>
          <a:xfrm>
            <a:off x="-249833" y="260943"/>
            <a:ext cx="13504618" cy="9892016"/>
          </a:xfrm>
          <a:prstGeom prst="rect">
            <a:avLst/>
          </a:prstGeom>
          <a:ln w="12700">
            <a:miter lim="400000"/>
          </a:ln>
        </p:spPr>
      </p:pic>
      <p:sp>
        <p:nvSpPr>
          <p:cNvPr id="451" name="Regenerative grazing applied - Seeds, hay and Nature-mimicry…"/>
          <p:cNvSpPr txBox="1"/>
          <p:nvPr/>
        </p:nvSpPr>
        <p:spPr>
          <a:xfrm>
            <a:off x="325258" y="7729263"/>
            <a:ext cx="12554627" cy="174882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marR="0" indent="0" algn="ctr" defTabSz="584200">
              <a:lnSpc>
                <a:spcPct val="90000"/>
              </a:lnSpc>
              <a:defRPr b="1" cap="none" sz="5900">
                <a:solidFill>
                  <a:srgbClr val="FFFFFF"/>
                </a:solidFill>
                <a:effectLst>
                  <a:outerShdw sx="100000" sy="100000" kx="0" ky="0" algn="b" rotWithShape="0" blurRad="38100" dist="88900" dir="18900000">
                    <a:srgbClr val="000000"/>
                  </a:outerShdw>
                </a:effectLst>
                <a:uFillTx/>
                <a:latin typeface="Arial"/>
                <a:ea typeface="Arial"/>
                <a:cs typeface="Arial"/>
                <a:sym typeface="Arial"/>
              </a:defRPr>
            </a:lvl1pPr>
          </a:lstStyle>
          <a:p>
            <a:pPr/>
            <a:r>
              <a:t>Regenerative grazing applied - Seeds, hay and Nature-mimics…</a:t>
            </a:r>
          </a:p>
        </p:txBody>
      </p:sp>
      <p:sp>
        <p:nvSpPr>
          <p:cNvPr id="452" name="More testimony from nature"/>
          <p:cNvSpPr txBox="1"/>
          <p:nvPr/>
        </p:nvSpPr>
        <p:spPr>
          <a:xfrm>
            <a:off x="-31236" y="151955"/>
            <a:ext cx="12830206" cy="940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0" indent="0" algn="ctr" defTabSz="584200">
              <a:lnSpc>
                <a:spcPct val="80000"/>
              </a:lnSpc>
              <a:defRPr b="1" sz="5900">
                <a:solidFill>
                  <a:srgbClr val="FFFFFF"/>
                </a:solidFill>
                <a:effectLst>
                  <a:outerShdw sx="100000" sy="100000" kx="0" ky="0" algn="b" rotWithShape="0" blurRad="38100" dist="88900" dir="18900000">
                    <a:srgbClr val="000000"/>
                  </a:outerShdw>
                </a:effectLst>
                <a:uFillTx/>
                <a:latin typeface="Arial"/>
                <a:ea typeface="Arial"/>
                <a:cs typeface="Arial"/>
                <a:sym typeface="Arial"/>
              </a:defRPr>
            </a:lvl1pPr>
          </a:lstStyle>
          <a:p>
            <a:pPr/>
            <a:r>
              <a:t>More of nature’s message…</a:t>
            </a:r>
          </a:p>
        </p:txBody>
      </p:sp>
      <p:sp>
        <p:nvSpPr>
          <p:cNvPr id="453" name="— restoring mutualism rather than ending it"/>
          <p:cNvSpPr txBox="1"/>
          <p:nvPr/>
        </p:nvSpPr>
        <p:spPr>
          <a:xfrm>
            <a:off x="2138922" y="913495"/>
            <a:ext cx="8489889" cy="1613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0" indent="0" algn="ctr" defTabSz="584200">
              <a:lnSpc>
                <a:spcPct val="80000"/>
              </a:lnSpc>
              <a:defRPr b="1" sz="5800">
                <a:solidFill>
                  <a:srgbClr val="FFFFFF"/>
                </a:solidFill>
                <a:effectLst>
                  <a:outerShdw sx="100000" sy="100000" kx="0" ky="0" algn="b" rotWithShape="0" blurRad="38100" dist="88900" dir="18900000">
                    <a:srgbClr val="000000"/>
                  </a:outerShdw>
                </a:effectLst>
                <a:uFillTx/>
                <a:latin typeface="Arial"/>
                <a:ea typeface="Arial"/>
                <a:cs typeface="Arial"/>
                <a:sym typeface="Arial"/>
              </a:defRPr>
            </a:pPr>
            <a:r>
              <a:t>restore mutualism </a:t>
            </a:r>
          </a:p>
          <a:p>
            <a:pPr marR="0" indent="0" algn="ctr" defTabSz="584200">
              <a:lnSpc>
                <a:spcPct val="80000"/>
              </a:lnSpc>
              <a:defRPr b="1" sz="5800">
                <a:solidFill>
                  <a:srgbClr val="FFFFFF"/>
                </a:solidFill>
                <a:effectLst>
                  <a:outerShdw sx="100000" sy="100000" kx="0" ky="0" algn="b" rotWithShape="0" blurRad="38100" dist="88900" dir="18900000">
                    <a:srgbClr val="000000"/>
                  </a:outerShdw>
                </a:effectLst>
                <a:uFillTx/>
                <a:latin typeface="Arial"/>
                <a:ea typeface="Arial"/>
                <a:cs typeface="Arial"/>
                <a:sym typeface="Arial"/>
              </a:defRPr>
            </a:pPr>
            <a:r>
              <a:t>By REVIVing IT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2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3"/>
                                        </p:tgtEl>
                                        <p:attrNameLst>
                                          <p:attrName>style.visibility</p:attrName>
                                        </p:attrNameLst>
                                      </p:cBhvr>
                                      <p:to>
                                        <p:strVal val="visible"/>
                                      </p:to>
                                    </p:set>
                                    <p:animEffect filter="fade" transition="in">
                                      <p:cBhvr>
                                        <p:cTn id="7" dur="1000"/>
                                        <p:tgtEl>
                                          <p:spTgt spid="4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51"/>
                                        </p:tgtEl>
                                        <p:attrNameLst>
                                          <p:attrName>style.visibility</p:attrName>
                                        </p:attrNameLst>
                                      </p:cBhvr>
                                      <p:to>
                                        <p:strVal val="visible"/>
                                      </p:to>
                                    </p:set>
                                    <p:animEffect filter="fade" transition="in">
                                      <p:cBhvr>
                                        <p:cTn id="12" dur="30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50"/>
                                        </p:tgtEl>
                                        <p:attrNameLst>
                                          <p:attrName>style.visibility</p:attrName>
                                        </p:attrNameLst>
                                      </p:cBhvr>
                                      <p:to>
                                        <p:strVal val="visible"/>
                                      </p:to>
                                    </p:set>
                                    <p:animEffect filter="fade" transition="in">
                                      <p:cBhvr>
                                        <p:cTn id="17" dur="3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P build="whole" bldLvl="1" animBg="1" rev="0" advAuto="0" spid="450" grpId="3"/>
      <p:bldP build="whole" bldLvl="1" animBg="1" rev="0" advAuto="0" spid="451"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455" name="Road Eraser Lush.jpg" descr="Road Eraser Lush.jpg"/>
          <p:cNvPicPr>
            <a:picLocks noChangeAspect="1"/>
          </p:cNvPicPr>
          <p:nvPr/>
        </p:nvPicPr>
        <p:blipFill>
          <a:blip r:embed="rId2">
            <a:extLst/>
          </a:blip>
          <a:srcRect l="26968" t="13907" r="3694" b="6160"/>
          <a:stretch>
            <a:fillRect/>
          </a:stretch>
        </p:blipFill>
        <p:spPr>
          <a:xfrm rot="60000">
            <a:off x="-402861" y="-236864"/>
            <a:ext cx="13611866" cy="10326377"/>
          </a:xfrm>
          <a:prstGeom prst="rect">
            <a:avLst/>
          </a:prstGeom>
          <a:ln w="12700">
            <a:miter lim="400000"/>
          </a:ln>
        </p:spPr>
      </p:pic>
      <p:pic>
        <p:nvPicPr>
          <p:cNvPr id="456" name="Road Eraser before A.jpeg" descr="Road Eraser before A.jpeg"/>
          <p:cNvPicPr>
            <a:picLocks noChangeAspect="1"/>
          </p:cNvPicPr>
          <p:nvPr/>
        </p:nvPicPr>
        <p:blipFill>
          <a:blip r:embed="rId3">
            <a:extLst/>
          </a:blip>
          <a:srcRect l="5991" t="16071" r="14157" b="32661"/>
          <a:stretch>
            <a:fillRect/>
          </a:stretch>
        </p:blipFill>
        <p:spPr>
          <a:xfrm>
            <a:off x="3427525" y="-143017"/>
            <a:ext cx="5969462" cy="2545839"/>
          </a:xfrm>
          <a:prstGeom prst="rect">
            <a:avLst/>
          </a:prstGeom>
          <a:ln w="12700">
            <a:miter lim="400000"/>
          </a:ln>
          <a:effectLst>
            <a:outerShdw sx="100000" sy="100000" kx="0" ky="0" algn="b" rotWithShape="0" blurRad="495300" dist="0" dir="0">
              <a:srgbClr val="000000">
                <a:alpha val="75000"/>
              </a:srgbClr>
            </a:outerShdw>
          </a:effectLst>
        </p:spPr>
      </p:pic>
      <p:pic>
        <p:nvPicPr>
          <p:cNvPr id="457" name="Image" descr="Image"/>
          <p:cNvPicPr>
            <a:picLocks noChangeAspect="1"/>
          </p:cNvPicPr>
          <p:nvPr/>
        </p:nvPicPr>
        <p:blipFill>
          <a:blip r:embed="rId4">
            <a:extLst/>
          </a:blip>
          <a:stretch>
            <a:fillRect/>
          </a:stretch>
        </p:blipFill>
        <p:spPr>
          <a:xfrm>
            <a:off x="-282505" y="2617892"/>
            <a:ext cx="3278472" cy="5585971"/>
          </a:xfrm>
          <a:prstGeom prst="rect">
            <a:avLst/>
          </a:prstGeom>
          <a:ln w="12700">
            <a:miter lim="400000"/>
          </a:ln>
        </p:spPr>
      </p:pic>
      <p:sp>
        <p:nvSpPr>
          <p:cNvPr id="458" name="Before"/>
          <p:cNvSpPr txBox="1"/>
          <p:nvPr/>
        </p:nvSpPr>
        <p:spPr>
          <a:xfrm>
            <a:off x="5095650" y="73046"/>
            <a:ext cx="2633149" cy="932281"/>
          </a:xfrm>
          <a:prstGeom prst="rect">
            <a:avLst/>
          </a:prstGeom>
          <a:ln w="12700">
            <a:miter lim="400000"/>
          </a:ln>
          <a:effectLst>
            <a:outerShdw sx="100000" sy="100000" kx="0" ky="0" algn="b" rotWithShape="0" blurRad="63500" dist="63500" dir="1593903">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marR="57796" indent="57796" algn="ctr" defTabSz="1300480">
              <a:lnSpc>
                <a:spcPct val="100000"/>
              </a:lnSpc>
              <a:defRPr b="1" cap="none" sz="5600">
                <a:solidFill>
                  <a:srgbClr val="FFFFFF"/>
                </a:solidFill>
                <a:effectLst>
                  <a:outerShdw sx="100000" sy="100000" kx="0" ky="0" algn="b" rotWithShape="0" blurRad="12700" dist="25400" dir="2700000">
                    <a:srgbClr val="808080"/>
                  </a:outerShdw>
                </a:effectLst>
                <a:latin typeface="Arial"/>
                <a:ea typeface="Arial"/>
                <a:cs typeface="Arial"/>
                <a:sym typeface="Arial"/>
              </a:defRPr>
            </a:lvl1pPr>
          </a:lstStyle>
          <a:p>
            <a:pPr/>
            <a:r>
              <a:t>Before</a:t>
            </a:r>
          </a:p>
        </p:txBody>
      </p:sp>
      <p:sp>
        <p:nvSpPr>
          <p:cNvPr id="459" name="The results one year later!"/>
          <p:cNvSpPr txBox="1"/>
          <p:nvPr/>
        </p:nvSpPr>
        <p:spPr>
          <a:xfrm>
            <a:off x="1281573" y="8379063"/>
            <a:ext cx="10261472" cy="104325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marR="0" indent="0" algn="ctr" defTabSz="584200">
              <a:lnSpc>
                <a:spcPct val="100000"/>
              </a:lnSpc>
              <a:defRPr b="1" cap="none" sz="6400">
                <a:solidFill>
                  <a:srgbClr val="FFFFFF"/>
                </a:solidFill>
                <a:effectLst>
                  <a:outerShdw sx="100000" sy="100000" kx="0" ky="0" algn="b" rotWithShape="0" blurRad="12700" dist="63500" dir="18900000">
                    <a:srgbClr val="000000"/>
                  </a:outerShdw>
                </a:effectLst>
                <a:uFillTx/>
                <a:latin typeface="Arial"/>
                <a:ea typeface="Arial"/>
                <a:cs typeface="Arial"/>
                <a:sym typeface="Arial"/>
              </a:defRPr>
            </a:lvl1pPr>
          </a:lstStyle>
          <a:p>
            <a:pPr/>
            <a:r>
              <a:t>The results one year later!</a:t>
            </a:r>
          </a:p>
        </p:txBody>
      </p:sp>
      <p:sp>
        <p:nvSpPr>
          <p:cNvPr id="460" name="Quote Bubble"/>
          <p:cNvSpPr/>
          <p:nvPr/>
        </p:nvSpPr>
        <p:spPr>
          <a:xfrm>
            <a:off x="3001433" y="2239167"/>
            <a:ext cx="6815437" cy="2482456"/>
          </a:xfrm>
          <a:prstGeom prst="wedgeEllipseCallout">
            <a:avLst>
              <a:gd name="adj1" fmla="val -59522"/>
              <a:gd name="adj2" fmla="val 40074"/>
            </a:avLst>
          </a:prstGeom>
          <a:ln w="63500">
            <a:solidFill>
              <a:srgbClr val="FFFFFF"/>
            </a:solidFill>
            <a:miter lim="400000"/>
          </a:ln>
        </p:spPr>
        <p:txBody>
          <a:bodyPr lIns="50800" tIns="50800" rIns="50800" bIns="50800" anchor="ctr"/>
          <a:lstStyle/>
          <a:p>
            <a:pPr marR="0" indent="0" algn="ctr" defTabSz="584200">
              <a:lnSpc>
                <a:spcPct val="100000"/>
              </a:lnSpc>
              <a:defRPr cap="none" sz="2200">
                <a:solidFill>
                  <a:srgbClr val="FFFFFF"/>
                </a:solidFill>
                <a:effectLst/>
                <a:uFillTx/>
                <a:latin typeface="Helvetica Neue Medium"/>
                <a:ea typeface="Helvetica Neue Medium"/>
                <a:cs typeface="Helvetica Neue Medium"/>
                <a:sym typeface="Helvetica Neue Medium"/>
              </a:defRPr>
            </a:pPr>
          </a:p>
        </p:txBody>
      </p:sp>
      <p:sp>
        <p:nvSpPr>
          <p:cNvPr id="461" name="What are we waiting for?"/>
          <p:cNvSpPr txBox="1"/>
          <p:nvPr/>
        </p:nvSpPr>
        <p:spPr>
          <a:xfrm>
            <a:off x="3665651" y="2712959"/>
            <a:ext cx="5493149" cy="1636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57796" indent="57796" algn="ctr" defTabSz="1300480">
              <a:lnSpc>
                <a:spcPct val="80000"/>
              </a:lnSpc>
              <a:defRPr b="1" cap="none" sz="5900">
                <a:solidFill>
                  <a:srgbClr val="FFFFFF"/>
                </a:solidFill>
                <a:effectLst>
                  <a:outerShdw sx="100000" sy="100000" kx="0" ky="0" algn="b" rotWithShape="0" blurRad="63500" dist="63500" dir="2700000">
                    <a:srgbClr val="000000"/>
                  </a:outerShdw>
                </a:effectLst>
                <a:latin typeface="Arial"/>
                <a:ea typeface="Arial"/>
                <a:cs typeface="Arial"/>
                <a:sym typeface="Arial"/>
              </a:defRPr>
            </a:lvl1pPr>
          </a:lstStyle>
          <a:p>
            <a:pPr/>
            <a:r>
              <a:t>What are we waiting for?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1000"/>
                                  </p:stCondLst>
                                  <p:iterate type="el" backwards="0">
                                    <p:tmAbs val="0"/>
                                  </p:iterate>
                                  <p:childTnLst>
                                    <p:set>
                                      <p:cBhvr>
                                        <p:cTn id="6" fill="hold"/>
                                        <p:tgtEl>
                                          <p:spTgt spid="456"/>
                                        </p:tgtEl>
                                        <p:attrNameLst>
                                          <p:attrName>style.visibility</p:attrName>
                                        </p:attrNameLst>
                                      </p:cBhvr>
                                      <p:to>
                                        <p:strVal val="visible"/>
                                      </p:to>
                                    </p:set>
                                    <p:animEffect filter="fade" transition="in">
                                      <p:cBhvr>
                                        <p:cTn id="7" dur="2000"/>
                                        <p:tgtEl>
                                          <p:spTgt spid="456"/>
                                        </p:tgtEl>
                                      </p:cBhvr>
                                    </p:animEffect>
                                  </p:childTnLst>
                                </p:cTn>
                              </p:par>
                            </p:childTnLst>
                          </p:cTn>
                        </p:par>
                        <p:par>
                          <p:cTn id="8" fill="hold">
                            <p:stCondLst>
                              <p:cond delay="3000"/>
                            </p:stCondLst>
                            <p:childTnLst>
                              <p:par>
                                <p:cTn id="9" presetClass="entr" nodeType="afterEffect" presetID="10" grpId="2" fill="hold">
                                  <p:stCondLst>
                                    <p:cond delay="0"/>
                                  </p:stCondLst>
                                  <p:iterate type="el" backwards="0">
                                    <p:tmAbs val="0"/>
                                  </p:iterate>
                                  <p:childTnLst>
                                    <p:set>
                                      <p:cBhvr>
                                        <p:cTn id="10" fill="hold"/>
                                        <p:tgtEl>
                                          <p:spTgt spid="458"/>
                                        </p:tgtEl>
                                        <p:attrNameLst>
                                          <p:attrName>style.visibility</p:attrName>
                                        </p:attrNameLst>
                                      </p:cBhvr>
                                      <p:to>
                                        <p:strVal val="visible"/>
                                      </p:to>
                                    </p:set>
                                    <p:animEffect filter="fade" transition="in">
                                      <p:cBhvr>
                                        <p:cTn id="11" dur="1000"/>
                                        <p:tgtEl>
                                          <p:spTgt spid="45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7" grpId="3" fill="hold">
                                  <p:stCondLst>
                                    <p:cond delay="0"/>
                                  </p:stCondLst>
                                  <p:iterate type="el" backwards="0">
                                    <p:tmAbs val="0"/>
                                  </p:iterate>
                                  <p:childTnLst>
                                    <p:set>
                                      <p:cBhvr>
                                        <p:cTn id="15" fill="hold"/>
                                        <p:tgtEl>
                                          <p:spTgt spid="457"/>
                                        </p:tgtEl>
                                        <p:attrNameLst>
                                          <p:attrName>style.visibility</p:attrName>
                                        </p:attrNameLst>
                                      </p:cBhvr>
                                      <p:to>
                                        <p:strVal val="visible"/>
                                      </p:to>
                                    </p:set>
                                    <p:anim calcmode="lin" valueType="num">
                                      <p:cBhvr>
                                        <p:cTn id="16" dur="2000" fill="hold"/>
                                        <p:tgtEl>
                                          <p:spTgt spid="457"/>
                                        </p:tgtEl>
                                        <p:attrNameLst>
                                          <p:attrName>ppt_x</p:attrName>
                                        </p:attrNameLst>
                                      </p:cBhvr>
                                      <p:tavLst>
                                        <p:tav tm="0">
                                          <p:val>
                                            <p:strVal val="0-#ppt_w/2"/>
                                          </p:val>
                                        </p:tav>
                                        <p:tav tm="100000">
                                          <p:val>
                                            <p:strVal val="#ppt_x"/>
                                          </p:val>
                                        </p:tav>
                                      </p:tavLst>
                                    </p:anim>
                                    <p:anim calcmode="lin" valueType="num">
                                      <p:cBhvr>
                                        <p:cTn id="17" dur="2000" fill="hold"/>
                                        <p:tgtEl>
                                          <p:spTgt spid="457"/>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ID="10" grpId="4" fill="hold">
                                  <p:stCondLst>
                                    <p:cond delay="0"/>
                                  </p:stCondLst>
                                  <p:iterate type="el" backwards="0">
                                    <p:tmAbs val="0"/>
                                  </p:iterate>
                                  <p:childTnLst>
                                    <p:set>
                                      <p:cBhvr>
                                        <p:cTn id="20" fill="hold"/>
                                        <p:tgtEl>
                                          <p:spTgt spid="460"/>
                                        </p:tgtEl>
                                        <p:attrNameLst>
                                          <p:attrName>style.visibility</p:attrName>
                                        </p:attrNameLst>
                                      </p:cBhvr>
                                      <p:to>
                                        <p:strVal val="visible"/>
                                      </p:to>
                                    </p:set>
                                    <p:animEffect filter="fade" transition="in">
                                      <p:cBhvr>
                                        <p:cTn id="21" dur="2000"/>
                                        <p:tgtEl>
                                          <p:spTgt spid="460"/>
                                        </p:tgtEl>
                                      </p:cBhvr>
                                    </p:animEffect>
                                  </p:childTnLst>
                                </p:cTn>
                              </p:par>
                            </p:childTnLst>
                          </p:cTn>
                        </p:par>
                        <p:par>
                          <p:cTn id="22" fill="hold">
                            <p:stCondLst>
                              <p:cond delay="4000"/>
                            </p:stCondLst>
                            <p:childTnLst>
                              <p:par>
                                <p:cTn id="23" presetClass="entr" nodeType="afterEffect" presetID="10" grpId="5" fill="hold">
                                  <p:stCondLst>
                                    <p:cond delay="0"/>
                                  </p:stCondLst>
                                  <p:iterate type="el" backwards="0">
                                    <p:tmAbs val="0"/>
                                  </p:iterate>
                                  <p:childTnLst>
                                    <p:set>
                                      <p:cBhvr>
                                        <p:cTn id="24" fill="hold"/>
                                        <p:tgtEl>
                                          <p:spTgt spid="461"/>
                                        </p:tgtEl>
                                        <p:attrNameLst>
                                          <p:attrName>style.visibility</p:attrName>
                                        </p:attrNameLst>
                                      </p:cBhvr>
                                      <p:to>
                                        <p:strVal val="visible"/>
                                      </p:to>
                                    </p:set>
                                    <p:animEffect filter="fade" transition="in">
                                      <p:cBhvr>
                                        <p:cTn id="25" dur="2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7" grpId="3"/>
      <p:bldP build="whole" bldLvl="1" animBg="1" rev="0" advAuto="0" spid="456" grpId="1"/>
      <p:bldP build="whole" bldLvl="1" animBg="1" rev="0" advAuto="0" spid="460" grpId="4"/>
      <p:bldP build="whole" bldLvl="1" animBg="1" rev="0" advAuto="0" spid="461" grpId="5"/>
      <p:bldP build="whole" bldLvl="1" animBg="1" rev="0" advAuto="0" spid="458" grpId="2"/>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3" name="UNADJUSTEDNONRAW_thumb_1c.jpg" descr="UNADJUSTEDNONRAW_thumb_1c.jpg"/>
          <p:cNvPicPr>
            <a:picLocks noChangeAspect="1"/>
          </p:cNvPicPr>
          <p:nvPr/>
        </p:nvPicPr>
        <p:blipFill>
          <a:blip r:embed="rId2">
            <a:extLst/>
          </a:blip>
          <a:srcRect l="12740" t="0" r="12740" b="0"/>
          <a:stretch>
            <a:fillRect/>
          </a:stretch>
        </p:blipFill>
        <p:spPr>
          <a:xfrm>
            <a:off x="-94298" y="-75102"/>
            <a:ext cx="13193396" cy="9961089"/>
          </a:xfrm>
          <a:prstGeom prst="rect">
            <a:avLst/>
          </a:prstGeom>
          <a:ln w="12700">
            <a:miter lim="400000"/>
          </a:ln>
        </p:spPr>
      </p:pic>
      <p:sp>
        <p:nvSpPr>
          <p:cNvPr id="464" name="ON THE WILDFIRE SURGE BURNING THE AMERICAN WEST?"/>
          <p:cNvSpPr txBox="1"/>
          <p:nvPr/>
        </p:nvSpPr>
        <p:spPr>
          <a:xfrm>
            <a:off x="22502" y="71653"/>
            <a:ext cx="12959796" cy="3286285"/>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1" algn="ctr">
              <a:lnSpc>
                <a:spcPct val="80000"/>
              </a:lnSpc>
              <a:defRPr b="1" sz="6400">
                <a:solidFill>
                  <a:srgbClr val="FFFFFF"/>
                </a:solidFill>
                <a:effectLst>
                  <a:outerShdw sx="100000" sy="100000" kx="0" ky="0" algn="b" rotWithShape="0" blurRad="12700" dist="63500" dir="18900000">
                    <a:srgbClr val="000000"/>
                  </a:outerShdw>
                </a:effectLst>
                <a:latin typeface="Arial"/>
                <a:ea typeface="Arial"/>
                <a:cs typeface="Arial"/>
                <a:sym typeface="Arial"/>
              </a:defRPr>
            </a:pPr>
            <a:r>
              <a:t>WHAT about THE surge of WILDFIRES CURRENTLY impacting the AMERICAN WEST?</a:t>
            </a:r>
          </a:p>
        </p:txBody>
      </p:sp>
      <p:sp>
        <p:nvSpPr>
          <p:cNvPr id="465" name="cAN we partner with nature to help mitigate that?"/>
          <p:cNvSpPr txBox="1"/>
          <p:nvPr/>
        </p:nvSpPr>
        <p:spPr>
          <a:xfrm>
            <a:off x="-25401" y="8063846"/>
            <a:ext cx="13055601" cy="1649111"/>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lvl="1" algn="ctr">
              <a:lnSpc>
                <a:spcPct val="90000"/>
              </a:lnSpc>
              <a:defRPr b="1" sz="5600">
                <a:solidFill>
                  <a:srgbClr val="FFFFFF"/>
                </a:solidFill>
                <a:effectLst>
                  <a:outerShdw sx="100000" sy="100000" kx="0" ky="0" algn="b" rotWithShape="0" blurRad="12700" dist="63500" dir="18900000">
                    <a:srgbClr val="000000"/>
                  </a:outerShdw>
                </a:effectLst>
                <a:latin typeface="Arial"/>
                <a:ea typeface="Arial"/>
                <a:cs typeface="Arial"/>
                <a:sym typeface="Arial"/>
              </a:defRPr>
            </a:pPr>
            <a:r>
              <a:t>cAN we partner with nature to help mitigate that?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ER Scans 1 040.jpeg" descr="ER Scans 1 040.jpeg"/>
          <p:cNvPicPr>
            <a:picLocks noChangeAspect="1"/>
          </p:cNvPicPr>
          <p:nvPr/>
        </p:nvPicPr>
        <p:blipFill>
          <a:blip r:embed="rId2">
            <a:extLst/>
          </a:blip>
          <a:srcRect l="0" t="0" r="9598" b="0"/>
          <a:stretch>
            <a:fillRect/>
          </a:stretch>
        </p:blipFill>
        <p:spPr>
          <a:xfrm>
            <a:off x="-42337" y="-135467"/>
            <a:ext cx="13089472" cy="9753601"/>
          </a:xfrm>
          <a:prstGeom prst="rect">
            <a:avLst/>
          </a:prstGeom>
          <a:ln w="12700">
            <a:miter lim="400000"/>
          </a:ln>
          <a:effectLst>
            <a:outerShdw sx="100000" sy="100000" kx="0" ky="0" algn="b" rotWithShape="0" blurRad="63500" dist="35921" dir="2700000">
              <a:srgbClr val="000000"/>
            </a:outerShdw>
          </a:effectLst>
        </p:spPr>
      </p:pic>
      <p:sp>
        <p:nvSpPr>
          <p:cNvPr id="468" name="Notice where effective management stopped this fire"/>
          <p:cNvSpPr txBox="1"/>
          <p:nvPr/>
        </p:nvSpPr>
        <p:spPr>
          <a:xfrm>
            <a:off x="40114" y="222211"/>
            <a:ext cx="12492608" cy="21784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80000"/>
              </a:lnSpc>
              <a:defRPr b="1" sz="79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Notice where this fire stopped</a:t>
            </a:r>
          </a:p>
        </p:txBody>
      </p:sp>
      <p:sp>
        <p:nvSpPr>
          <p:cNvPr id="469" name="Arrow"/>
          <p:cNvSpPr/>
          <p:nvPr/>
        </p:nvSpPr>
        <p:spPr>
          <a:xfrm rot="720000">
            <a:off x="7062437" y="2546031"/>
            <a:ext cx="1225491" cy="731378"/>
          </a:xfrm>
          <a:prstGeom prst="rightArrow">
            <a:avLst>
              <a:gd name="adj1" fmla="val 24849"/>
              <a:gd name="adj2" fmla="val 46082"/>
            </a:avLst>
          </a:prstGeom>
          <a:solidFill>
            <a:srgbClr val="FFFFFF"/>
          </a:solidFill>
          <a:ln w="63500">
            <a:solidFill>
              <a:srgbClr val="000000"/>
            </a:solidFill>
            <a:miter lim="400000"/>
          </a:ln>
          <a:effectLst>
            <a:outerShdw sx="100000" sy="100000" kx="0" ky="0" algn="b" rotWithShape="0" blurRad="63500" dist="25400" dir="3895440">
              <a:srgbClr val="000000">
                <a:alpha val="50000"/>
              </a:srgbClr>
            </a:outerShdw>
          </a:effectLst>
        </p:spPr>
        <p:txBody>
          <a:bodyPr lIns="50800" tIns="50800" rIns="50800" bIns="50800" anchor="ctr"/>
          <a:lstStyle/>
          <a:p>
            <a:pPr marR="0" indent="0" algn="ctr" defTabSz="584200">
              <a:lnSpc>
                <a:spcPct val="100000"/>
              </a:lnSpc>
              <a:defRPr cap="none" sz="2200">
                <a:solidFill>
                  <a:srgbClr val="FFFFFF"/>
                </a:solidFill>
                <a:effectLst/>
                <a:uFillTx/>
                <a:latin typeface="Helvetica Neue Medium"/>
                <a:ea typeface="Helvetica Neue Medium"/>
                <a:cs typeface="Helvetica Neue Medium"/>
                <a:sym typeface="Helvetica Neue Medium"/>
              </a:defRPr>
            </a:pPr>
          </a:p>
        </p:txBody>
      </p:sp>
      <p:sp>
        <p:nvSpPr>
          <p:cNvPr id="470" name="Arrow"/>
          <p:cNvSpPr/>
          <p:nvPr/>
        </p:nvSpPr>
        <p:spPr>
          <a:xfrm rot="720000">
            <a:off x="1770770" y="3042223"/>
            <a:ext cx="1225486" cy="731379"/>
          </a:xfrm>
          <a:prstGeom prst="rightArrow">
            <a:avLst>
              <a:gd name="adj1" fmla="val 24849"/>
              <a:gd name="adj2" fmla="val 46082"/>
            </a:avLst>
          </a:prstGeom>
          <a:solidFill>
            <a:srgbClr val="FFFFFF"/>
          </a:solidFill>
          <a:ln w="63500">
            <a:solidFill>
              <a:srgbClr val="000000"/>
            </a:solidFill>
            <a:miter lim="400000"/>
          </a:ln>
          <a:effectLst>
            <a:outerShdw sx="100000" sy="100000" kx="0" ky="0" algn="b" rotWithShape="0" blurRad="63500" dist="25400" dir="3895440">
              <a:srgbClr val="000000">
                <a:alpha val="50000"/>
              </a:srgbClr>
            </a:outerShdw>
          </a:effectLst>
        </p:spPr>
        <p:txBody>
          <a:bodyPr lIns="50800" tIns="50800" rIns="50800" bIns="50800" anchor="ctr"/>
          <a:lstStyle/>
          <a:p>
            <a:pPr marR="0" indent="0" algn="ctr" defTabSz="584200">
              <a:lnSpc>
                <a:spcPct val="100000"/>
              </a:lnSpc>
              <a:defRPr cap="none" sz="2200">
                <a:solidFill>
                  <a:srgbClr val="FFFFFF"/>
                </a:solidFill>
                <a:effectLst/>
                <a:uFillTx/>
                <a:latin typeface="Helvetica Neue Medium"/>
                <a:ea typeface="Helvetica Neue Medium"/>
                <a:cs typeface="Helvetica Neue Medium"/>
                <a:sym typeface="Helvetica Neue Medium"/>
              </a:defRPr>
            </a:pPr>
          </a:p>
        </p:txBody>
      </p:sp>
      <p:sp>
        <p:nvSpPr>
          <p:cNvPr id="471" name="(From the chapter “Eden in Flames” in my book: Gardeners of Eden)"/>
          <p:cNvSpPr txBox="1"/>
          <p:nvPr/>
        </p:nvSpPr>
        <p:spPr>
          <a:xfrm>
            <a:off x="256101" y="8457029"/>
            <a:ext cx="12492598" cy="1101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90000"/>
              </a:lnSpc>
              <a:defRPr b="1" sz="37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(From the chapter “Eden in Flames” in my book: Gardeners of Eden)</a:t>
            </a:r>
          </a:p>
        </p:txBody>
      </p:sp>
      <p:sp>
        <p:nvSpPr>
          <p:cNvPr id="472" name="The area THAT DIDN’T BURN has been grazed to the principles of regenerative agriculture"/>
          <p:cNvSpPr txBox="1"/>
          <p:nvPr/>
        </p:nvSpPr>
        <p:spPr>
          <a:xfrm>
            <a:off x="110132" y="5915659"/>
            <a:ext cx="13089336" cy="249713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lnSpc>
                <a:spcPct val="80000"/>
              </a:lnSpc>
              <a:defRPr b="1" sz="47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The area THAT DIDN’T BURN has been grazed in a manner to MAKE IT VITAL, GROWING, GREEN, AND THEREFORE LESS FLAMMABLE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1000"/>
                                  </p:stCondLst>
                                  <p:iterate type="el" backwards="0">
                                    <p:tmAbs val="0"/>
                                  </p:iterate>
                                  <p:childTnLst>
                                    <p:set>
                                      <p:cBhvr>
                                        <p:cTn id="6" fill="hold"/>
                                        <p:tgtEl>
                                          <p:spTgt spid="471"/>
                                        </p:tgtEl>
                                        <p:attrNameLst>
                                          <p:attrName>style.visibility</p:attrName>
                                        </p:attrNameLst>
                                      </p:cBhvr>
                                      <p:to>
                                        <p:strVal val="visible"/>
                                      </p:to>
                                    </p:set>
                                    <p:animEffect filter="fade" transition="in">
                                      <p:cBhvr>
                                        <p:cTn id="7" dur="2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 name="Zak-Miller-photo.jpg" descr="Zak-Miller-photo.jpg"/>
          <p:cNvPicPr>
            <a:picLocks noChangeAspect="1"/>
          </p:cNvPicPr>
          <p:nvPr/>
        </p:nvPicPr>
        <p:blipFill>
          <a:blip r:embed="rId2">
            <a:extLst/>
          </a:blip>
          <a:srcRect l="0" t="0" r="0" b="18356"/>
          <a:stretch>
            <a:fillRect/>
          </a:stretch>
        </p:blipFill>
        <p:spPr>
          <a:xfrm>
            <a:off x="1611994" y="5727636"/>
            <a:ext cx="11475102" cy="4108892"/>
          </a:xfrm>
          <a:prstGeom prst="rect">
            <a:avLst/>
          </a:prstGeom>
          <a:ln w="12700">
            <a:miter lim="400000"/>
          </a:ln>
          <a:effectLst>
            <a:outerShdw sx="100000" sy="100000" kx="0" ky="0" algn="b" rotWithShape="0" blurRad="63500" dist="25400" dir="5400000">
              <a:srgbClr val="000000">
                <a:alpha val="50000"/>
              </a:srgbClr>
            </a:outerShdw>
          </a:effectLst>
        </p:spPr>
      </p:pic>
      <p:pic>
        <p:nvPicPr>
          <p:cNvPr id="475" name="Image" descr="Image"/>
          <p:cNvPicPr>
            <a:picLocks noChangeAspect="1"/>
          </p:cNvPicPr>
          <p:nvPr/>
        </p:nvPicPr>
        <p:blipFill>
          <a:blip r:embed="rId3">
            <a:extLst/>
          </a:blip>
          <a:stretch>
            <a:fillRect/>
          </a:stretch>
        </p:blipFill>
        <p:spPr>
          <a:xfrm>
            <a:off x="4437643" y="-778368"/>
            <a:ext cx="8666861" cy="3839948"/>
          </a:xfrm>
          <a:prstGeom prst="rect">
            <a:avLst/>
          </a:prstGeom>
          <a:ln w="63500">
            <a:solidFill>
              <a:srgbClr val="000000"/>
            </a:solidFill>
            <a:miter lim="400000"/>
          </a:ln>
        </p:spPr>
      </p:pic>
      <p:sp>
        <p:nvSpPr>
          <p:cNvPr id="476" name="Burned"/>
          <p:cNvSpPr txBox="1"/>
          <p:nvPr/>
        </p:nvSpPr>
        <p:spPr>
          <a:xfrm>
            <a:off x="5034969" y="1732409"/>
            <a:ext cx="2671206"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Burned</a:t>
            </a:r>
          </a:p>
        </p:txBody>
      </p:sp>
      <p:sp>
        <p:nvSpPr>
          <p:cNvPr id="477" name="Didn’t burn"/>
          <p:cNvSpPr txBox="1"/>
          <p:nvPr/>
        </p:nvSpPr>
        <p:spPr>
          <a:xfrm>
            <a:off x="3511246" y="6606881"/>
            <a:ext cx="3969112"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Didn’t burn</a:t>
            </a:r>
          </a:p>
        </p:txBody>
      </p:sp>
      <p:sp>
        <p:nvSpPr>
          <p:cNvPr id="478" name="Didn’t burn"/>
          <p:cNvSpPr txBox="1"/>
          <p:nvPr/>
        </p:nvSpPr>
        <p:spPr>
          <a:xfrm>
            <a:off x="8387185" y="597261"/>
            <a:ext cx="3893548" cy="8431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defRPr b="1" sz="4600">
                <a:solidFill>
                  <a:srgbClr val="FFFFFF"/>
                </a:solidFill>
                <a:effectLst>
                  <a:outerShdw sx="100000" sy="100000" kx="0" ky="0" algn="b" rotWithShape="0" blurRad="76200" dist="101600" dir="18900000">
                    <a:srgbClr val="000000"/>
                  </a:outerShdw>
                </a:effectLst>
                <a:latin typeface="Chalkboard"/>
                <a:ea typeface="Chalkboard"/>
                <a:cs typeface="Chalkboard"/>
                <a:sym typeface="Chalkboard"/>
              </a:defRPr>
            </a:lvl1pPr>
          </a:lstStyle>
          <a:p>
            <a:pPr/>
            <a:r>
              <a:t>Didn’t burn</a:t>
            </a:r>
          </a:p>
        </p:txBody>
      </p:sp>
      <p:sp>
        <p:nvSpPr>
          <p:cNvPr id="479" name="UNGRAZED"/>
          <p:cNvSpPr txBox="1"/>
          <p:nvPr/>
        </p:nvSpPr>
        <p:spPr>
          <a:xfrm>
            <a:off x="4664118" y="61529"/>
            <a:ext cx="3482468"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UNGRAZED</a:t>
            </a:r>
          </a:p>
        </p:txBody>
      </p:sp>
      <p:sp>
        <p:nvSpPr>
          <p:cNvPr id="480" name="UNGRAZED"/>
          <p:cNvSpPr txBox="1"/>
          <p:nvPr/>
        </p:nvSpPr>
        <p:spPr>
          <a:xfrm>
            <a:off x="9782840" y="61529"/>
            <a:ext cx="2638688"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GRAZED</a:t>
            </a:r>
          </a:p>
        </p:txBody>
      </p:sp>
      <p:sp>
        <p:nvSpPr>
          <p:cNvPr id="481" name="UNGRAZED"/>
          <p:cNvSpPr txBox="1"/>
          <p:nvPr/>
        </p:nvSpPr>
        <p:spPr>
          <a:xfrm>
            <a:off x="650409" y="3033532"/>
            <a:ext cx="3251251" cy="8431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Chalkboard"/>
                <a:ea typeface="Chalkboard"/>
                <a:cs typeface="Chalkboard"/>
                <a:sym typeface="Chalkboard"/>
              </a:defRPr>
            </a:lvl1pPr>
          </a:lstStyle>
          <a:p>
            <a:pPr/>
            <a:r>
              <a:t>UNGRAZED</a:t>
            </a:r>
          </a:p>
        </p:txBody>
      </p:sp>
      <p:pic>
        <p:nvPicPr>
          <p:cNvPr id="482" name="Image" descr="Image"/>
          <p:cNvPicPr>
            <a:picLocks noChangeAspect="1"/>
          </p:cNvPicPr>
          <p:nvPr/>
        </p:nvPicPr>
        <p:blipFill>
          <a:blip r:embed="rId4">
            <a:extLst/>
          </a:blip>
          <a:srcRect l="0" t="21343" r="0" b="0"/>
          <a:stretch>
            <a:fillRect/>
          </a:stretch>
        </p:blipFill>
        <p:spPr>
          <a:xfrm>
            <a:off x="-14599" y="2625290"/>
            <a:ext cx="8285517" cy="3241555"/>
          </a:xfrm>
          <a:prstGeom prst="rect">
            <a:avLst/>
          </a:prstGeom>
          <a:ln w="12700">
            <a:miter lim="400000"/>
          </a:ln>
        </p:spPr>
      </p:pic>
      <p:sp>
        <p:nvSpPr>
          <p:cNvPr id="483" name="UNGRAZED"/>
          <p:cNvSpPr txBox="1"/>
          <p:nvPr/>
        </p:nvSpPr>
        <p:spPr>
          <a:xfrm>
            <a:off x="4876774" y="3263589"/>
            <a:ext cx="3482468"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UNGRAZED</a:t>
            </a:r>
          </a:p>
        </p:txBody>
      </p:sp>
      <p:sp>
        <p:nvSpPr>
          <p:cNvPr id="484" name="UNGRAZED"/>
          <p:cNvSpPr txBox="1"/>
          <p:nvPr/>
        </p:nvSpPr>
        <p:spPr>
          <a:xfrm>
            <a:off x="465398" y="4006687"/>
            <a:ext cx="2638688"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GRAZED</a:t>
            </a:r>
          </a:p>
        </p:txBody>
      </p:sp>
      <p:sp>
        <p:nvSpPr>
          <p:cNvPr id="485" name="UNGRAZED"/>
          <p:cNvSpPr txBox="1"/>
          <p:nvPr/>
        </p:nvSpPr>
        <p:spPr>
          <a:xfrm>
            <a:off x="1942209" y="5977156"/>
            <a:ext cx="2638688"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GRAZED</a:t>
            </a:r>
          </a:p>
        </p:txBody>
      </p:sp>
      <p:sp>
        <p:nvSpPr>
          <p:cNvPr id="486" name="More Examples"/>
          <p:cNvSpPr txBox="1"/>
          <p:nvPr/>
        </p:nvSpPr>
        <p:spPr>
          <a:xfrm>
            <a:off x="23290" y="67236"/>
            <a:ext cx="5426644" cy="2148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7500">
                <a:solidFill>
                  <a:srgbClr val="FFFFFF"/>
                </a:solidFill>
                <a:effectLst>
                  <a:outerShdw sx="100000" sy="100000" kx="0" ky="0" algn="b" rotWithShape="0" blurRad="12700" dist="63500" dir="18900000">
                    <a:srgbClr val="000000"/>
                  </a:outerShdw>
                </a:effectLst>
                <a:latin typeface="Arial"/>
                <a:ea typeface="Arial"/>
                <a:cs typeface="Arial"/>
                <a:sym typeface="Arial"/>
              </a:defRPr>
            </a:lvl1pPr>
          </a:lstStyle>
          <a:p>
            <a:pPr/>
            <a:r>
              <a:t>More Examples</a:t>
            </a:r>
          </a:p>
        </p:txBody>
      </p:sp>
      <p:sp>
        <p:nvSpPr>
          <p:cNvPr id="487" name="Didn’t burn"/>
          <p:cNvSpPr txBox="1"/>
          <p:nvPr/>
        </p:nvSpPr>
        <p:spPr>
          <a:xfrm>
            <a:off x="96665" y="4699223"/>
            <a:ext cx="3969111"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Didn’t burn</a:t>
            </a:r>
          </a:p>
        </p:txBody>
      </p:sp>
      <p:sp>
        <p:nvSpPr>
          <p:cNvPr id="488" name="Burned"/>
          <p:cNvSpPr txBox="1"/>
          <p:nvPr/>
        </p:nvSpPr>
        <p:spPr>
          <a:xfrm>
            <a:off x="5034969" y="3861982"/>
            <a:ext cx="2671206"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Burned</a:t>
            </a:r>
          </a:p>
        </p:txBody>
      </p:sp>
      <p:sp>
        <p:nvSpPr>
          <p:cNvPr id="489" name="UNGRAZED"/>
          <p:cNvSpPr txBox="1"/>
          <p:nvPr/>
        </p:nvSpPr>
        <p:spPr>
          <a:xfrm>
            <a:off x="3613804" y="8514537"/>
            <a:ext cx="6176122" cy="768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80000"/>
              </a:lnSpc>
              <a:defRPr b="1" sz="46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UNGRAZED-Burned</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Image" descr="Image"/>
          <p:cNvPicPr>
            <a:picLocks noChangeAspect="1"/>
          </p:cNvPicPr>
          <p:nvPr/>
        </p:nvPicPr>
        <p:blipFill>
          <a:blip r:embed="rId2">
            <a:extLst/>
          </a:blip>
          <a:srcRect l="11831" t="0" r="0" b="0"/>
          <a:stretch>
            <a:fillRect/>
          </a:stretch>
        </p:blipFill>
        <p:spPr>
          <a:xfrm>
            <a:off x="-25797" y="-6350"/>
            <a:ext cx="13056498" cy="9791700"/>
          </a:xfrm>
          <a:prstGeom prst="rect">
            <a:avLst/>
          </a:prstGeom>
          <a:ln w="12700">
            <a:miter lim="400000"/>
          </a:ln>
        </p:spPr>
      </p:pic>
      <p:sp>
        <p:nvSpPr>
          <p:cNvPr id="492" name="What about the damage caused by wildfire?"/>
          <p:cNvSpPr txBox="1"/>
          <p:nvPr/>
        </p:nvSpPr>
        <p:spPr>
          <a:xfrm>
            <a:off x="-80593" y="3643858"/>
            <a:ext cx="13004802" cy="15009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lnSpc>
                <a:spcPct val="80000"/>
              </a:lnSpc>
              <a:defRPr b="1" sz="54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Rain THAT falls on fire-denuded slopes Rushes downhill</a:t>
            </a:r>
          </a:p>
        </p:txBody>
      </p:sp>
      <p:sp>
        <p:nvSpPr>
          <p:cNvPr id="493" name="Another PROBLEM caused by WILDFIRES…"/>
          <p:cNvSpPr txBox="1"/>
          <p:nvPr/>
        </p:nvSpPr>
        <p:spPr>
          <a:xfrm>
            <a:off x="-29739" y="43944"/>
            <a:ext cx="13064279" cy="1478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lnSpc>
                <a:spcPct val="80000"/>
              </a:lnSpc>
              <a:defRPr b="1" sz="5300">
                <a:solidFill>
                  <a:srgbClr val="FFFFFF"/>
                </a:solidFill>
                <a:effectLst>
                  <a:outerShdw sx="100000" sy="100000" kx="0" ky="0" algn="b" rotWithShape="0" blurRad="38100" dist="165100" dir="3840000">
                    <a:srgbClr val="002452"/>
                  </a:outerShdw>
                </a:effectLst>
                <a:latin typeface="Arial"/>
                <a:ea typeface="Arial"/>
                <a:cs typeface="Arial"/>
                <a:sym typeface="Arial"/>
              </a:defRPr>
            </a:lvl1pPr>
          </a:lstStyle>
          <a:p>
            <a:pPr/>
            <a:r>
              <a:t>Regenerative Grazing can not only reduce wildfire danger</a:t>
            </a:r>
          </a:p>
        </p:txBody>
      </p:sp>
      <p:sp>
        <p:nvSpPr>
          <p:cNvPr id="494" name="it can reverse some of the severe damage wildfire causes"/>
          <p:cNvSpPr txBox="1"/>
          <p:nvPr/>
        </p:nvSpPr>
        <p:spPr>
          <a:xfrm>
            <a:off x="-91705" y="8129537"/>
            <a:ext cx="13188211" cy="1410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lnSpc>
                <a:spcPct val="80000"/>
              </a:lnSpc>
              <a:defRPr b="1">
                <a:solidFill>
                  <a:srgbClr val="FFFFFF"/>
                </a:solidFill>
                <a:effectLst>
                  <a:outerShdw sx="100000" sy="100000" kx="0" ky="0" algn="b" rotWithShape="0" blurRad="38100" dist="165100" dir="3840000">
                    <a:srgbClr val="002452"/>
                  </a:outerShdw>
                </a:effectLst>
                <a:latin typeface="Arial"/>
                <a:ea typeface="Arial"/>
                <a:cs typeface="Arial"/>
                <a:sym typeface="Arial"/>
              </a:defRPr>
            </a:lvl1pPr>
          </a:lstStyle>
          <a:p>
            <a:pPr/>
            <a:r>
              <a:t>it can reverse some of the severe damage wildfire causes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2"/>
                                        </p:tgtEl>
                                        <p:attrNameLst>
                                          <p:attrName>style.visibility</p:attrName>
                                        </p:attrNameLst>
                                      </p:cBhvr>
                                      <p:to>
                                        <p:strVal val="visible"/>
                                      </p:to>
                                    </p:set>
                                    <p:animEffect filter="fade" transition="in">
                                      <p:cBhvr>
                                        <p:cTn id="7" dur="20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2"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Moroney Kumbaya Meeting" descr="Moroney Kumbaya Meeting"/>
          <p:cNvPicPr>
            <a:picLocks noChangeAspect="1"/>
          </p:cNvPicPr>
          <p:nvPr/>
        </p:nvPicPr>
        <p:blipFill>
          <a:blip r:embed="rId2">
            <a:extLst/>
          </a:blip>
          <a:srcRect l="7536" t="0" r="9711" b="0"/>
          <a:stretch>
            <a:fillRect/>
          </a:stretch>
        </p:blipFill>
        <p:spPr>
          <a:xfrm>
            <a:off x="-310158" y="34217"/>
            <a:ext cx="13625161" cy="10218873"/>
          </a:xfrm>
          <a:prstGeom prst="rect">
            <a:avLst/>
          </a:prstGeom>
          <a:ln w="12700">
            <a:miter lim="400000"/>
          </a:ln>
        </p:spPr>
      </p:pic>
      <p:sp>
        <p:nvSpPr>
          <p:cNvPr id="218" name="But when we started talking about what we wanted environmentally, we found that, in most cases, ranchers and enviros want the same things."/>
          <p:cNvSpPr txBox="1"/>
          <p:nvPr/>
        </p:nvSpPr>
        <p:spPr>
          <a:xfrm>
            <a:off x="50822" y="106896"/>
            <a:ext cx="12903156" cy="3657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lnSpc>
                <a:spcPct val="80000"/>
              </a:lnSpc>
              <a:defRPr b="1" sz="4900">
                <a:solidFill>
                  <a:srgbClr val="FFFFFF"/>
                </a:solidFill>
                <a:latin typeface="Arial"/>
                <a:ea typeface="Arial"/>
                <a:cs typeface="Arial"/>
                <a:sym typeface="Arial"/>
              </a:defRPr>
            </a:lvl1pPr>
          </a:lstStyle>
          <a:p>
            <a:pPr/>
            <a:r>
              <a:t>but when we started talking about what we want in the west, we found that, in most cases, ranchers, enviros, recreationists, and even government agencies want the same things.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6" name="Image" descr="Image"/>
          <p:cNvPicPr>
            <a:picLocks noChangeAspect="1"/>
          </p:cNvPicPr>
          <p:nvPr/>
        </p:nvPicPr>
        <p:blipFill>
          <a:blip r:embed="rId2">
            <a:extLst/>
          </a:blip>
          <a:srcRect l="12759" t="0" r="12757" b="0"/>
          <a:stretch>
            <a:fillRect/>
          </a:stretch>
        </p:blipFill>
        <p:spPr>
          <a:xfrm>
            <a:off x="-71516" y="1499223"/>
            <a:ext cx="13147829" cy="8349799"/>
          </a:xfrm>
          <a:prstGeom prst="rect">
            <a:avLst/>
          </a:prstGeom>
          <a:ln w="12700">
            <a:miter lim="400000"/>
          </a:ln>
        </p:spPr>
      </p:pic>
      <p:sp>
        <p:nvSpPr>
          <p:cNvPr id="497" name="One of the most serious aftermaths of wildfire is flooding and erosion"/>
          <p:cNvSpPr txBox="1"/>
          <p:nvPr/>
        </p:nvSpPr>
        <p:spPr>
          <a:xfrm>
            <a:off x="231134" y="254215"/>
            <a:ext cx="12847332" cy="17944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80000"/>
              </a:lnSpc>
              <a:defRPr b="1" sz="6500">
                <a:solidFill>
                  <a:srgbClr val="FFFFFF"/>
                </a:solidFill>
                <a:effectLst>
                  <a:outerShdw sx="100000" sy="100000" kx="0" ky="0" algn="b" rotWithShape="0" blurRad="88900" dist="88900" dir="2700000">
                    <a:srgbClr val="000000"/>
                  </a:outerShdw>
                </a:effectLst>
                <a:latin typeface="Arial"/>
                <a:ea typeface="Arial"/>
                <a:cs typeface="Arial"/>
                <a:sym typeface="Arial"/>
              </a:defRPr>
            </a:lvl1pPr>
          </a:lstStyle>
          <a:p>
            <a:pPr/>
            <a:r>
              <a:t>BEARING LOTS OF SOIL, ASH, AND LITTER</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Image" descr="Image"/>
          <p:cNvPicPr>
            <a:picLocks noChangeAspect="1"/>
          </p:cNvPicPr>
          <p:nvPr/>
        </p:nvPicPr>
        <p:blipFill>
          <a:blip r:embed="rId2">
            <a:extLst/>
          </a:blip>
          <a:srcRect l="23387" t="2498" r="18650" b="0"/>
          <a:stretch>
            <a:fillRect/>
          </a:stretch>
        </p:blipFill>
        <p:spPr>
          <a:xfrm>
            <a:off x="-72789" y="-137716"/>
            <a:ext cx="13150378" cy="10029177"/>
          </a:xfrm>
          <a:prstGeom prst="rect">
            <a:avLst/>
          </a:prstGeom>
          <a:ln w="12700">
            <a:miter lim="400000"/>
          </a:ln>
        </p:spPr>
      </p:pic>
      <p:sp>
        <p:nvSpPr>
          <p:cNvPr id="500" name="One of the most serious aftermaths of wildfire is flooding and erosion"/>
          <p:cNvSpPr txBox="1"/>
          <p:nvPr/>
        </p:nvSpPr>
        <p:spPr>
          <a:xfrm>
            <a:off x="-209766" y="130106"/>
            <a:ext cx="13424333" cy="17040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lnSpc>
                <a:spcPct val="80000"/>
              </a:lnSpc>
              <a:defRPr b="1" sz="6200">
                <a:solidFill>
                  <a:srgbClr val="FFFFFF"/>
                </a:solidFill>
                <a:effectLst>
                  <a:outerShdw sx="100000" sy="100000" kx="0" ky="0" algn="b" rotWithShape="0" blurRad="88900" dist="88900" dir="2700000">
                    <a:srgbClr val="000000"/>
                  </a:outerShdw>
                </a:effectLst>
                <a:latin typeface="Arial"/>
                <a:ea typeface="Arial"/>
                <a:cs typeface="Arial"/>
                <a:sym typeface="Arial"/>
              </a:defRPr>
            </a:lvl1pPr>
          </a:lstStyle>
          <a:p>
            <a:pPr/>
            <a:r>
              <a:t>FLOODING NEIGHBORHOODS in COMMUNITIES LIKE FLAGSTAFF</a:t>
            </a:r>
          </a:p>
        </p:txBody>
      </p:sp>
      <p:pic>
        <p:nvPicPr>
          <p:cNvPr id="501" name="Image" descr="Image"/>
          <p:cNvPicPr>
            <a:picLocks noChangeAspect="1"/>
          </p:cNvPicPr>
          <p:nvPr/>
        </p:nvPicPr>
        <p:blipFill>
          <a:blip r:embed="rId3">
            <a:extLst/>
          </a:blip>
          <a:stretch>
            <a:fillRect/>
          </a:stretch>
        </p:blipFill>
        <p:spPr>
          <a:xfrm>
            <a:off x="7217534" y="5295755"/>
            <a:ext cx="5519978" cy="4225669"/>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3" name="Image" descr="Image"/>
          <p:cNvPicPr>
            <a:picLocks noChangeAspect="1"/>
          </p:cNvPicPr>
          <p:nvPr/>
        </p:nvPicPr>
        <p:blipFill>
          <a:blip r:embed="rId2">
            <a:extLst/>
          </a:blip>
          <a:srcRect l="0" t="0" r="8894" b="0"/>
          <a:stretch>
            <a:fillRect/>
          </a:stretch>
        </p:blipFill>
        <p:spPr>
          <a:xfrm>
            <a:off x="-33871" y="-44450"/>
            <a:ext cx="13072542" cy="9842500"/>
          </a:xfrm>
          <a:prstGeom prst="rect">
            <a:avLst/>
          </a:prstGeom>
          <a:ln w="12700">
            <a:miter lim="400000"/>
          </a:ln>
        </p:spPr>
      </p:pic>
      <p:sp>
        <p:nvSpPr>
          <p:cNvPr id="504" name="This land near Grand Junction, Colorado was burned by a large wildfire 4 years before this photo was taken."/>
          <p:cNvSpPr txBox="1"/>
          <p:nvPr>
            <p:ph type="title"/>
          </p:nvPr>
        </p:nvSpPr>
        <p:spPr>
          <a:xfrm>
            <a:off x="650237" y="7272866"/>
            <a:ext cx="11704326" cy="2709343"/>
          </a:xfrm>
          <a:prstGeom prst="rect">
            <a:avLst/>
          </a:prstGeom>
          <a:effectLst>
            <a:outerShdw sx="100000" sy="100000" kx="0" ky="0" algn="b" rotWithShape="0" blurRad="0" dist="114300" dir="2700000">
              <a:srgbClr val="000000">
                <a:alpha val="94999"/>
              </a:srgbClr>
            </a:outerShdw>
          </a:effectLst>
        </p:spPr>
        <p:txBody>
          <a:bodyPr/>
          <a:lstStyle>
            <a:lvl1pPr defTabSz="923338">
              <a:lnSpc>
                <a:spcPct val="80000"/>
              </a:lnSpc>
              <a:defRPr b="1" sz="4700">
                <a:solidFill>
                  <a:srgbClr val="FFFFFF"/>
                </a:solidFill>
              </a:defRPr>
            </a:lvl1pPr>
          </a:lstStyle>
          <a:p>
            <a:pPr/>
            <a:r>
              <a:t>This land near Grand Junction, Colorado was burned by a large wildfire 4 years before this photo was taken. </a:t>
            </a:r>
          </a:p>
        </p:txBody>
      </p:sp>
      <p:sp>
        <p:nvSpPr>
          <p:cNvPr id="505" name="Here’s a rejoining nature way to mitigate some of the severe damage wildfire causes"/>
          <p:cNvSpPr txBox="1"/>
          <p:nvPr/>
        </p:nvSpPr>
        <p:spPr>
          <a:xfrm>
            <a:off x="-76500" y="-75049"/>
            <a:ext cx="12344998" cy="2004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300480">
              <a:lnSpc>
                <a:spcPct val="80000"/>
              </a:lnSpc>
              <a:defRPr b="1">
                <a:solidFill>
                  <a:srgbClr val="FFFFFF"/>
                </a:solidFill>
                <a:effectLst>
                  <a:outerShdw sx="100000" sy="100000" kx="0" ky="0" algn="b" rotWithShape="0" blurRad="38100" dist="165100" dir="3840000">
                    <a:srgbClr val="002452"/>
                  </a:outerShdw>
                </a:effectLst>
                <a:latin typeface="Arial"/>
                <a:ea typeface="Arial"/>
                <a:cs typeface="Arial"/>
                <a:sym typeface="Arial"/>
              </a:defRPr>
            </a:pPr>
            <a:r>
              <a:t>Here’s a </a:t>
            </a:r>
            <a:r>
              <a:rPr u="sng"/>
              <a:t>rejoining nature</a:t>
            </a:r>
            <a:r>
              <a:t> way to mitigate some of the severe damage wildfire causes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image.pdf" descr="image.pdf"/>
          <p:cNvPicPr>
            <a:picLocks noChangeAspect="1"/>
          </p:cNvPicPr>
          <p:nvPr/>
        </p:nvPicPr>
        <p:blipFill>
          <a:blip r:embed="rId2">
            <a:extLst/>
          </a:blip>
          <a:srcRect l="8200" t="0" r="0" b="0"/>
          <a:stretch>
            <a:fillRect/>
          </a:stretch>
        </p:blipFill>
        <p:spPr>
          <a:xfrm>
            <a:off x="-113454" y="-65476"/>
            <a:ext cx="13231709" cy="9884552"/>
          </a:xfrm>
          <a:prstGeom prst="rect">
            <a:avLst/>
          </a:prstGeom>
          <a:ln w="12700">
            <a:miter lim="400000"/>
          </a:ln>
        </p:spPr>
      </p:pic>
      <p:sp>
        <p:nvSpPr>
          <p:cNvPr id="508" name="A flock of sheep served as “restoration workers.”"/>
          <p:cNvSpPr txBox="1"/>
          <p:nvPr>
            <p:ph type="title"/>
          </p:nvPr>
        </p:nvSpPr>
        <p:spPr>
          <a:xfrm>
            <a:off x="211659" y="7076440"/>
            <a:ext cx="12085829" cy="2926089"/>
          </a:xfrm>
          <a:prstGeom prst="rect">
            <a:avLst/>
          </a:prstGeom>
          <a:effectLst>
            <a:outerShdw sx="100000" sy="100000" kx="0" ky="0" algn="b" rotWithShape="0" blurRad="0" dist="114300" dir="2700000">
              <a:srgbClr val="000000">
                <a:alpha val="94999"/>
              </a:srgbClr>
            </a:outerShdw>
          </a:effectLst>
        </p:spPr>
        <p:txBody>
          <a:bodyPr/>
          <a:lstStyle>
            <a:lvl1pPr>
              <a:lnSpc>
                <a:spcPct val="80000"/>
              </a:lnSpc>
              <a:defRPr b="1" sz="6400">
                <a:solidFill>
                  <a:srgbClr val="FFFFFF"/>
                </a:solidFill>
              </a:defRPr>
            </a:lvl1pPr>
          </a:lstStyle>
          <a:p>
            <a:pPr/>
            <a:r>
              <a:t>A flock of sheep served as “regeneration workers.”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Image" descr="Image"/>
          <p:cNvPicPr>
            <a:picLocks noChangeAspect="1"/>
          </p:cNvPicPr>
          <p:nvPr/>
        </p:nvPicPr>
        <p:blipFill>
          <a:blip r:embed="rId2">
            <a:extLst/>
          </a:blip>
          <a:srcRect l="11726" t="0" r="0" b="0"/>
          <a:stretch>
            <a:fillRect/>
          </a:stretch>
        </p:blipFill>
        <p:spPr>
          <a:xfrm>
            <a:off x="-87445" y="-67055"/>
            <a:ext cx="13300232" cy="9887710"/>
          </a:xfrm>
          <a:prstGeom prst="rect">
            <a:avLst/>
          </a:prstGeom>
          <a:ln w="12700">
            <a:miter lim="400000"/>
          </a:ln>
        </p:spPr>
      </p:pic>
      <p:sp>
        <p:nvSpPr>
          <p:cNvPr id="511" name="They applied their healing touch, stomping in seeds and mulch provided by “together workers” and adding a little fertilizer on their own."/>
          <p:cNvSpPr txBox="1"/>
          <p:nvPr/>
        </p:nvSpPr>
        <p:spPr>
          <a:xfrm>
            <a:off x="206652" y="51944"/>
            <a:ext cx="12591496" cy="2952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1300480">
              <a:lnSpc>
                <a:spcPct val="90000"/>
              </a:lnSpc>
              <a:defRPr b="1" sz="53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The sheep applied their healing touch by stomping in seeds and mulch from hay provided by “together workers” </a:t>
            </a:r>
          </a:p>
        </p:txBody>
      </p:sp>
      <p:pic>
        <p:nvPicPr>
          <p:cNvPr id="512" name="Image" descr="Image"/>
          <p:cNvPicPr>
            <a:picLocks noChangeAspect="1"/>
          </p:cNvPicPr>
          <p:nvPr/>
        </p:nvPicPr>
        <p:blipFill>
          <a:blip r:embed="rId3">
            <a:extLst/>
          </a:blip>
          <a:srcRect l="0" t="0" r="0" b="2"/>
          <a:stretch>
            <a:fillRect/>
          </a:stretch>
        </p:blipFill>
        <p:spPr>
          <a:xfrm>
            <a:off x="6070598" y="4444998"/>
            <a:ext cx="8563372" cy="6816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600"/>
                </a:lnTo>
                <a:lnTo>
                  <a:pt x="21600" y="0"/>
                </a:lnTo>
                <a:lnTo>
                  <a:pt x="0" y="0"/>
                </a:lnTo>
                <a:close/>
                <a:moveTo>
                  <a:pt x="16690" y="12865"/>
                </a:moveTo>
                <a:cubicBezTo>
                  <a:pt x="16856" y="12848"/>
                  <a:pt x="16958" y="12870"/>
                  <a:pt x="16980" y="12916"/>
                </a:cubicBezTo>
                <a:cubicBezTo>
                  <a:pt x="17008" y="12929"/>
                  <a:pt x="17029" y="12945"/>
                  <a:pt x="17029" y="12972"/>
                </a:cubicBezTo>
                <a:cubicBezTo>
                  <a:pt x="17029" y="13011"/>
                  <a:pt x="17014" y="13040"/>
                  <a:pt x="16995" y="13052"/>
                </a:cubicBezTo>
                <a:cubicBezTo>
                  <a:pt x="17036" y="13100"/>
                  <a:pt x="17056" y="13172"/>
                  <a:pt x="17033" y="13246"/>
                </a:cubicBezTo>
                <a:cubicBezTo>
                  <a:pt x="17010" y="13322"/>
                  <a:pt x="16990" y="13327"/>
                  <a:pt x="16937" y="13271"/>
                </a:cubicBezTo>
                <a:cubicBezTo>
                  <a:pt x="16888" y="13220"/>
                  <a:pt x="16843" y="13220"/>
                  <a:pt x="16774" y="13266"/>
                </a:cubicBezTo>
                <a:cubicBezTo>
                  <a:pt x="16704" y="13313"/>
                  <a:pt x="16673" y="13322"/>
                  <a:pt x="16649" y="13314"/>
                </a:cubicBezTo>
                <a:cubicBezTo>
                  <a:pt x="16638" y="13345"/>
                  <a:pt x="16627" y="13375"/>
                  <a:pt x="16619" y="13411"/>
                </a:cubicBezTo>
                <a:cubicBezTo>
                  <a:pt x="16611" y="13444"/>
                  <a:pt x="16604" y="13479"/>
                  <a:pt x="16599" y="13519"/>
                </a:cubicBezTo>
                <a:cubicBezTo>
                  <a:pt x="16589" y="13598"/>
                  <a:pt x="16581" y="13684"/>
                  <a:pt x="16581" y="13788"/>
                </a:cubicBezTo>
                <a:cubicBezTo>
                  <a:pt x="16581" y="13793"/>
                  <a:pt x="16579" y="13797"/>
                  <a:pt x="16579" y="13802"/>
                </a:cubicBezTo>
                <a:cubicBezTo>
                  <a:pt x="16579" y="13803"/>
                  <a:pt x="16579" y="13804"/>
                  <a:pt x="16579" y="13806"/>
                </a:cubicBezTo>
                <a:cubicBezTo>
                  <a:pt x="16579" y="13825"/>
                  <a:pt x="16576" y="13831"/>
                  <a:pt x="16576" y="13848"/>
                </a:cubicBezTo>
                <a:cubicBezTo>
                  <a:pt x="16574" y="13919"/>
                  <a:pt x="16571" y="13978"/>
                  <a:pt x="16565" y="14027"/>
                </a:cubicBezTo>
                <a:cubicBezTo>
                  <a:pt x="16558" y="14078"/>
                  <a:pt x="16547" y="14113"/>
                  <a:pt x="16536" y="14145"/>
                </a:cubicBezTo>
                <a:cubicBezTo>
                  <a:pt x="16526" y="14171"/>
                  <a:pt x="16520" y="14208"/>
                  <a:pt x="16508" y="14222"/>
                </a:cubicBezTo>
                <a:cubicBezTo>
                  <a:pt x="16484" y="14246"/>
                  <a:pt x="16470" y="14259"/>
                  <a:pt x="16457" y="14260"/>
                </a:cubicBezTo>
                <a:cubicBezTo>
                  <a:pt x="16446" y="14261"/>
                  <a:pt x="16435" y="14250"/>
                  <a:pt x="16428" y="14237"/>
                </a:cubicBezTo>
                <a:cubicBezTo>
                  <a:pt x="16427" y="14234"/>
                  <a:pt x="16429" y="14234"/>
                  <a:pt x="16427" y="14231"/>
                </a:cubicBezTo>
                <a:cubicBezTo>
                  <a:pt x="16425" y="14223"/>
                  <a:pt x="16420" y="14225"/>
                  <a:pt x="16417" y="14214"/>
                </a:cubicBezTo>
                <a:cubicBezTo>
                  <a:pt x="16411" y="14190"/>
                  <a:pt x="16405" y="14120"/>
                  <a:pt x="16398" y="14082"/>
                </a:cubicBezTo>
                <a:cubicBezTo>
                  <a:pt x="16380" y="13998"/>
                  <a:pt x="16367" y="13932"/>
                  <a:pt x="16327" y="13710"/>
                </a:cubicBezTo>
                <a:cubicBezTo>
                  <a:pt x="16310" y="13614"/>
                  <a:pt x="16306" y="13552"/>
                  <a:pt x="16297" y="13476"/>
                </a:cubicBezTo>
                <a:cubicBezTo>
                  <a:pt x="16288" y="13471"/>
                  <a:pt x="16280" y="13465"/>
                  <a:pt x="16274" y="13453"/>
                </a:cubicBezTo>
                <a:cubicBezTo>
                  <a:pt x="16260" y="13425"/>
                  <a:pt x="16267" y="13391"/>
                  <a:pt x="16286" y="13370"/>
                </a:cubicBezTo>
                <a:cubicBezTo>
                  <a:pt x="16276" y="13226"/>
                  <a:pt x="16280" y="13109"/>
                  <a:pt x="16317" y="13036"/>
                </a:cubicBezTo>
                <a:lnTo>
                  <a:pt x="16318" y="12943"/>
                </a:lnTo>
                <a:lnTo>
                  <a:pt x="16322" y="12943"/>
                </a:lnTo>
                <a:lnTo>
                  <a:pt x="16383" y="12939"/>
                </a:lnTo>
                <a:cubicBezTo>
                  <a:pt x="16384" y="12939"/>
                  <a:pt x="16386" y="12939"/>
                  <a:pt x="16386" y="12939"/>
                </a:cubicBezTo>
                <a:cubicBezTo>
                  <a:pt x="16406" y="12930"/>
                  <a:pt x="16430" y="12921"/>
                  <a:pt x="16461" y="12914"/>
                </a:cubicBezTo>
                <a:cubicBezTo>
                  <a:pt x="16463" y="12914"/>
                  <a:pt x="16465" y="12914"/>
                  <a:pt x="16467" y="12914"/>
                </a:cubicBezTo>
                <a:cubicBezTo>
                  <a:pt x="16492" y="12905"/>
                  <a:pt x="16532" y="12905"/>
                  <a:pt x="16566" y="12900"/>
                </a:cubicBezTo>
                <a:cubicBezTo>
                  <a:pt x="16594" y="12884"/>
                  <a:pt x="16632" y="12871"/>
                  <a:pt x="16690" y="12865"/>
                </a:cubicBezTo>
                <a:close/>
                <a:moveTo>
                  <a:pt x="17159" y="14203"/>
                </a:moveTo>
                <a:cubicBezTo>
                  <a:pt x="17187" y="14268"/>
                  <a:pt x="17165" y="14815"/>
                  <a:pt x="17132" y="14856"/>
                </a:cubicBezTo>
                <a:cubicBezTo>
                  <a:pt x="17118" y="14873"/>
                  <a:pt x="17118" y="14924"/>
                  <a:pt x="17131" y="14968"/>
                </a:cubicBezTo>
                <a:cubicBezTo>
                  <a:pt x="17144" y="15011"/>
                  <a:pt x="17130" y="15101"/>
                  <a:pt x="17101" y="15169"/>
                </a:cubicBezTo>
                <a:cubicBezTo>
                  <a:pt x="17072" y="15237"/>
                  <a:pt x="17031" y="15293"/>
                  <a:pt x="17007" y="15293"/>
                </a:cubicBezTo>
                <a:cubicBezTo>
                  <a:pt x="16968" y="15293"/>
                  <a:pt x="16784" y="15017"/>
                  <a:pt x="16703" y="14836"/>
                </a:cubicBezTo>
                <a:cubicBezTo>
                  <a:pt x="16685" y="14796"/>
                  <a:pt x="16774" y="14635"/>
                  <a:pt x="16906" y="14462"/>
                </a:cubicBezTo>
                <a:cubicBezTo>
                  <a:pt x="17034" y="14294"/>
                  <a:pt x="17148" y="14177"/>
                  <a:pt x="17159" y="14203"/>
                </a:cubicBezTo>
                <a:close/>
              </a:path>
            </a:pathLst>
          </a:custGeom>
          <a:ln w="12700">
            <a:miter lim="400000"/>
          </a:ln>
        </p:spPr>
      </p:pic>
      <p:sp>
        <p:nvSpPr>
          <p:cNvPr id="513" name="Plus they added a little fertilizer of their own."/>
          <p:cNvSpPr txBox="1"/>
          <p:nvPr/>
        </p:nvSpPr>
        <p:spPr>
          <a:xfrm>
            <a:off x="124294" y="6966080"/>
            <a:ext cx="7127510" cy="20698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80000"/>
              </a:lnSpc>
              <a:defRPr b="1" sz="52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Plus they added a little fertilizer of their own.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3"/>
                                        </p:tgtEl>
                                        <p:attrNameLst>
                                          <p:attrName>style.visibility</p:attrName>
                                        </p:attrNameLst>
                                      </p:cBhvr>
                                      <p:to>
                                        <p:strVal val="visible"/>
                                      </p:to>
                                    </p:set>
                                    <p:animEffect filter="fade" transition="in">
                                      <p:cBhvr>
                                        <p:cTn id="7" dur="2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3"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pdf" descr="image.pdf"/>
          <p:cNvPicPr>
            <a:picLocks noChangeAspect="1"/>
          </p:cNvPicPr>
          <p:nvPr/>
        </p:nvPicPr>
        <p:blipFill>
          <a:blip r:embed="rId2">
            <a:extLst/>
          </a:blip>
          <a:srcRect l="0" t="0" r="16944" b="0"/>
          <a:stretch>
            <a:fillRect/>
          </a:stretch>
        </p:blipFill>
        <p:spPr>
          <a:xfrm>
            <a:off x="-1822" y="-736602"/>
            <a:ext cx="13008447" cy="10597855"/>
          </a:xfrm>
          <a:prstGeom prst="rect">
            <a:avLst/>
          </a:prstGeom>
          <a:ln w="12700">
            <a:miter lim="400000"/>
          </a:ln>
        </p:spPr>
      </p:pic>
      <p:pic>
        <p:nvPicPr>
          <p:cNvPr id="516" name="Copy_(2)_of_Picture_065*.jpg" descr="Copy_(2)_of_Picture_065*.jpg"/>
          <p:cNvPicPr>
            <a:picLocks noChangeAspect="1"/>
          </p:cNvPicPr>
          <p:nvPr/>
        </p:nvPicPr>
        <p:blipFill>
          <a:blip r:embed="rId3">
            <a:extLst/>
          </a:blip>
          <a:srcRect l="0" t="0" r="13394" b="0"/>
          <a:stretch>
            <a:fillRect/>
          </a:stretch>
        </p:blipFill>
        <p:spPr>
          <a:xfrm>
            <a:off x="7806266" y="5935438"/>
            <a:ext cx="5287059" cy="4101742"/>
          </a:xfrm>
          <a:prstGeom prst="rect">
            <a:avLst/>
          </a:prstGeom>
          <a:ln w="12700">
            <a:miter lim="400000"/>
          </a:ln>
          <a:effectLst>
            <a:outerShdw sx="100000" sy="100000" kx="0" ky="0" algn="b" rotWithShape="0" blurRad="406400" dist="137739" dir="2700000">
              <a:srgbClr val="000000"/>
            </a:outerShdw>
          </a:effectLst>
        </p:spPr>
      </p:pic>
      <p:sp>
        <p:nvSpPr>
          <p:cNvPr id="517" name="One year later:…"/>
          <p:cNvSpPr txBox="1"/>
          <p:nvPr/>
        </p:nvSpPr>
        <p:spPr>
          <a:xfrm>
            <a:off x="-80965" y="-543309"/>
            <a:ext cx="13166730" cy="21026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1300480">
              <a:lnSpc>
                <a:spcPct val="80000"/>
              </a:lnSpc>
              <a:defRPr b="1" sz="5300">
                <a:solidFill>
                  <a:srgbClr val="FFFFFF"/>
                </a:solidFill>
                <a:effectLst>
                  <a:outerShdw sx="100000" sy="100000" kx="0" ky="0" algn="b" rotWithShape="0" blurRad="76200" dist="101600" dir="18900000">
                    <a:srgbClr val="000000"/>
                  </a:outerShdw>
                </a:effectLst>
                <a:latin typeface="Arial"/>
                <a:ea typeface="Arial"/>
                <a:cs typeface="Arial"/>
                <a:sym typeface="Arial"/>
              </a:defRPr>
            </a:pPr>
          </a:p>
          <a:p>
            <a:pPr algn="ctr" defTabSz="1300480">
              <a:lnSpc>
                <a:spcPct val="80000"/>
              </a:lnSpc>
              <a:defRPr b="1" sz="5300">
                <a:solidFill>
                  <a:srgbClr val="FFFFFF"/>
                </a:solidFill>
                <a:effectLst>
                  <a:outerShdw sx="100000" sy="100000" kx="0" ky="0" algn="b" rotWithShape="0" blurRad="76200" dist="101600" dir="18900000">
                    <a:srgbClr val="000000"/>
                  </a:outerShdw>
                </a:effectLst>
                <a:latin typeface="Arial"/>
                <a:ea typeface="Arial"/>
                <a:cs typeface="Arial"/>
                <a:sym typeface="Arial"/>
              </a:defRPr>
            </a:pPr>
            <a:r>
              <a:t>WORKING TOGETHER restoration:</a:t>
            </a:r>
          </a:p>
          <a:p>
            <a:pPr algn="ctr" defTabSz="1300480">
              <a:lnSpc>
                <a:spcPct val="80000"/>
              </a:lnSpc>
              <a:defRPr b="1" sz="5300">
                <a:solidFill>
                  <a:srgbClr val="FFFFFF"/>
                </a:solidFill>
                <a:effectLst>
                  <a:outerShdw sx="100000" sy="100000" kx="0" ky="0" algn="b" rotWithShape="0" blurRad="76200" dist="101600" dir="18900000">
                    <a:srgbClr val="000000"/>
                  </a:outerShdw>
                </a:effectLst>
                <a:latin typeface="Arial"/>
                <a:ea typeface="Arial"/>
                <a:cs typeface="Arial"/>
                <a:sym typeface="Arial"/>
              </a:defRPr>
            </a:pPr>
            <a:r>
              <a:t>One year’s worth of results</a:t>
            </a:r>
          </a:p>
        </p:txBody>
      </p:sp>
      <p:sp>
        <p:nvSpPr>
          <p:cNvPr id="518" name="4 years of leave it alone restoration"/>
          <p:cNvSpPr txBox="1"/>
          <p:nvPr/>
        </p:nvSpPr>
        <p:spPr>
          <a:xfrm>
            <a:off x="8028844" y="6044042"/>
            <a:ext cx="5223015" cy="1864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90000"/>
              </a:lnSpc>
              <a:defRPr b="1" sz="4400">
                <a:solidFill>
                  <a:srgbClr val="FFFFFF"/>
                </a:solidFill>
                <a:effectLst>
                  <a:outerShdw sx="100000" sy="100000" kx="0" ky="0" algn="b" rotWithShape="0" blurRad="76200" dist="101600" dir="18900000">
                    <a:srgbClr val="000000"/>
                  </a:outerShdw>
                </a:effectLst>
                <a:latin typeface="Arial"/>
                <a:ea typeface="Arial"/>
                <a:cs typeface="Arial"/>
                <a:sym typeface="Arial"/>
              </a:defRPr>
            </a:lvl1pPr>
          </a:lstStyle>
          <a:p>
            <a:pPr/>
            <a:r>
              <a:t>4 years of leave it alone restoration</a:t>
            </a:r>
          </a:p>
        </p:txBody>
      </p:sp>
      <p:sp>
        <p:nvSpPr>
          <p:cNvPr id="519" name="4 years of leave it alone restoration"/>
          <p:cNvSpPr txBox="1"/>
          <p:nvPr/>
        </p:nvSpPr>
        <p:spPr>
          <a:xfrm>
            <a:off x="17949" y="6422177"/>
            <a:ext cx="8398473" cy="31282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69137" indent="-511340" defTabSz="1300480">
              <a:lnSpc>
                <a:spcPct val="90000"/>
              </a:lnSpc>
              <a:buSzPct val="100000"/>
              <a:buChar char="•"/>
              <a:defRPr b="1" sz="4500">
                <a:solidFill>
                  <a:srgbClr val="FFFFFF"/>
                </a:solidFill>
                <a:effectLst>
                  <a:outerShdw sx="100000" sy="100000" kx="0" ky="0" algn="b" rotWithShape="0" blurRad="76200" dist="101600" dir="18900000">
                    <a:srgbClr val="000000"/>
                  </a:outerShdw>
                </a:effectLst>
                <a:latin typeface="Arial"/>
                <a:ea typeface="Arial"/>
                <a:cs typeface="Arial"/>
                <a:sym typeface="Arial"/>
              </a:defRPr>
            </a:pPr>
            <a:r>
              <a:t>Green and growing</a:t>
            </a:r>
          </a:p>
          <a:p>
            <a:pPr marL="569137" indent="-511340" defTabSz="1300480">
              <a:lnSpc>
                <a:spcPct val="90000"/>
              </a:lnSpc>
              <a:buSzPct val="100000"/>
              <a:buChar char="•"/>
              <a:defRPr b="1" sz="4500">
                <a:solidFill>
                  <a:srgbClr val="FFFFFF"/>
                </a:solidFill>
                <a:effectLst>
                  <a:outerShdw sx="100000" sy="100000" kx="0" ky="0" algn="b" rotWithShape="0" blurRad="76200" dist="101600" dir="18900000">
                    <a:srgbClr val="000000"/>
                  </a:outerShdw>
                </a:effectLst>
                <a:latin typeface="Arial"/>
                <a:ea typeface="Arial"/>
                <a:cs typeface="Arial"/>
                <a:sym typeface="Arial"/>
              </a:defRPr>
            </a:pPr>
            <a:r>
              <a:t>Sequestering carbon</a:t>
            </a:r>
          </a:p>
          <a:p>
            <a:pPr marL="569137" indent="-511340" defTabSz="1300480">
              <a:lnSpc>
                <a:spcPct val="90000"/>
              </a:lnSpc>
              <a:buSzPct val="100000"/>
              <a:buChar char="•"/>
              <a:defRPr b="1" sz="4500">
                <a:solidFill>
                  <a:srgbClr val="FFFFFF"/>
                </a:solidFill>
                <a:effectLst>
                  <a:outerShdw sx="100000" sy="100000" kx="0" ky="0" algn="b" rotWithShape="0" blurRad="76200" dist="101600" dir="18900000">
                    <a:srgbClr val="000000"/>
                  </a:outerShdw>
                </a:effectLst>
                <a:latin typeface="Arial"/>
                <a:ea typeface="Arial"/>
                <a:cs typeface="Arial"/>
                <a:sym typeface="Arial"/>
              </a:defRPr>
            </a:pPr>
            <a:r>
              <a:t>RESISTING eroSION</a:t>
            </a:r>
          </a:p>
          <a:p>
            <a:pPr marL="569137" indent="-511340" defTabSz="1300480">
              <a:lnSpc>
                <a:spcPct val="90000"/>
              </a:lnSpc>
              <a:buSzPct val="100000"/>
              <a:buChar char="•"/>
              <a:defRPr b="1" sz="4500">
                <a:solidFill>
                  <a:srgbClr val="FFFFFF"/>
                </a:solidFill>
                <a:effectLst>
                  <a:outerShdw sx="100000" sy="100000" kx="0" ky="0" algn="b" rotWithShape="0" blurRad="76200" dist="101600" dir="18900000">
                    <a:srgbClr val="000000"/>
                  </a:outerShdw>
                </a:effectLst>
                <a:latin typeface="Arial"/>
                <a:ea typeface="Arial"/>
                <a:cs typeface="Arial"/>
                <a:sym typeface="Arial"/>
              </a:defRPr>
            </a:pPr>
            <a:r>
              <a:t>Recovering from HABITAT LOSS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600"/>
                                  </p:stCondLst>
                                  <p:iterate type="el" backwards="0">
                                    <p:tmAbs val="0"/>
                                  </p:iterate>
                                  <p:childTnLst>
                                    <p:set>
                                      <p:cBhvr>
                                        <p:cTn id="6" fill="hold"/>
                                        <p:tgtEl>
                                          <p:spTgt spid="519"/>
                                        </p:tgtEl>
                                        <p:attrNameLst>
                                          <p:attrName>style.visibility</p:attrName>
                                        </p:attrNameLst>
                                      </p:cBhvr>
                                      <p:to>
                                        <p:strVal val="visible"/>
                                      </p:to>
                                    </p:set>
                                    <p:animEffect filter="fade" transition="in">
                                      <p:cBhvr>
                                        <p:cTn id="7" dur="3000"/>
                                        <p:tgtEl>
                                          <p:spTgt spid="519"/>
                                        </p:tgtEl>
                                      </p:cBhvr>
                                    </p:animEffect>
                                  </p:childTnLst>
                                </p:cTn>
                              </p:par>
                            </p:childTnLst>
                          </p:cTn>
                        </p:par>
                        <p:par>
                          <p:cTn id="8" fill="hold">
                            <p:stCondLst>
                              <p:cond delay="3600"/>
                            </p:stCondLst>
                            <p:childTnLst>
                              <p:par>
                                <p:cTn id="9" presetClass="entr" nodeType="afterEffect" presetID="10" grpId="2" fill="hold">
                                  <p:stCondLst>
                                    <p:cond delay="0"/>
                                  </p:stCondLst>
                                  <p:iterate type="el" backwards="0">
                                    <p:tmAbs val="0"/>
                                  </p:iterate>
                                  <p:childTnLst>
                                    <p:set>
                                      <p:cBhvr>
                                        <p:cTn id="10" fill="hold"/>
                                        <p:tgtEl>
                                          <p:spTgt spid="516"/>
                                        </p:tgtEl>
                                        <p:attrNameLst>
                                          <p:attrName>style.visibility</p:attrName>
                                        </p:attrNameLst>
                                      </p:cBhvr>
                                      <p:to>
                                        <p:strVal val="visible"/>
                                      </p:to>
                                    </p:set>
                                    <p:animEffect filter="fade" transition="in">
                                      <p:cBhvr>
                                        <p:cTn id="11" dur="2000"/>
                                        <p:tgtEl>
                                          <p:spTgt spid="516"/>
                                        </p:tgtEl>
                                      </p:cBhvr>
                                    </p:animEffect>
                                  </p:childTnLst>
                                </p:cTn>
                              </p:par>
                            </p:childTnLst>
                          </p:cTn>
                        </p:par>
                        <p:par>
                          <p:cTn id="12" fill="hold">
                            <p:stCondLst>
                              <p:cond delay="5600"/>
                            </p:stCondLst>
                            <p:childTnLst>
                              <p:par>
                                <p:cTn id="13" presetClass="entr" nodeType="afterEffect" presetID="10" grpId="3" fill="hold">
                                  <p:stCondLst>
                                    <p:cond delay="0"/>
                                  </p:stCondLst>
                                  <p:iterate type="el" backwards="0">
                                    <p:tmAbs val="0"/>
                                  </p:iterate>
                                  <p:childTnLst>
                                    <p:set>
                                      <p:cBhvr>
                                        <p:cTn id="14" fill="hold"/>
                                        <p:tgtEl>
                                          <p:spTgt spid="518"/>
                                        </p:tgtEl>
                                        <p:attrNameLst>
                                          <p:attrName>style.visibility</p:attrName>
                                        </p:attrNameLst>
                                      </p:cBhvr>
                                      <p:to>
                                        <p:strVal val="visible"/>
                                      </p:to>
                                    </p:set>
                                    <p:animEffect filter="fade" transition="in">
                                      <p:cBhvr>
                                        <p:cTn id="15" dur="20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8" grpId="3"/>
      <p:bldP build="whole" bldLvl="1" animBg="1" rev="0" advAuto="0" spid="519" grpId="1"/>
      <p:bldP build="whole" bldLvl="1" animBg="1" rev="0" advAuto="0" spid="516"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image1.jpeg" descr="image1.jpeg"/>
          <p:cNvPicPr>
            <a:picLocks noChangeAspect="1"/>
          </p:cNvPicPr>
          <p:nvPr/>
        </p:nvPicPr>
        <p:blipFill>
          <a:blip r:embed="rId2">
            <a:extLst/>
          </a:blip>
          <a:srcRect l="8580" t="0" r="8580" b="17375"/>
          <a:stretch>
            <a:fillRect/>
          </a:stretch>
        </p:blipFill>
        <p:spPr>
          <a:xfrm>
            <a:off x="-167809" y="-26215"/>
            <a:ext cx="13340418" cy="9979253"/>
          </a:xfrm>
          <a:prstGeom prst="rect">
            <a:avLst/>
          </a:prstGeom>
          <a:ln w="12700">
            <a:miter lim="400000"/>
          </a:ln>
        </p:spPr>
      </p:pic>
      <p:sp>
        <p:nvSpPr>
          <p:cNvPr id="522" name="Like this pile of copper mine waste near Globe, Arizona that dates back to the 1800s."/>
          <p:cNvSpPr txBox="1"/>
          <p:nvPr/>
        </p:nvSpPr>
        <p:spPr>
          <a:xfrm>
            <a:off x="337739" y="141623"/>
            <a:ext cx="12600255" cy="2049447"/>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nchor="ctr">
            <a:spAutoFit/>
          </a:bodyPr>
          <a:lstStyle>
            <a:lvl1pPr marR="57795" indent="57795" algn="ctr" defTabSz="1300480">
              <a:lnSpc>
                <a:spcPct val="90000"/>
              </a:lnSpc>
              <a:defRPr b="1" sz="4600">
                <a:solidFill>
                  <a:srgbClr val="FFFFFF"/>
                </a:solidFill>
                <a:latin typeface="Arial"/>
                <a:ea typeface="Arial"/>
                <a:cs typeface="Arial"/>
                <a:sym typeface="Arial"/>
              </a:defRPr>
            </a:lvl1pPr>
          </a:lstStyle>
          <a:p>
            <a:pPr/>
            <a:r>
              <a:t>consider this pile of copper mine waste near Globe, Arizona that dates back to the 1800s.</a:t>
            </a:r>
          </a:p>
        </p:txBody>
      </p:sp>
      <p:sp>
        <p:nvSpPr>
          <p:cNvPr id="523" name="SOME OF OUR MOST EYE-OPENING outings included land which had been restored by grazing."/>
          <p:cNvSpPr txBox="1"/>
          <p:nvPr/>
        </p:nvSpPr>
        <p:spPr>
          <a:xfrm>
            <a:off x="-54637" y="6835202"/>
            <a:ext cx="12961674" cy="1751757"/>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72248" tIns="72248" rIns="72248" bIns="72248" anchor="ctr">
            <a:spAutoFit/>
          </a:bodyPr>
          <a:lstStyle>
            <a:lvl1pPr marR="57795" indent="57795" algn="ctr" defTabSz="1300480">
              <a:lnSpc>
                <a:spcPct val="80000"/>
              </a:lnSpc>
              <a:defRPr b="1" sz="4300">
                <a:solidFill>
                  <a:srgbClr val="FFFFFF"/>
                </a:solidFill>
                <a:latin typeface="Arial"/>
                <a:ea typeface="Arial"/>
                <a:cs typeface="Arial"/>
                <a:sym typeface="Arial"/>
              </a:defRPr>
            </a:lvl1pPr>
          </a:lstStyle>
          <a:p>
            <a:pPr/>
            <a:r>
              <a:t>That brings us to one of the most eye-opening restorations ever that affirms regenerative grazing really is… </a:t>
            </a:r>
          </a:p>
        </p:txBody>
      </p:sp>
      <p:sp>
        <p:nvSpPr>
          <p:cNvPr id="524" name="Working together with nature"/>
          <p:cNvSpPr txBox="1"/>
          <p:nvPr/>
        </p:nvSpPr>
        <p:spPr>
          <a:xfrm>
            <a:off x="37077" y="8388984"/>
            <a:ext cx="12490377" cy="866565"/>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R="57795" indent="57795" algn="ctr" defTabSz="1300480">
              <a:lnSpc>
                <a:spcPct val="100000"/>
              </a:lnSpc>
              <a:defRPr b="1" sz="5400">
                <a:solidFill>
                  <a:srgbClr val="FFFFFF"/>
                </a:solidFill>
                <a:latin typeface="Arial"/>
                <a:ea typeface="Arial"/>
                <a:cs typeface="Arial"/>
                <a:sym typeface="Arial"/>
              </a:defRPr>
            </a:lvl1pPr>
          </a:lstStyle>
          <a:p>
            <a:pPr/>
            <a:r>
              <a:t>Working together with nature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fade" transition="in">
                                      <p:cBhvr>
                                        <p:cTn id="7" dur="30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22"/>
                                        </p:tgtEl>
                                        <p:attrNameLst>
                                          <p:attrName>style.visibility</p:attrName>
                                        </p:attrNameLst>
                                      </p:cBhvr>
                                      <p:to>
                                        <p:strVal val="visible"/>
                                      </p:to>
                                    </p:set>
                                    <p:animEffect filter="fade" transition="in">
                                      <p:cBhvr>
                                        <p:cTn id="12" dur="2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P build="whole" bldLvl="1" animBg="1" rev="0" advAuto="0" spid="522"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6" name="image1.png" descr="image1.png"/>
          <p:cNvPicPr>
            <a:picLocks noChangeAspect="1"/>
          </p:cNvPicPr>
          <p:nvPr/>
        </p:nvPicPr>
        <p:blipFill>
          <a:blip r:embed="rId2">
            <a:extLst/>
          </a:blip>
          <a:srcRect l="3399" t="369" r="5815" b="8249"/>
          <a:stretch>
            <a:fillRect/>
          </a:stretch>
        </p:blipFill>
        <p:spPr>
          <a:xfrm>
            <a:off x="-79123" y="-44068"/>
            <a:ext cx="13077819" cy="9819486"/>
          </a:xfrm>
          <a:prstGeom prst="rect">
            <a:avLst/>
          </a:prstGeom>
          <a:ln w="12700">
            <a:miter lim="400000"/>
          </a:ln>
        </p:spPr>
      </p:pic>
      <p:pic>
        <p:nvPicPr>
          <p:cNvPr id="527" name="image2.png" descr="image2.png"/>
          <p:cNvPicPr>
            <a:picLocks noChangeAspect="1"/>
          </p:cNvPicPr>
          <p:nvPr/>
        </p:nvPicPr>
        <p:blipFill>
          <a:blip r:embed="rId3">
            <a:extLst/>
          </a:blip>
          <a:srcRect l="460" t="0" r="14945" b="7836"/>
          <a:stretch>
            <a:fillRect/>
          </a:stretch>
        </p:blipFill>
        <p:spPr>
          <a:xfrm>
            <a:off x="-80842" y="-38867"/>
            <a:ext cx="13290724" cy="9804380"/>
          </a:xfrm>
          <a:prstGeom prst="rect">
            <a:avLst/>
          </a:prstGeom>
          <a:ln w="12700">
            <a:miter lim="400000"/>
          </a:ln>
        </p:spPr>
      </p:pic>
      <p:sp>
        <p:nvSpPr>
          <p:cNvPr id="528" name="A number of attempts haD been made to restore it using conventional        methods."/>
          <p:cNvSpPr txBox="1"/>
          <p:nvPr/>
        </p:nvSpPr>
        <p:spPr>
          <a:xfrm>
            <a:off x="1271539" y="185151"/>
            <a:ext cx="11303891" cy="1948632"/>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nchor="ctr">
            <a:spAutoFit/>
          </a:bodyPr>
          <a:lstStyle>
            <a:lvl1pPr marR="57795" indent="57795" defTabSz="1300480">
              <a:lnSpc>
                <a:spcPct val="80000"/>
              </a:lnSpc>
              <a:defRPr b="1" sz="4800">
                <a:solidFill>
                  <a:srgbClr val="FFFFFF"/>
                </a:solidFill>
                <a:latin typeface="Arial"/>
                <a:ea typeface="Arial"/>
                <a:cs typeface="Arial"/>
                <a:sym typeface="Arial"/>
              </a:defRPr>
            </a:lvl1pPr>
          </a:lstStyle>
          <a:p>
            <a:pPr/>
            <a:r>
              <a:t>A number of attempts have been made to restore it using conventional        methods.</a:t>
            </a:r>
          </a:p>
        </p:txBody>
      </p:sp>
      <p:sp>
        <p:nvSpPr>
          <p:cNvPr id="529" name="300 feet high 1,000 + acres  huge."/>
          <p:cNvSpPr txBox="1"/>
          <p:nvPr/>
        </p:nvSpPr>
        <p:spPr>
          <a:xfrm>
            <a:off x="1743864" y="8474950"/>
            <a:ext cx="9641142" cy="1106844"/>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spAutoFit/>
          </a:bodyPr>
          <a:lstStyle>
            <a:lvl1pPr marR="57797" indent="57797" defTabSz="1300480">
              <a:lnSpc>
                <a:spcPct val="90000"/>
              </a:lnSpc>
              <a:defRPr b="1" sz="6800">
                <a:solidFill>
                  <a:srgbClr val="FFFFFF"/>
                </a:solidFill>
                <a:latin typeface="Arial"/>
                <a:ea typeface="Arial"/>
                <a:cs typeface="Arial"/>
                <a:sym typeface="Arial"/>
              </a:defRPr>
            </a:lvl1pPr>
          </a:lstStyle>
          <a:p>
            <a:pPr/>
            <a:r>
              <a:t>1,000 + acres huge.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1" name="UNADJUSTEDNONRAW_thumb_533.jpg" descr="UNADJUSTEDNONRAW_thumb_533.jpg"/>
          <p:cNvPicPr>
            <a:picLocks noChangeAspect="1"/>
          </p:cNvPicPr>
          <p:nvPr/>
        </p:nvPicPr>
        <p:blipFill>
          <a:blip r:embed="rId2">
            <a:extLst/>
          </a:blip>
          <a:stretch>
            <a:fillRect/>
          </a:stretch>
        </p:blipFill>
        <p:spPr>
          <a:xfrm>
            <a:off x="-3" y="-3"/>
            <a:ext cx="13004805" cy="9753604"/>
          </a:xfrm>
          <a:prstGeom prst="rect">
            <a:avLst/>
          </a:prstGeom>
          <a:ln w="12700">
            <a:miter lim="400000"/>
          </a:ln>
        </p:spPr>
      </p:pic>
      <p:sp>
        <p:nvSpPr>
          <p:cNvPr id="532" name="Even leaving the job up to Nature for a very long time hasn’t been effective."/>
          <p:cNvSpPr txBox="1"/>
          <p:nvPr/>
        </p:nvSpPr>
        <p:spPr>
          <a:xfrm>
            <a:off x="737" y="77173"/>
            <a:ext cx="13003326" cy="2572023"/>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nchor="ctr">
            <a:spAutoFit/>
          </a:bodyPr>
          <a:lstStyle>
            <a:lvl1pPr marR="57795" indent="57795" algn="ctr" defTabSz="1300480">
              <a:lnSpc>
                <a:spcPct val="80000"/>
              </a:lnSpc>
              <a:defRPr b="1" sz="6400">
                <a:solidFill>
                  <a:srgbClr val="FFFFFF"/>
                </a:solidFill>
                <a:latin typeface="Arial"/>
                <a:ea typeface="Arial"/>
                <a:cs typeface="Arial"/>
                <a:sym typeface="Arial"/>
              </a:defRPr>
            </a:lvl1pPr>
          </a:lstStyle>
          <a:p>
            <a:pPr/>
            <a:r>
              <a:t>Even leaving the job up to Nature for a very long time hasn’t been effective.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4" name="Tailings first time.jpg" descr="Tailings first time.jpg"/>
          <p:cNvPicPr>
            <a:picLocks noChangeAspect="1"/>
          </p:cNvPicPr>
          <p:nvPr/>
        </p:nvPicPr>
        <p:blipFill>
          <a:blip r:embed="rId2">
            <a:extLst/>
          </a:blip>
          <a:srcRect l="0" t="0" r="11997" b="0"/>
          <a:stretch>
            <a:fillRect/>
          </a:stretch>
        </p:blipFill>
        <p:spPr>
          <a:xfrm>
            <a:off x="-4" y="-142244"/>
            <a:ext cx="13329926" cy="9895848"/>
          </a:xfrm>
          <a:prstGeom prst="rect">
            <a:avLst/>
          </a:prstGeom>
          <a:ln w="12700">
            <a:miter lim="400000"/>
          </a:ln>
        </p:spPr>
      </p:pic>
      <p:sp>
        <p:nvSpPr>
          <p:cNvPr id="535" name="In the 1980s Terry Wheeler – biologist, innovator, rancher – offered to apply the plant-animal synergy that he believed sustains natural grasslands to this wasteland."/>
          <p:cNvSpPr txBox="1"/>
          <p:nvPr/>
        </p:nvSpPr>
        <p:spPr>
          <a:xfrm>
            <a:off x="161687" y="133830"/>
            <a:ext cx="12681426" cy="2996358"/>
          </a:xfrm>
          <a:prstGeom prst="rect">
            <a:avLst/>
          </a:prstGeom>
          <a:ln w="12700">
            <a:miter lim="400000"/>
          </a:ln>
          <a:effectLst>
            <a:outerShdw sx="100000" sy="100000" kx="0" ky="0" algn="b" rotWithShape="0" blurRad="63500" dist="63500" dir="2700000">
              <a:srgbClr val="000000"/>
            </a:outerShdw>
          </a:effectLst>
          <a:extLst>
            <a:ext uri="{C572A759-6A51-4108-AA02-DFA0A04FC94B}">
              <ma14:wrappingTextBoxFlag xmlns:ma14="http://schemas.microsoft.com/office/mac/drawingml/2011/main" val="1"/>
            </a:ext>
          </a:extLst>
        </p:spPr>
        <p:txBody>
          <a:bodyPr lIns="72248" tIns="72248" rIns="72248" bIns="72248" anchor="ctr">
            <a:spAutoFit/>
          </a:bodyPr>
          <a:lstStyle>
            <a:lvl1pPr marR="57795" indent="57795" defTabSz="1300480">
              <a:lnSpc>
                <a:spcPct val="90000"/>
              </a:lnSpc>
              <a:defRPr b="1" sz="4300">
                <a:solidFill>
                  <a:srgbClr val="FFFFFF"/>
                </a:solidFill>
                <a:latin typeface="Arial"/>
                <a:ea typeface="Arial"/>
                <a:cs typeface="Arial"/>
                <a:sym typeface="Arial"/>
              </a:defRPr>
            </a:lvl1pPr>
          </a:lstStyle>
          <a:p>
            <a:pPr/>
            <a:r>
              <a:t>In the 1980s Terry Wheeler – biologist, innovator, rancher – offered to apply the plant-animal mutualism that he believed sustains natural grasslands to this wasteland. </a:t>
            </a:r>
          </a:p>
        </p:txBody>
      </p:sp>
      <p:sp>
        <p:nvSpPr>
          <p:cNvPr id="536" name="Offer accepted, he applied seeds &amp; hay plus what he called “FLOSB”s               (Four Legged Organic Soil Builders)          to stomp in and fertilize the mix."/>
          <p:cNvSpPr txBox="1"/>
          <p:nvPr/>
        </p:nvSpPr>
        <p:spPr>
          <a:xfrm>
            <a:off x="161687" y="7094076"/>
            <a:ext cx="12681426" cy="2438305"/>
          </a:xfrm>
          <a:prstGeom prst="rect">
            <a:avLst/>
          </a:prstGeom>
          <a:ln w="12700">
            <a:miter lim="400000"/>
          </a:ln>
          <a:effectLst>
            <a:outerShdw sx="100000" sy="100000" kx="0" ky="0" algn="b" rotWithShape="0" blurRad="25400" dist="508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R="57795" indent="57795" defTabSz="1300480">
              <a:lnSpc>
                <a:spcPct val="90000"/>
              </a:lnSpc>
              <a:defRPr b="1" sz="4400">
                <a:solidFill>
                  <a:srgbClr val="FFFFFF"/>
                </a:solidFill>
                <a:latin typeface="Arial"/>
                <a:ea typeface="Arial"/>
                <a:cs typeface="Arial"/>
                <a:sym typeface="Arial"/>
              </a:defRPr>
            </a:lvl1pPr>
          </a:lstStyle>
          <a:p>
            <a:pPr/>
            <a:r>
              <a:t>Offer accepted, he applied seeds &amp; hay plus what he called “FLOSB”s               (Four Legged Organic Soil Builders)          to stomp in and fertilize the mix.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6"/>
                                        </p:tgtEl>
                                        <p:attrNameLst>
                                          <p:attrName>style.visibility</p:attrName>
                                        </p:attrNameLst>
                                      </p:cBhvr>
                                      <p:to>
                                        <p:strVal val="visible"/>
                                      </p:to>
                                    </p:set>
                                    <p:animEffect filter="fade" transition="in">
                                      <p:cBhvr>
                                        <p:cTn id="7" dur="3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Moroney Kumbaya Meeting" descr="Moroney Kumbaya Meeting"/>
          <p:cNvPicPr>
            <a:picLocks noChangeAspect="1"/>
          </p:cNvPicPr>
          <p:nvPr/>
        </p:nvPicPr>
        <p:blipFill>
          <a:blip r:embed="rId2">
            <a:extLst/>
          </a:blip>
          <a:srcRect l="7536" t="0" r="9711" b="0"/>
          <a:stretch>
            <a:fillRect/>
          </a:stretch>
        </p:blipFill>
        <p:spPr>
          <a:xfrm>
            <a:off x="-310158" y="59617"/>
            <a:ext cx="13625161" cy="10218873"/>
          </a:xfrm>
          <a:prstGeom prst="rect">
            <a:avLst/>
          </a:prstGeom>
          <a:ln w="12700">
            <a:miter lim="400000"/>
          </a:ln>
        </p:spPr>
      </p:pic>
      <p:sp>
        <p:nvSpPr>
          <p:cNvPr id="221" name="Healthy ecosystems &amp; healthy grasslands…"/>
          <p:cNvSpPr txBox="1"/>
          <p:nvPr/>
        </p:nvSpPr>
        <p:spPr>
          <a:xfrm>
            <a:off x="105126" y="749812"/>
            <a:ext cx="12270336" cy="4656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lnSpc>
                <a:spcPct val="100000"/>
              </a:lnSpc>
              <a:defRPr b="1" sz="4000">
                <a:solidFill>
                  <a:srgbClr val="FFFFFF"/>
                </a:solidFill>
                <a:latin typeface="Arial"/>
                <a:ea typeface="Arial"/>
                <a:cs typeface="Arial"/>
                <a:sym typeface="Arial"/>
              </a:defRPr>
            </a:pPr>
            <a:r>
              <a:t>*Healthy ecosystems INCLUDING healthy grasslands </a:t>
            </a:r>
          </a:p>
          <a:p>
            <a:pPr defTabSz="1300480">
              <a:lnSpc>
                <a:spcPct val="100000"/>
              </a:lnSpc>
              <a:defRPr b="1" sz="4000">
                <a:solidFill>
                  <a:srgbClr val="FFFFFF"/>
                </a:solidFill>
                <a:latin typeface="Arial"/>
                <a:ea typeface="Arial"/>
                <a:cs typeface="Arial"/>
                <a:sym typeface="Arial"/>
              </a:defRPr>
            </a:pPr>
            <a:r>
              <a:t>*Stable and diverse wildlife populations</a:t>
            </a:r>
          </a:p>
          <a:p>
            <a:pPr defTabSz="1300480">
              <a:lnSpc>
                <a:spcPct val="100000"/>
              </a:lnSpc>
              <a:defRPr b="1" sz="4000">
                <a:solidFill>
                  <a:srgbClr val="FFFFFF"/>
                </a:solidFill>
                <a:latin typeface="Arial"/>
                <a:ea typeface="Arial"/>
                <a:cs typeface="Arial"/>
                <a:sym typeface="Arial"/>
              </a:defRPr>
            </a:pPr>
            <a:r>
              <a:t>*Healthy flowing streams with healthy riparian areas </a:t>
            </a:r>
          </a:p>
          <a:p>
            <a:pPr defTabSz="1300480">
              <a:lnSpc>
                <a:spcPct val="100000"/>
              </a:lnSpc>
              <a:defRPr b="1" sz="4000">
                <a:solidFill>
                  <a:srgbClr val="FFFFFF"/>
                </a:solidFill>
                <a:latin typeface="Arial"/>
                <a:ea typeface="Arial"/>
                <a:cs typeface="Arial"/>
                <a:sym typeface="Arial"/>
              </a:defRPr>
            </a:pPr>
            <a:r>
              <a:t>*Less erosion </a:t>
            </a:r>
          </a:p>
          <a:p>
            <a:pPr defTabSz="1300480">
              <a:lnSpc>
                <a:spcPct val="100000"/>
              </a:lnSpc>
              <a:defRPr b="1" sz="4000">
                <a:solidFill>
                  <a:srgbClr val="FFFFFF"/>
                </a:solidFill>
                <a:latin typeface="Arial"/>
                <a:ea typeface="Arial"/>
                <a:cs typeface="Arial"/>
                <a:sym typeface="Arial"/>
              </a:defRPr>
            </a:pPr>
            <a:r>
              <a:t>*Less desertification</a:t>
            </a:r>
          </a:p>
          <a:p>
            <a:pPr defTabSz="1300480">
              <a:lnSpc>
                <a:spcPct val="100000"/>
              </a:lnSpc>
              <a:defRPr b="1" sz="4000">
                <a:solidFill>
                  <a:srgbClr val="FFFFFF"/>
                </a:solidFill>
                <a:latin typeface="Arial"/>
                <a:ea typeface="Arial"/>
                <a:cs typeface="Arial"/>
                <a:sym typeface="Arial"/>
              </a:defRPr>
            </a:pPr>
            <a:r>
              <a:t>*Fewer wildfires…</a:t>
            </a:r>
          </a:p>
        </p:txBody>
      </p:sp>
      <p:sp>
        <p:nvSpPr>
          <p:cNvPr id="222" name="We want:"/>
          <p:cNvSpPr txBox="1"/>
          <p:nvPr/>
        </p:nvSpPr>
        <p:spPr>
          <a:xfrm>
            <a:off x="394929" y="32312"/>
            <a:ext cx="3964584" cy="9038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90000"/>
              </a:lnSpc>
              <a:defRPr b="1" sz="5600">
                <a:solidFill>
                  <a:srgbClr val="FFFFFF"/>
                </a:solidFill>
                <a:latin typeface="Arial"/>
                <a:ea typeface="Arial"/>
                <a:cs typeface="Arial"/>
                <a:sym typeface="Arial"/>
              </a:defRPr>
            </a:lvl1pPr>
          </a:lstStyle>
          <a:p>
            <a:pPr/>
            <a:r>
              <a:t>We want: </a:t>
            </a:r>
          </a:p>
        </p:txBody>
      </p:sp>
      <p:sp>
        <p:nvSpPr>
          <p:cNvPr id="223" name="**And less climate change"/>
          <p:cNvSpPr txBox="1"/>
          <p:nvPr/>
        </p:nvSpPr>
        <p:spPr>
          <a:xfrm>
            <a:off x="205373" y="8709016"/>
            <a:ext cx="10906425" cy="9038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100000"/>
              </a:lnSpc>
              <a:defRPr b="1" sz="5600">
                <a:solidFill>
                  <a:srgbClr val="FFFFFF"/>
                </a:solidFill>
                <a:latin typeface="Arial"/>
                <a:ea typeface="Arial"/>
                <a:cs typeface="Arial"/>
                <a:sym typeface="Arial"/>
              </a:defRPr>
            </a:lvl1pPr>
          </a:lstStyle>
          <a:p>
            <a:pPr/>
            <a:r>
              <a:t>**And less climate change</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1">
                                            <p:bg/>
                                          </p:spTgt>
                                        </p:tgtEl>
                                        <p:attrNameLst>
                                          <p:attrName>style.visibility</p:attrName>
                                        </p:attrNameLst>
                                      </p:cBhvr>
                                      <p:to>
                                        <p:strVal val="visible"/>
                                      </p:to>
                                    </p:set>
                                    <p:animEffect filter="fade" transition="in">
                                      <p:cBhvr>
                                        <p:cTn id="7" dur="1000"/>
                                        <p:tgtEl>
                                          <p:spTgt spid="22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1">
                                            <p:txEl>
                                              <p:pRg st="0" end="0"/>
                                            </p:txEl>
                                          </p:spTgt>
                                        </p:tgtEl>
                                        <p:attrNameLst>
                                          <p:attrName>style.visibility</p:attrName>
                                        </p:attrNameLst>
                                      </p:cBhvr>
                                      <p:to>
                                        <p:strVal val="visible"/>
                                      </p:to>
                                    </p:set>
                                    <p:animEffect filter="fade" transition="in">
                                      <p:cBhvr>
                                        <p:cTn id="10" dur="1000"/>
                                        <p:tgtEl>
                                          <p:spTgt spid="2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1">
                                            <p:txEl>
                                              <p:pRg st="1" end="1"/>
                                            </p:txEl>
                                          </p:spTgt>
                                        </p:tgtEl>
                                        <p:attrNameLst>
                                          <p:attrName>style.visibility</p:attrName>
                                        </p:attrNameLst>
                                      </p:cBhvr>
                                      <p:to>
                                        <p:strVal val="visible"/>
                                      </p:to>
                                    </p:set>
                                    <p:animEffect filter="fade" transition="in">
                                      <p:cBhvr>
                                        <p:cTn id="15" dur="1000"/>
                                        <p:tgtEl>
                                          <p:spTgt spid="2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1">
                                            <p:txEl>
                                              <p:pRg st="2" end="2"/>
                                            </p:txEl>
                                          </p:spTgt>
                                        </p:tgtEl>
                                        <p:attrNameLst>
                                          <p:attrName>style.visibility</p:attrName>
                                        </p:attrNameLst>
                                      </p:cBhvr>
                                      <p:to>
                                        <p:strVal val="visible"/>
                                      </p:to>
                                    </p:set>
                                    <p:animEffect filter="fade" transition="in">
                                      <p:cBhvr>
                                        <p:cTn id="20" dur="1000"/>
                                        <p:tgtEl>
                                          <p:spTgt spid="22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1">
                                            <p:txEl>
                                              <p:pRg st="3" end="3"/>
                                            </p:txEl>
                                          </p:spTgt>
                                        </p:tgtEl>
                                        <p:attrNameLst>
                                          <p:attrName>style.visibility</p:attrName>
                                        </p:attrNameLst>
                                      </p:cBhvr>
                                      <p:to>
                                        <p:strVal val="visible"/>
                                      </p:to>
                                    </p:set>
                                    <p:animEffect filter="fade" transition="in">
                                      <p:cBhvr>
                                        <p:cTn id="25" dur="1000"/>
                                        <p:tgtEl>
                                          <p:spTgt spid="22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21">
                                            <p:txEl>
                                              <p:pRg st="4" end="4"/>
                                            </p:txEl>
                                          </p:spTgt>
                                        </p:tgtEl>
                                        <p:attrNameLst>
                                          <p:attrName>style.visibility</p:attrName>
                                        </p:attrNameLst>
                                      </p:cBhvr>
                                      <p:to>
                                        <p:strVal val="visible"/>
                                      </p:to>
                                    </p:set>
                                    <p:animEffect filter="fade" transition="in">
                                      <p:cBhvr>
                                        <p:cTn id="30" dur="1000"/>
                                        <p:tgtEl>
                                          <p:spTgt spid="22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21">
                                            <p:txEl>
                                              <p:pRg st="5" end="5"/>
                                            </p:txEl>
                                          </p:spTgt>
                                        </p:tgtEl>
                                        <p:attrNameLst>
                                          <p:attrName>style.visibility</p:attrName>
                                        </p:attrNameLst>
                                      </p:cBhvr>
                                      <p:to>
                                        <p:strVal val="visible"/>
                                      </p:to>
                                    </p:set>
                                    <p:animEffect filter="fade" transition="in">
                                      <p:cBhvr>
                                        <p:cTn id="35" dur="1000"/>
                                        <p:tgtEl>
                                          <p:spTgt spid="22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2" fill="hold">
                                  <p:stCondLst>
                                    <p:cond delay="0"/>
                                  </p:stCondLst>
                                  <p:iterate type="el" backwards="0">
                                    <p:tmAbs val="0"/>
                                  </p:iterate>
                                  <p:childTnLst>
                                    <p:set>
                                      <p:cBhvr>
                                        <p:cTn id="39" fill="hold"/>
                                        <p:tgtEl>
                                          <p:spTgt spid="223"/>
                                        </p:tgtEl>
                                        <p:attrNameLst>
                                          <p:attrName>style.visibility</p:attrName>
                                        </p:attrNameLst>
                                      </p:cBhvr>
                                      <p:to>
                                        <p:strVal val="visible"/>
                                      </p:to>
                                    </p:set>
                                    <p:animEffect filter="fade" transition="in">
                                      <p:cBhvr>
                                        <p:cTn id="40"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P build="whole" bldLvl="1" animBg="1" rev="0" advAuto="0" spid="223" grpId="2"/>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8" name="Website pictures 027.jpg" descr="Website pictures 027.jpg"/>
          <p:cNvPicPr>
            <a:picLocks noChangeAspect="1"/>
          </p:cNvPicPr>
          <p:nvPr/>
        </p:nvPicPr>
        <p:blipFill>
          <a:blip r:embed="rId2">
            <a:extLst/>
          </a:blip>
          <a:stretch>
            <a:fillRect/>
          </a:stretch>
        </p:blipFill>
        <p:spPr>
          <a:xfrm>
            <a:off x="-5" y="-89748"/>
            <a:ext cx="13149305" cy="9970352"/>
          </a:xfrm>
          <a:prstGeom prst="rect">
            <a:avLst/>
          </a:prstGeom>
          <a:ln w="12700">
            <a:miter lim="400000"/>
          </a:ln>
        </p:spPr>
      </p:pic>
      <p:sp>
        <p:nvSpPr>
          <p:cNvPr id="539" name="So, he kept his FLOSB’s in herds…"/>
          <p:cNvSpPr txBox="1"/>
          <p:nvPr/>
        </p:nvSpPr>
        <p:spPr>
          <a:xfrm>
            <a:off x="-436884" y="7495526"/>
            <a:ext cx="13362397" cy="2190357"/>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nchor="ctr">
            <a:spAutoFit/>
          </a:bodyPr>
          <a:lstStyle/>
          <a:p>
            <a:pPr marR="57795" indent="57795" algn="ctr" defTabSz="1300480">
              <a:lnSpc>
                <a:spcPct val="90000"/>
              </a:lnSpc>
              <a:defRPr b="1">
                <a:solidFill>
                  <a:srgbClr val="FFFFFF"/>
                </a:solidFill>
                <a:effectLst>
                  <a:outerShdw sx="100000" sy="100000" kx="0" ky="0" algn="b" rotWithShape="0" blurRad="63500" dist="63500" dir="2700000">
                    <a:srgbClr val="000000">
                      <a:alpha val="94999"/>
                    </a:srgbClr>
                  </a:outerShdw>
                </a:effectLst>
                <a:latin typeface="Arial"/>
                <a:ea typeface="Arial"/>
                <a:cs typeface="Arial"/>
                <a:sym typeface="Arial"/>
              </a:defRPr>
            </a:pPr>
            <a:r>
              <a:t>So, he kept his FLOSB’s in herds </a:t>
            </a:r>
          </a:p>
          <a:p>
            <a:pPr marR="57795" indent="57795" algn="ctr" defTabSz="1300480">
              <a:lnSpc>
                <a:spcPct val="90000"/>
              </a:lnSpc>
              <a:defRPr b="1">
                <a:solidFill>
                  <a:srgbClr val="FFFFFF"/>
                </a:solidFill>
                <a:effectLst>
                  <a:outerShdw sx="100000" sy="100000" kx="0" ky="0" algn="b" rotWithShape="0" blurRad="63500" dist="63500" dir="2700000">
                    <a:srgbClr val="000000">
                      <a:alpha val="94999"/>
                    </a:srgbClr>
                  </a:outerShdw>
                </a:effectLst>
                <a:latin typeface="Arial"/>
                <a:ea typeface="Arial"/>
                <a:cs typeface="Arial"/>
                <a:sym typeface="Arial"/>
              </a:defRPr>
            </a:pPr>
            <a:r>
              <a:t>&amp; moved them regularly – like Nature.</a:t>
            </a:r>
          </a:p>
        </p:txBody>
      </p:sp>
      <p:sp>
        <p:nvSpPr>
          <p:cNvPr id="540" name="Wheeler believed Nature creates &amp; sustains grasslands with herds kept moving by predators."/>
          <p:cNvSpPr txBox="1"/>
          <p:nvPr/>
        </p:nvSpPr>
        <p:spPr>
          <a:xfrm>
            <a:off x="101464" y="-50392"/>
            <a:ext cx="13149303" cy="2715278"/>
          </a:xfrm>
          <a:prstGeom prst="rect">
            <a:avLst/>
          </a:prstGeom>
          <a:ln w="12700">
            <a:miter lim="400000"/>
          </a:ln>
          <a:effectLst>
            <a:outerShdw sx="100000" sy="100000" kx="0" ky="0" algn="b" rotWithShape="0" blurRad="63500" dist="63500" dir="2700000">
              <a:srgbClr val="000000">
                <a:alpha val="94999"/>
              </a:srgbClr>
            </a:outerShdw>
          </a:effectLst>
          <a:extLst>
            <a:ext uri="{C572A759-6A51-4108-AA02-DFA0A04FC94B}">
              <ma14:wrappingTextBoxFlag xmlns:ma14="http://schemas.microsoft.com/office/mac/drawingml/2011/main" val="1"/>
            </a:ext>
          </a:extLst>
        </p:spPr>
        <p:txBody>
          <a:bodyPr lIns="72248" tIns="72248" rIns="72248" bIns="72248" anchor="ctr">
            <a:spAutoFit/>
          </a:bodyPr>
          <a:lstStyle>
            <a:lvl1pPr marR="57795" indent="57795" defTabSz="1300480">
              <a:lnSpc>
                <a:spcPct val="90000"/>
              </a:lnSpc>
              <a:defRPr b="1" sz="4700">
                <a:solidFill>
                  <a:srgbClr val="FFFFFF"/>
                </a:solidFill>
                <a:effectLst>
                  <a:outerShdw sx="100000" sy="100000" kx="0" ky="0" algn="b" rotWithShape="0" blurRad="63500" dist="63500" dir="2700000">
                    <a:srgbClr val="000000">
                      <a:alpha val="94999"/>
                    </a:srgbClr>
                  </a:outerShdw>
                </a:effectLst>
                <a:latin typeface="Arial"/>
                <a:ea typeface="Arial"/>
                <a:cs typeface="Arial"/>
                <a:sym typeface="Arial"/>
              </a:defRPr>
            </a:lvl1pPr>
          </a:lstStyle>
          <a:p>
            <a:pPr/>
            <a:r>
              <a:t>Wheeler believed Nature creates &amp; sustains grasslands with herds kept moving by predators (including humans).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UNADJUSTEDNONRAW_thumb_517.jpg" descr="UNADJUSTEDNONRAW_thumb_517.jpg"/>
          <p:cNvPicPr>
            <a:picLocks noChangeAspect="1"/>
          </p:cNvPicPr>
          <p:nvPr/>
        </p:nvPicPr>
        <p:blipFill>
          <a:blip r:embed="rId2">
            <a:extLst/>
          </a:blip>
          <a:stretch>
            <a:fillRect/>
          </a:stretch>
        </p:blipFill>
        <p:spPr>
          <a:xfrm>
            <a:off x="-3" y="-3"/>
            <a:ext cx="13004805" cy="9753604"/>
          </a:xfrm>
          <a:prstGeom prst="rect">
            <a:avLst/>
          </a:prstGeom>
          <a:ln w="12700">
            <a:miter lim="400000"/>
          </a:ln>
        </p:spPr>
      </p:pic>
      <p:sp>
        <p:nvSpPr>
          <p:cNvPr id="543" name="Here’s the results!"/>
          <p:cNvSpPr txBox="1"/>
          <p:nvPr/>
        </p:nvSpPr>
        <p:spPr>
          <a:xfrm>
            <a:off x="5648088" y="-63675"/>
            <a:ext cx="7433907" cy="2514601"/>
          </a:xfrm>
          <a:prstGeom prst="rect">
            <a:avLst/>
          </a:prstGeom>
          <a:ln w="12700">
            <a:miter lim="400000"/>
          </a:ln>
          <a:effectLst>
            <a:outerShdw sx="100000" sy="100000" kx="0" ky="0" algn="b" rotWithShape="0" blurRad="63500" dist="635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8300">
                <a:solidFill>
                  <a:srgbClr val="FFFFFF"/>
                </a:solidFill>
                <a:effectLst>
                  <a:outerShdw sx="100000" sy="100000" kx="0" ky="0" algn="b" rotWithShape="0" blurRad="88900" dist="88900" dir="18900000">
                    <a:srgbClr val="000000"/>
                  </a:outerShdw>
                </a:effectLst>
                <a:latin typeface="+mj-lt"/>
                <a:ea typeface="+mj-ea"/>
                <a:cs typeface="+mj-cs"/>
                <a:sym typeface="Helvetica"/>
              </a:defRPr>
            </a:lvl1pPr>
          </a:lstStyle>
          <a:p>
            <a:pPr/>
            <a:r>
              <a:t>Here’s the results!</a:t>
            </a:r>
          </a:p>
        </p:txBody>
      </p:sp>
      <p:pic>
        <p:nvPicPr>
          <p:cNvPr id="544" name="image1.png" descr="image1.png"/>
          <p:cNvPicPr>
            <a:picLocks noChangeAspect="1"/>
          </p:cNvPicPr>
          <p:nvPr/>
        </p:nvPicPr>
        <p:blipFill>
          <a:blip r:embed="rId3">
            <a:extLst/>
          </a:blip>
          <a:srcRect l="22311" t="23621" r="10018" b="23620"/>
          <a:stretch>
            <a:fillRect/>
          </a:stretch>
        </p:blipFill>
        <p:spPr>
          <a:xfrm>
            <a:off x="-95606" y="5470"/>
            <a:ext cx="5308936" cy="3087568"/>
          </a:xfrm>
          <a:prstGeom prst="rect">
            <a:avLst/>
          </a:prstGeom>
          <a:ln w="12700">
            <a:miter lim="400000"/>
          </a:ln>
        </p:spPr>
      </p:pic>
      <p:sp>
        <p:nvSpPr>
          <p:cNvPr id="545" name="Before"/>
          <p:cNvSpPr txBox="1"/>
          <p:nvPr/>
        </p:nvSpPr>
        <p:spPr>
          <a:xfrm>
            <a:off x="640079" y="1681821"/>
            <a:ext cx="3837634" cy="1043255"/>
          </a:xfrm>
          <a:prstGeom prst="rect">
            <a:avLst/>
          </a:prstGeom>
          <a:ln w="12700">
            <a:miter lim="400000"/>
          </a:ln>
          <a:effectLst>
            <a:outerShdw sx="100000" sy="100000" kx="0" ky="0" algn="b" rotWithShape="0" blurRad="63500" dist="63500" dir="1593903">
              <a:srgbClr val="000000"/>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defTabSz="1300480">
              <a:spcBef>
                <a:spcPts val="3200"/>
              </a:spcBef>
              <a:defRPr b="1" sz="6400">
                <a:solidFill>
                  <a:srgbClr val="FFFFFF"/>
                </a:solidFill>
                <a:effectLst>
                  <a:outerShdw sx="100000" sy="100000" kx="0" ky="0" algn="b" rotWithShape="0" blurRad="12700" dist="25400" dir="2700000">
                    <a:srgbClr val="808080"/>
                  </a:outerShdw>
                </a:effectLst>
                <a:latin typeface="Arial"/>
                <a:ea typeface="Arial"/>
                <a:cs typeface="Arial"/>
                <a:sym typeface="Arial"/>
              </a:defRPr>
            </a:lvl1pPr>
          </a:lstStyle>
          <a:p>
            <a:pPr/>
            <a:r>
              <a:t>Before</a:t>
            </a:r>
          </a:p>
        </p:txBody>
      </p:sp>
      <p:sp>
        <p:nvSpPr>
          <p:cNvPr id="546" name="After FLOSBs!"/>
          <p:cNvSpPr txBox="1"/>
          <p:nvPr/>
        </p:nvSpPr>
        <p:spPr>
          <a:xfrm>
            <a:off x="2366034" y="8432393"/>
            <a:ext cx="9397178" cy="1244601"/>
          </a:xfrm>
          <a:prstGeom prst="rect">
            <a:avLst/>
          </a:prstGeom>
          <a:ln w="12700">
            <a:miter lim="400000"/>
          </a:ln>
          <a:effectLst>
            <a:outerShdw sx="100000" sy="100000" kx="0" ky="0" algn="b" rotWithShape="0" blurRad="63500" dist="635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7500">
                <a:solidFill>
                  <a:srgbClr val="FFFFFF"/>
                </a:solidFill>
                <a:effectLst>
                  <a:outerShdw sx="100000" sy="100000" kx="0" ky="0" algn="b" rotWithShape="0" blurRad="88900" dist="88900" dir="18900000">
                    <a:srgbClr val="000000"/>
                  </a:outerShdw>
                </a:effectLst>
                <a:latin typeface="+mj-lt"/>
                <a:ea typeface="+mj-ea"/>
                <a:cs typeface="+mj-cs"/>
                <a:sym typeface="Helvetica"/>
              </a:defRPr>
            </a:pPr>
            <a:r>
              <a:t>After</a:t>
            </a:r>
            <a:r>
              <a:rPr cap="none"/>
              <a:t> FLOSBs!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WNc2OyLNSQOYw2uSTj+Zwg_thumb_5d0.jpg" descr="WNc2OyLNSQOYw2uSTj+Zwg_thumb_5d0.jpg"/>
          <p:cNvPicPr>
            <a:picLocks noChangeAspect="1"/>
          </p:cNvPicPr>
          <p:nvPr/>
        </p:nvPicPr>
        <p:blipFill>
          <a:blip r:embed="rId2">
            <a:extLst/>
          </a:blip>
          <a:srcRect l="8483" t="0" r="19744" b="28338"/>
          <a:stretch>
            <a:fillRect/>
          </a:stretch>
        </p:blipFill>
        <p:spPr>
          <a:xfrm>
            <a:off x="-170855" y="-340549"/>
            <a:ext cx="13346375" cy="9994431"/>
          </a:xfrm>
          <a:prstGeom prst="rect">
            <a:avLst/>
          </a:prstGeom>
          <a:ln w="12700">
            <a:miter lim="400000"/>
          </a:ln>
        </p:spPr>
      </p:pic>
      <p:sp>
        <p:nvSpPr>
          <p:cNvPr id="549" name="Another more recent…"/>
          <p:cNvSpPr txBox="1"/>
          <p:nvPr/>
        </p:nvSpPr>
        <p:spPr>
          <a:xfrm>
            <a:off x="-247514" y="29497"/>
            <a:ext cx="13004802" cy="2138991"/>
          </a:xfrm>
          <a:prstGeom prst="rect">
            <a:avLst/>
          </a:prstGeom>
          <a:ln w="12700">
            <a:miter lim="400000"/>
          </a:ln>
          <a:effectLst>
            <a:outerShdw sx="100000" sy="100000" kx="0" ky="0" algn="b" rotWithShape="0" blurRad="63500" dist="63500" dir="1593903">
              <a:srgbClr val="000000"/>
            </a:outerShdw>
          </a:effectLst>
          <a:extLst>
            <a:ext uri="{C572A759-6A51-4108-AA02-DFA0A04FC94B}">
              <ma14:wrappingTextBoxFlag xmlns:ma14="http://schemas.microsoft.com/office/mac/drawingml/2011/main" val="1"/>
            </a:ext>
          </a:extLst>
        </p:spPr>
        <p:txBody>
          <a:bodyPr lIns="65022" tIns="65022" rIns="65022" bIns="65022" anchor="ctr">
            <a:spAutoFit/>
          </a:bodyPr>
          <a:lstStyle/>
          <a:p>
            <a:pPr algn="ctr" defTabSz="1300480">
              <a:lnSpc>
                <a:spcPct val="80000"/>
              </a:lnSpc>
              <a:defRPr b="1" sz="7700">
                <a:solidFill>
                  <a:srgbClr val="FFFFFF"/>
                </a:solidFill>
                <a:effectLst>
                  <a:outerShdw sx="100000" sy="100000" kx="0" ky="0" algn="b" rotWithShape="0" blurRad="12700" dist="50800" dir="2700000">
                    <a:srgbClr val="000000"/>
                  </a:outerShdw>
                </a:effectLst>
                <a:latin typeface="Arial"/>
                <a:ea typeface="Arial"/>
                <a:cs typeface="Arial"/>
                <a:sym typeface="Arial"/>
              </a:defRPr>
            </a:pPr>
            <a:r>
              <a:t>Another after FLOSB </a:t>
            </a:r>
          </a:p>
          <a:p>
            <a:pPr algn="ctr" defTabSz="1300480">
              <a:lnSpc>
                <a:spcPct val="80000"/>
              </a:lnSpc>
              <a:defRPr b="1" sz="7700">
                <a:solidFill>
                  <a:srgbClr val="FFFFFF"/>
                </a:solidFill>
                <a:effectLst>
                  <a:outerShdw sx="100000" sy="100000" kx="0" ky="0" algn="b" rotWithShape="0" blurRad="12700" dist="50800" dir="2700000">
                    <a:srgbClr val="000000"/>
                  </a:outerShdw>
                </a:effectLst>
                <a:latin typeface="Arial"/>
                <a:ea typeface="Arial"/>
                <a:cs typeface="Arial"/>
                <a:sym typeface="Arial"/>
              </a:defRPr>
            </a:pPr>
            <a:r>
              <a:t>photo</a:t>
            </a:r>
          </a:p>
        </p:txBody>
      </p:sp>
      <p:sp>
        <p:nvSpPr>
          <p:cNvPr id="550" name="date… 8/26/2021"/>
          <p:cNvSpPr txBox="1"/>
          <p:nvPr/>
        </p:nvSpPr>
        <p:spPr>
          <a:xfrm>
            <a:off x="62928" y="8733646"/>
            <a:ext cx="12878945" cy="808602"/>
          </a:xfrm>
          <a:prstGeom prst="rect">
            <a:avLst/>
          </a:prstGeom>
          <a:ln w="12700">
            <a:miter lim="400000"/>
          </a:ln>
          <a:effectLst>
            <a:outerShdw sx="100000" sy="100000" kx="0" ky="0" algn="b" rotWithShape="0" blurRad="63500" dist="63500" dir="1593903">
              <a:srgbClr val="000000"/>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defTabSz="1300480">
              <a:defRPr b="1" sz="4800">
                <a:solidFill>
                  <a:srgbClr val="FFFFFF"/>
                </a:solidFill>
                <a:effectLst>
                  <a:outerShdw sx="100000" sy="100000" kx="0" ky="0" algn="b" rotWithShape="0" blurRad="12700" dist="50800" dir="2700000">
                    <a:srgbClr val="000000"/>
                  </a:outerShdw>
                </a:effectLst>
                <a:latin typeface="Arial"/>
                <a:ea typeface="Arial"/>
                <a:cs typeface="Arial"/>
                <a:sym typeface="Arial"/>
              </a:defRPr>
            </a:lvl1pPr>
          </a:lstStyle>
          <a:p>
            <a:pPr/>
            <a:r>
              <a:t>date… 8/26/2021</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2" name="Image" descr="Image"/>
          <p:cNvPicPr>
            <a:picLocks noChangeAspect="1"/>
          </p:cNvPicPr>
          <p:nvPr/>
        </p:nvPicPr>
        <p:blipFill>
          <a:blip r:embed="rId2">
            <a:extLst/>
          </a:blip>
          <a:stretch>
            <a:fillRect/>
          </a:stretch>
        </p:blipFill>
        <p:spPr>
          <a:xfrm>
            <a:off x="0" y="-133350"/>
            <a:ext cx="13004802" cy="10020300"/>
          </a:xfrm>
          <a:prstGeom prst="rect">
            <a:avLst/>
          </a:prstGeom>
          <a:ln w="12700">
            <a:miter lim="400000"/>
          </a:ln>
        </p:spPr>
      </p:pic>
      <p:sp>
        <p:nvSpPr>
          <p:cNvPr id="553" name="FLOSBs doing a regular touch-up"/>
          <p:cNvSpPr txBox="1"/>
          <p:nvPr/>
        </p:nvSpPr>
        <p:spPr>
          <a:xfrm>
            <a:off x="278894" y="124882"/>
            <a:ext cx="12613507"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defRPr b="1" sz="7500">
                <a:solidFill>
                  <a:srgbClr val="FFFFFF"/>
                </a:solidFill>
                <a:effectLst>
                  <a:outerShdw sx="100000" sy="100000" kx="0" ky="0" algn="b" rotWithShape="0" blurRad="88900" dist="88900" dir="18900000">
                    <a:srgbClr val="000000"/>
                  </a:outerShdw>
                </a:effectLst>
                <a:latin typeface="+mj-lt"/>
                <a:ea typeface="+mj-ea"/>
                <a:cs typeface="+mj-cs"/>
                <a:sym typeface="Helvetica"/>
              </a:defRPr>
            </a:lvl1pPr>
          </a:lstStyle>
          <a:p>
            <a:pPr/>
            <a:r>
              <a:t>FLOSBs doing a regular touch-up</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5" name="scan0035a.jpeg" descr="scan0035a.jpeg"/>
          <p:cNvPicPr>
            <a:picLocks noChangeAspect="1"/>
          </p:cNvPicPr>
          <p:nvPr/>
        </p:nvPicPr>
        <p:blipFill>
          <a:blip r:embed="rId2">
            <a:extLst/>
          </a:blip>
          <a:srcRect l="2928" t="0" r="2928" b="0"/>
          <a:stretch>
            <a:fillRect/>
          </a:stretch>
        </p:blipFill>
        <p:spPr>
          <a:xfrm>
            <a:off x="6441664" y="-3"/>
            <a:ext cx="6593394" cy="9753604"/>
          </a:xfrm>
          <a:prstGeom prst="rect">
            <a:avLst/>
          </a:prstGeom>
          <a:ln w="12700">
            <a:miter lim="400000"/>
          </a:ln>
        </p:spPr>
      </p:pic>
      <p:sp>
        <p:nvSpPr>
          <p:cNvPr id="556" name="Grazing the “FLOSB” way pumps carbon into the soil rather than into the atmosphere. Here’s 12 inches of soil carbonized by FLOSB restoration."/>
          <p:cNvSpPr txBox="1"/>
          <p:nvPr/>
        </p:nvSpPr>
        <p:spPr>
          <a:xfrm>
            <a:off x="269587" y="2070276"/>
            <a:ext cx="6020074" cy="754084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p>
            <a:pPr defTabSz="1300480">
              <a:lnSpc>
                <a:spcPct val="100000"/>
              </a:lnSpc>
              <a:spcBef>
                <a:spcPts val="2000"/>
              </a:spcBef>
              <a:defRPr b="1" sz="4500">
                <a:solidFill>
                  <a:srgbClr val="FFFFFF"/>
                </a:solidFill>
                <a:effectLst>
                  <a:outerShdw sx="100000" sy="100000" kx="0" ky="0" algn="b" rotWithShape="0" blurRad="12700" dist="63500" dir="18900000">
                    <a:srgbClr val="000000"/>
                  </a:outerShdw>
                </a:effectLst>
                <a:latin typeface="Arial"/>
                <a:ea typeface="Arial"/>
                <a:cs typeface="Arial"/>
                <a:sym typeface="Arial"/>
              </a:defRPr>
            </a:pPr>
            <a:r>
              <a:t>Grazing the “</a:t>
            </a:r>
            <a:r>
              <a:rPr sz="5600"/>
              <a:t>FLOSB”</a:t>
            </a:r>
            <a:r>
              <a:t> way removes carbon from the amosphere by pumping it into the soil. Here’s 12 inches of soil carbonized by FLOSB restoration. </a:t>
            </a:r>
          </a:p>
        </p:txBody>
      </p:sp>
      <p:sp>
        <p:nvSpPr>
          <p:cNvPr id="557" name="That’s carbon"/>
          <p:cNvSpPr txBox="1"/>
          <p:nvPr/>
        </p:nvSpPr>
        <p:spPr>
          <a:xfrm>
            <a:off x="6525124" y="5796570"/>
            <a:ext cx="6020072" cy="2012185"/>
          </a:xfrm>
          <a:prstGeom prst="rect">
            <a:avLst/>
          </a:prstGeom>
          <a:ln w="12700">
            <a:miter lim="400000"/>
          </a:ln>
          <a:effectLst>
            <a:outerShdw sx="100000" sy="100000" kx="0" ky="0" algn="b" rotWithShape="0" blurRad="63500" dist="25400" dir="2700000">
              <a:srgbClr val="000000"/>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defTabSz="1300480">
              <a:lnSpc>
                <a:spcPct val="90000"/>
              </a:lnSpc>
              <a:spcBef>
                <a:spcPts val="2000"/>
              </a:spcBef>
              <a:defRPr sz="6800">
                <a:solidFill>
                  <a:srgbClr val="FFFFFF"/>
                </a:solidFill>
                <a:latin typeface="Arial Rounded MT Bold"/>
                <a:ea typeface="Arial Rounded MT Bold"/>
                <a:cs typeface="Arial Rounded MT Bold"/>
                <a:sym typeface="Arial Rounded MT Bold"/>
              </a:defRPr>
            </a:lvl1pPr>
          </a:lstStyle>
          <a:p>
            <a:pPr/>
            <a:r>
              <a:t>That’s carbon </a:t>
            </a:r>
          </a:p>
        </p:txBody>
      </p:sp>
      <p:sp>
        <p:nvSpPr>
          <p:cNvPr id="558" name="CLIMATE CHANGE?"/>
          <p:cNvSpPr txBox="1"/>
          <p:nvPr/>
        </p:nvSpPr>
        <p:spPr>
          <a:xfrm>
            <a:off x="846580" y="-64227"/>
            <a:ext cx="6593287" cy="2128520"/>
          </a:xfrm>
          <a:prstGeom prst="rect">
            <a:avLst/>
          </a:prstGeom>
          <a:ln w="12700">
            <a:miter lim="400000"/>
          </a:ln>
          <a:effectLst>
            <a:outerShdw sx="100000" sy="100000" kx="0" ky="0" algn="b" rotWithShape="0" blurRad="508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90000"/>
              </a:lnSpc>
              <a:defRPr sz="7300">
                <a:solidFill>
                  <a:srgbClr val="FFFFFF"/>
                </a:solidFill>
                <a:effectLst>
                  <a:outerShdw sx="100000" sy="100000" kx="0" ky="0" algn="b" rotWithShape="0" blurRad="63500" dist="63500" dir="18900000">
                    <a:srgbClr val="000000"/>
                  </a:outerShdw>
                </a:effectLst>
                <a:latin typeface="Arial Rounded MT Bold"/>
                <a:ea typeface="Arial Rounded MT Bold"/>
                <a:cs typeface="Arial Rounded MT Bold"/>
                <a:sym typeface="Arial Rounded MT Bold"/>
              </a:defRPr>
            </a:lvl1pPr>
          </a:lstStyle>
          <a:p>
            <a:pPr/>
            <a:r>
              <a:t>CLIMATE CHANGE?</a:t>
            </a:r>
          </a:p>
        </p:txBody>
      </p:sp>
      <p:sp>
        <p:nvSpPr>
          <p:cNvPr id="559" name="Notice the brown?"/>
          <p:cNvSpPr txBox="1"/>
          <p:nvPr/>
        </p:nvSpPr>
        <p:spPr>
          <a:xfrm>
            <a:off x="6925626" y="-42255"/>
            <a:ext cx="6793870" cy="2084575"/>
          </a:xfrm>
          <a:prstGeom prst="rect">
            <a:avLst/>
          </a:prstGeom>
          <a:ln w="12700">
            <a:miter lim="400000"/>
          </a:ln>
          <a:effectLst>
            <a:outerShdw sx="100000" sy="100000" kx="0" ky="0" algn="b" rotWithShape="0" blurRad="63500" dist="25400" dir="2700000">
              <a:srgbClr val="000000"/>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defTabSz="1300480">
              <a:lnSpc>
                <a:spcPct val="90000"/>
              </a:lnSpc>
              <a:spcBef>
                <a:spcPts val="2000"/>
              </a:spcBef>
              <a:defRPr sz="7000">
                <a:solidFill>
                  <a:srgbClr val="FFFFFF"/>
                </a:solidFill>
                <a:latin typeface="Arial Rounded MT Bold"/>
                <a:ea typeface="Arial Rounded MT Bold"/>
                <a:cs typeface="Arial Rounded MT Bold"/>
                <a:sym typeface="Arial Rounded MT Bold"/>
              </a:defRPr>
            </a:lvl1pPr>
          </a:lstStyle>
          <a:p>
            <a:pPr/>
            <a:r>
              <a:t>Notice the brown?</a:t>
            </a:r>
          </a:p>
        </p:txBody>
      </p:sp>
      <p:sp>
        <p:nvSpPr>
          <p:cNvPr id="560" name="sequestered by FLOSBs!"/>
          <p:cNvSpPr txBox="1"/>
          <p:nvPr/>
        </p:nvSpPr>
        <p:spPr>
          <a:xfrm>
            <a:off x="6650583" y="7767318"/>
            <a:ext cx="6593287" cy="1838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lnSpc>
                <a:spcPct val="90000"/>
              </a:lnSpc>
              <a:spcBef>
                <a:spcPts val="2000"/>
              </a:spcBef>
              <a:defRPr sz="6200">
                <a:solidFill>
                  <a:srgbClr val="FFFFFF"/>
                </a:solidFill>
                <a:effectLst>
                  <a:outerShdw sx="100000" sy="100000" kx="0" ky="0" algn="b" rotWithShape="0" blurRad="25400" dist="101600" dir="18900000">
                    <a:srgbClr val="000000"/>
                  </a:outerShdw>
                </a:effectLst>
                <a:latin typeface="Arial Rounded MT Bold"/>
                <a:ea typeface="Arial Rounded MT Bold"/>
                <a:cs typeface="Arial Rounded MT Bold"/>
                <a:sym typeface="Arial Rounded MT Bold"/>
              </a:defRPr>
            </a:lvl1pPr>
          </a:lstStyle>
          <a:p>
            <a:pPr/>
            <a:r>
              <a:t>sequestered by FLOSBs!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300"/>
                                  </p:stCondLst>
                                  <p:iterate type="el" backwards="0">
                                    <p:tmAbs val="0"/>
                                  </p:iterate>
                                  <p:childTnLst>
                                    <p:set>
                                      <p:cBhvr>
                                        <p:cTn id="6" fill="hold"/>
                                        <p:tgtEl>
                                          <p:spTgt spid="559"/>
                                        </p:tgtEl>
                                        <p:attrNameLst>
                                          <p:attrName>style.visibility</p:attrName>
                                        </p:attrNameLst>
                                      </p:cBhvr>
                                      <p:to>
                                        <p:strVal val="visible"/>
                                      </p:to>
                                    </p:set>
                                    <p:animEffect filter="fade" transition="in">
                                      <p:cBhvr>
                                        <p:cTn id="7" dur="2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9"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2" name="Image" descr="Image"/>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563" name="As we learn that rejoining nature via regenerative agriculture is so valuable for US AND FUTURE generations…"/>
          <p:cNvSpPr txBox="1"/>
          <p:nvPr/>
        </p:nvSpPr>
        <p:spPr>
          <a:xfrm>
            <a:off x="268868" y="201970"/>
            <a:ext cx="12196127" cy="2533992"/>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defRPr b="1" sz="4300">
                <a:solidFill>
                  <a:srgbClr val="FFFFFF"/>
                </a:solidFill>
              </a:defRPr>
            </a:lvl1pPr>
          </a:lstStyle>
          <a:p>
            <a:pPr/>
            <a:r>
              <a:t>As we learn that rejoining nature via regenerative agriculture is so valuable for US AND FUTURE generations…</a:t>
            </a:r>
          </a:p>
        </p:txBody>
      </p:sp>
      <p:sp>
        <p:nvSpPr>
          <p:cNvPr id="564" name="We need to come with a way to reward those who apply it EFFECTIVELY AND achieve THE GOALS WE SHARE!"/>
          <p:cNvSpPr txBox="1"/>
          <p:nvPr/>
        </p:nvSpPr>
        <p:spPr>
          <a:xfrm>
            <a:off x="233138" y="6861609"/>
            <a:ext cx="12538521" cy="2685181"/>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defRPr b="1" sz="4900">
                <a:solidFill>
                  <a:srgbClr val="FFFFFF"/>
                </a:solidFill>
              </a:defRPr>
            </a:lvl1pPr>
          </a:lstStyle>
          <a:p>
            <a:pPr/>
            <a:r>
              <a:t>We need to come up with a way to reward those who apply it EFFECTIVELY AND achieve THE GOALS WE SHARE!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4"/>
                                        </p:tgtEl>
                                        <p:attrNameLst>
                                          <p:attrName>style.visibility</p:attrName>
                                        </p:attrNameLst>
                                      </p:cBhvr>
                                      <p:to>
                                        <p:strVal val="visible"/>
                                      </p:to>
                                    </p:set>
                                    <p:animEffect filter="fade" transition="in">
                                      <p:cBhvr>
                                        <p:cTn id="7" dur="20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6" name="image29.tif" descr="image29.tif"/>
          <p:cNvPicPr>
            <a:picLocks noChangeAspect="1"/>
          </p:cNvPicPr>
          <p:nvPr/>
        </p:nvPicPr>
        <p:blipFill>
          <a:blip r:embed="rId2">
            <a:extLst/>
          </a:blip>
          <a:srcRect l="20087" t="0" r="5983" b="0"/>
          <a:stretch>
            <a:fillRect/>
          </a:stretch>
        </p:blipFill>
        <p:spPr>
          <a:xfrm>
            <a:off x="2943" y="-112366"/>
            <a:ext cx="13280299" cy="9978333"/>
          </a:xfrm>
          <a:prstGeom prst="rect">
            <a:avLst/>
          </a:prstGeom>
          <a:ln w="12700">
            <a:miter lim="400000"/>
          </a:ln>
        </p:spPr>
      </p:pic>
      <p:pic>
        <p:nvPicPr>
          <p:cNvPr id="567" name="image30.tif" descr="image30.tif"/>
          <p:cNvPicPr>
            <a:picLocks noChangeAspect="1"/>
          </p:cNvPicPr>
          <p:nvPr/>
        </p:nvPicPr>
        <p:blipFill>
          <a:blip r:embed="rId3">
            <a:extLst/>
          </a:blip>
          <a:stretch>
            <a:fillRect/>
          </a:stretch>
        </p:blipFill>
        <p:spPr>
          <a:xfrm>
            <a:off x="8830733" y="9076266"/>
            <a:ext cx="4419602" cy="609602"/>
          </a:xfrm>
          <a:prstGeom prst="rect">
            <a:avLst/>
          </a:prstGeom>
          <a:ln w="12700">
            <a:miter lim="400000"/>
          </a:ln>
        </p:spPr>
      </p:pic>
      <p:sp>
        <p:nvSpPr>
          <p:cNvPr id="568" name="THE GOOD NEW IS:"/>
          <p:cNvSpPr txBox="1"/>
          <p:nvPr/>
        </p:nvSpPr>
        <p:spPr>
          <a:xfrm>
            <a:off x="-233104" y="72833"/>
            <a:ext cx="12831743" cy="857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0" indent="0" algn="ctr" defTabSz="584200">
              <a:lnSpc>
                <a:spcPct val="90000"/>
              </a:lnSpc>
              <a:defRPr b="1" cap="none">
                <a:solidFill>
                  <a:srgbClr val="FFFFFF"/>
                </a:solidFill>
                <a:effectLst>
                  <a:outerShdw sx="100000" sy="100000" kx="0" ky="0" algn="b" rotWithShape="0" blurRad="38100" dist="88900" dir="18900000">
                    <a:srgbClr val="000000"/>
                  </a:outerShdw>
                </a:effectLst>
                <a:uFillTx/>
              </a:defRPr>
            </a:lvl1pPr>
          </a:lstStyle>
          <a:p>
            <a:pPr/>
            <a:r>
              <a:t>THE GOOD NEW IS: </a:t>
            </a:r>
          </a:p>
        </p:txBody>
      </p:sp>
      <p:sp>
        <p:nvSpPr>
          <p:cNvPr id="569" name="ENVIRONMENTAL GROUPS ARE LEARNING TO REWARD INDIVIDUALS AND GROUPS FOR ACHIEVING ECO-RESULTS RATHER THAN APPLYING POLITICAL PRESCRIPTIONS"/>
          <p:cNvSpPr txBox="1"/>
          <p:nvPr/>
        </p:nvSpPr>
        <p:spPr>
          <a:xfrm>
            <a:off x="562292" y="805334"/>
            <a:ext cx="11880216" cy="3654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algn="ctr" defTabSz="584200">
              <a:lnSpc>
                <a:spcPct val="90000"/>
              </a:lnSpc>
              <a:defRPr b="1" cap="none">
                <a:solidFill>
                  <a:srgbClr val="FFFFFF"/>
                </a:solidFill>
                <a:effectLst>
                  <a:outerShdw sx="100000" sy="100000" kx="0" ky="0" algn="b" rotWithShape="0" blurRad="38100" dist="88900" dir="18900000">
                    <a:srgbClr val="000000"/>
                  </a:outerShdw>
                </a:effectLst>
                <a:uFillTx/>
              </a:defRPr>
            </a:lvl1pPr>
          </a:lstStyle>
          <a:p>
            <a:pPr/>
            <a:r>
              <a:t>ENVIRONMENTAL GROUPS ARE LEARNING TO REWARD INDIVIDUALS AND GROUPS FOR ACHIEVING ECO-RESULTS RATHER THAN APPLYING POLITICAL PRESCRIPTIONS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9"/>
                                        </p:tgtEl>
                                        <p:attrNameLst>
                                          <p:attrName>style.visibility</p:attrName>
                                        </p:attrNameLst>
                                      </p:cBhvr>
                                      <p:to>
                                        <p:strVal val="visible"/>
                                      </p:to>
                                    </p:set>
                                    <p:animEffect filter="fade" transition="in">
                                      <p:cBhvr>
                                        <p:cTn id="7" dur="30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9"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1" name="image29.tif" descr="image29.tif"/>
          <p:cNvPicPr>
            <a:picLocks noChangeAspect="1"/>
          </p:cNvPicPr>
          <p:nvPr/>
        </p:nvPicPr>
        <p:blipFill>
          <a:blip r:embed="rId2">
            <a:extLst/>
          </a:blip>
          <a:srcRect l="20087" t="0" r="5983" b="0"/>
          <a:stretch>
            <a:fillRect/>
          </a:stretch>
        </p:blipFill>
        <p:spPr>
          <a:xfrm>
            <a:off x="2943" y="-112366"/>
            <a:ext cx="13280299" cy="9978333"/>
          </a:xfrm>
          <a:prstGeom prst="rect">
            <a:avLst/>
          </a:prstGeom>
          <a:ln w="12700">
            <a:miter lim="400000"/>
          </a:ln>
        </p:spPr>
      </p:pic>
      <p:pic>
        <p:nvPicPr>
          <p:cNvPr id="572" name="image30.tif" descr="image30.tif"/>
          <p:cNvPicPr>
            <a:picLocks noChangeAspect="1"/>
          </p:cNvPicPr>
          <p:nvPr/>
        </p:nvPicPr>
        <p:blipFill>
          <a:blip r:embed="rId3">
            <a:extLst/>
          </a:blip>
          <a:stretch>
            <a:fillRect/>
          </a:stretch>
        </p:blipFill>
        <p:spPr>
          <a:xfrm>
            <a:off x="8830733" y="9076266"/>
            <a:ext cx="4419602" cy="609602"/>
          </a:xfrm>
          <a:prstGeom prst="rect">
            <a:avLst/>
          </a:prstGeom>
          <a:ln w="12700">
            <a:miter lim="400000"/>
          </a:ln>
        </p:spPr>
      </p:pic>
      <p:pic>
        <p:nvPicPr>
          <p:cNvPr id="573" name="image31.tif" descr="image31.tif"/>
          <p:cNvPicPr>
            <a:picLocks noChangeAspect="1"/>
          </p:cNvPicPr>
          <p:nvPr/>
        </p:nvPicPr>
        <p:blipFill>
          <a:blip r:embed="rId4">
            <a:extLst/>
          </a:blip>
          <a:srcRect l="0" t="8396" r="11652" b="23460"/>
          <a:stretch>
            <a:fillRect/>
          </a:stretch>
        </p:blipFill>
        <p:spPr>
          <a:xfrm>
            <a:off x="-162984" y="12037"/>
            <a:ext cx="4701185" cy="1575067"/>
          </a:xfrm>
          <a:prstGeom prst="rect">
            <a:avLst/>
          </a:prstGeom>
          <a:ln w="12700">
            <a:miter lim="400000"/>
          </a:ln>
        </p:spPr>
      </p:pic>
      <p:sp>
        <p:nvSpPr>
          <p:cNvPr id="574" name="Conservation Ranching"/>
          <p:cNvSpPr txBox="1"/>
          <p:nvPr/>
        </p:nvSpPr>
        <p:spPr>
          <a:xfrm>
            <a:off x="2994950" y="-17421"/>
            <a:ext cx="11153768" cy="2418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57796" indent="57796" algn="ctr" defTabSz="1300480">
              <a:lnSpc>
                <a:spcPct val="90000"/>
              </a:lnSpc>
              <a:defRPr b="1" sz="8400">
                <a:solidFill>
                  <a:srgbClr val="FFFFFF"/>
                </a:solidFill>
                <a:effectLst>
                  <a:outerShdw sx="100000" sy="100000" kx="0" ky="0" algn="b" rotWithShape="0" blurRad="38100" dist="114300" dir="18900000">
                    <a:srgbClr val="000000"/>
                  </a:outerShdw>
                </a:effectLst>
                <a:latin typeface="Marker Felt"/>
                <a:ea typeface="Marker Felt"/>
                <a:cs typeface="Marker Felt"/>
                <a:sym typeface="Marker Felt"/>
              </a:defRPr>
            </a:lvl1pPr>
          </a:lstStyle>
          <a:p>
            <a:pPr/>
            <a:r>
              <a:t>Conservation Ranching</a:t>
            </a:r>
          </a:p>
        </p:txBody>
      </p:sp>
      <p:sp>
        <p:nvSpPr>
          <p:cNvPr id="575" name="Audubon has initiated a program to enable ranchers who are healing and sustaining grasslands and bird habitat to label their beef with Audubon’s “Grazed on Bird-Friendly Land” label and sell it for an extra 50 cents to $2 per pound"/>
          <p:cNvSpPr txBox="1"/>
          <p:nvPr/>
        </p:nvSpPr>
        <p:spPr>
          <a:xfrm>
            <a:off x="206762" y="1690840"/>
            <a:ext cx="12872595" cy="35865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0" indent="0" defTabSz="457200">
              <a:lnSpc>
                <a:spcPct val="90000"/>
              </a:lnSpc>
              <a:defRPr b="1" cap="none" sz="4100">
                <a:solidFill>
                  <a:srgbClr val="FFFFFF"/>
                </a:solidFill>
                <a:effectLst>
                  <a:outerShdw sx="100000" sy="100000" kx="0" ky="0" algn="b" rotWithShape="0" blurRad="38100" dist="88900" dir="18900000">
                    <a:srgbClr val="000000"/>
                  </a:outerShdw>
                </a:effectLst>
                <a:uFillTx/>
              </a:defRPr>
            </a:pPr>
          </a:p>
          <a:p>
            <a:pPr marR="0" indent="0" defTabSz="457200">
              <a:lnSpc>
                <a:spcPct val="90000"/>
              </a:lnSpc>
              <a:defRPr b="1" cap="none" sz="4100">
                <a:solidFill>
                  <a:srgbClr val="FFFFFF"/>
                </a:solidFill>
                <a:effectLst>
                  <a:outerShdw sx="100000" sy="100000" kx="0" ky="0" algn="b" rotWithShape="0" blurRad="38100" dist="88900" dir="18900000">
                    <a:srgbClr val="000000"/>
                  </a:outerShdw>
                </a:effectLst>
                <a:uFillTx/>
              </a:defRPr>
            </a:pPr>
            <a:r>
              <a:t>Audubon has initiated a program to enable ranchers who are healing and sustaining grasslands and bird habitat to label their beef with Audubon’s “Grazed on Bird-Friendly Land” label and sell it for an extra 50 cents to $2 per pound</a:t>
            </a:r>
          </a:p>
        </p:txBody>
      </p:sp>
      <p:pic>
        <p:nvPicPr>
          <p:cNvPr id="576" name="Image" descr="Image"/>
          <p:cNvPicPr>
            <a:picLocks noChangeAspect="1"/>
          </p:cNvPicPr>
          <p:nvPr/>
        </p:nvPicPr>
        <p:blipFill>
          <a:blip r:embed="rId5">
            <a:extLst/>
          </a:blip>
          <a:srcRect l="0" t="0" r="0" b="6683"/>
          <a:stretch>
            <a:fillRect/>
          </a:stretch>
        </p:blipFill>
        <p:spPr>
          <a:xfrm>
            <a:off x="10501914" y="5706902"/>
            <a:ext cx="2367690" cy="2630636"/>
          </a:xfrm>
          <a:prstGeom prst="rect">
            <a:avLst/>
          </a:prstGeom>
          <a:ln w="12700">
            <a:miter lim="400000"/>
          </a:ln>
        </p:spPr>
      </p:pic>
      <p:sp>
        <p:nvSpPr>
          <p:cNvPr id="577" name="Empowering consumers to make a difference in grassland conservation."/>
          <p:cNvSpPr txBox="1"/>
          <p:nvPr/>
        </p:nvSpPr>
        <p:spPr>
          <a:xfrm>
            <a:off x="307663" y="8211219"/>
            <a:ext cx="11296651" cy="15569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0" indent="0" defTabSz="584200">
              <a:lnSpc>
                <a:spcPct val="90000"/>
              </a:lnSpc>
              <a:defRPr b="1" cap="none">
                <a:solidFill>
                  <a:srgbClr val="FFFFFF"/>
                </a:solidFill>
                <a:effectLst>
                  <a:outerShdw sx="100000" sy="100000" kx="0" ky="0" algn="b" rotWithShape="0" blurRad="38100" dist="88900" dir="18900000">
                    <a:srgbClr val="000000"/>
                  </a:outerShdw>
                </a:effectLst>
                <a:uFillTx/>
              </a:defRPr>
            </a:lvl1pPr>
          </a:lstStyle>
          <a:p>
            <a:pPr/>
            <a:r>
              <a:t>Empowering consumers to make a difference in grassland conservation.</a:t>
            </a:r>
          </a:p>
        </p:txBody>
      </p:sp>
      <p:sp>
        <p:nvSpPr>
          <p:cNvPr id="578" name="100  ranches 3 million acres…"/>
          <p:cNvSpPr txBox="1"/>
          <p:nvPr/>
        </p:nvSpPr>
        <p:spPr>
          <a:xfrm>
            <a:off x="321450" y="6243068"/>
            <a:ext cx="9152553" cy="1867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0" indent="0" algn="ctr" defTabSz="457200">
              <a:lnSpc>
                <a:spcPct val="90000"/>
              </a:lnSpc>
              <a:defRPr b="1" sz="4100">
                <a:solidFill>
                  <a:srgbClr val="FFFFFF"/>
                </a:solidFill>
                <a:effectLst>
                  <a:outerShdw sx="100000" sy="100000" kx="0" ky="0" algn="b" rotWithShape="0" blurRad="38100" dist="88900" dir="18900000">
                    <a:srgbClr val="000000"/>
                  </a:outerShdw>
                </a:effectLst>
                <a:uFillTx/>
              </a:defRPr>
            </a:pPr>
            <a:r>
              <a:t>100  ranches 3 million acres</a:t>
            </a:r>
          </a:p>
          <a:p>
            <a:pPr marR="0" indent="0" algn="ctr" defTabSz="457200">
              <a:lnSpc>
                <a:spcPct val="90000"/>
              </a:lnSpc>
              <a:defRPr b="1" cap="none" sz="4100">
                <a:solidFill>
                  <a:srgbClr val="FFFFFF"/>
                </a:solidFill>
                <a:effectLst>
                  <a:outerShdw sx="100000" sy="100000" kx="0" ky="0" algn="b" rotWithShape="0" blurRad="38100" dist="88900" dir="18900000">
                    <a:srgbClr val="000000"/>
                  </a:outerShdw>
                </a:effectLst>
                <a:uFillTx/>
              </a:defRPr>
            </a:pPr>
            <a:r>
              <a:t>Largest regenerative grassland partnership in the US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78"/>
                                        </p:tgtEl>
                                        <p:attrNameLst>
                                          <p:attrName>style.visibility</p:attrName>
                                        </p:attrNameLst>
                                      </p:cBhvr>
                                      <p:to>
                                        <p:strVal val="visible"/>
                                      </p:to>
                                    </p:set>
                                    <p:animEffect filter="fade" transition="in">
                                      <p:cBhvr>
                                        <p:cTn id="7" dur="20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8"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Image" descr="Image"/>
          <p:cNvPicPr>
            <a:picLocks noChangeAspect="1"/>
          </p:cNvPicPr>
          <p:nvPr/>
        </p:nvPicPr>
        <p:blipFill>
          <a:blip r:embed="rId2">
            <a:extLst/>
          </a:blip>
          <a:srcRect l="0" t="0" r="718" b="86096"/>
          <a:stretch>
            <a:fillRect/>
          </a:stretch>
        </p:blipFill>
        <p:spPr>
          <a:xfrm>
            <a:off x="2514831" y="2010143"/>
            <a:ext cx="7873309" cy="759435"/>
          </a:xfrm>
          <a:prstGeom prst="rect">
            <a:avLst/>
          </a:prstGeom>
          <a:ln w="12700">
            <a:miter lim="400000"/>
          </a:ln>
        </p:spPr>
      </p:pic>
      <p:sp>
        <p:nvSpPr>
          <p:cNvPr id="581" name="World Wildlife Fund"/>
          <p:cNvSpPr txBox="1"/>
          <p:nvPr/>
        </p:nvSpPr>
        <p:spPr>
          <a:xfrm>
            <a:off x="3733455" y="1663699"/>
            <a:ext cx="2704184" cy="4064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marR="0" indent="0" defTabSz="457200">
              <a:lnSpc>
                <a:spcPct val="100000"/>
              </a:lnSpc>
              <a:defRPr b="1" cap="none" sz="2200">
                <a:solidFill>
                  <a:srgbClr val="444444"/>
                </a:solidFill>
                <a:uFillTx/>
                <a:latin typeface="+mj-lt"/>
                <a:ea typeface="+mj-ea"/>
                <a:cs typeface="+mj-cs"/>
                <a:sym typeface="Helvetica"/>
              </a:defRPr>
            </a:lvl1pPr>
          </a:lstStyle>
          <a:p>
            <a:pPr>
              <a:defRPr>
                <a:effectLst/>
              </a:defRPr>
            </a:pPr>
            <a:r>
              <a:t>World Wildlife Fund</a:t>
            </a:r>
          </a:p>
        </p:txBody>
      </p:sp>
      <p:pic>
        <p:nvPicPr>
          <p:cNvPr id="582" name="Image" descr="Image"/>
          <p:cNvPicPr>
            <a:picLocks noChangeAspect="1"/>
          </p:cNvPicPr>
          <p:nvPr/>
        </p:nvPicPr>
        <p:blipFill>
          <a:blip r:embed="rId3">
            <a:extLst/>
          </a:blip>
          <a:srcRect l="1020" t="0" r="9099" b="0"/>
          <a:stretch>
            <a:fillRect/>
          </a:stretch>
        </p:blipFill>
        <p:spPr>
          <a:xfrm>
            <a:off x="-55197" y="1860614"/>
            <a:ext cx="13164148" cy="7970209"/>
          </a:xfrm>
          <a:prstGeom prst="rect">
            <a:avLst/>
          </a:prstGeom>
          <a:ln w="12700">
            <a:miter lim="400000"/>
          </a:ln>
        </p:spPr>
      </p:pic>
      <p:sp>
        <p:nvSpPr>
          <p:cNvPr id="583" name="Intact grasslands not only conserve biodiversity, but ensure cleaner streams, and more carbon stored in the soil.…"/>
          <p:cNvSpPr txBox="1"/>
          <p:nvPr/>
        </p:nvSpPr>
        <p:spPr>
          <a:xfrm>
            <a:off x="-28808" y="7280037"/>
            <a:ext cx="13062417" cy="252095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R="0" indent="0" defTabSz="457200">
              <a:lnSpc>
                <a:spcPct val="90000"/>
              </a:lnSpc>
              <a:defRPr b="1" cap="none" sz="2900">
                <a:solidFill>
                  <a:srgbClr val="FFFFFF"/>
                </a:solidFill>
                <a:effectLst>
                  <a:outerShdw sx="100000" sy="100000" kx="0" ky="0" algn="b" rotWithShape="0" blurRad="12700" dist="63500" dir="18900000">
                    <a:srgbClr val="000000"/>
                  </a:outerShdw>
                </a:effectLst>
                <a:uFillTx/>
                <a:latin typeface="+mj-lt"/>
                <a:ea typeface="+mj-ea"/>
                <a:cs typeface="+mj-cs"/>
                <a:sym typeface="Helvetica"/>
              </a:defRPr>
            </a:pPr>
            <a:r>
              <a:t>Intact grasslands not only conserve biodiversity, but ensure cleaner streams, and more carbon stored in the soil. </a:t>
            </a:r>
          </a:p>
          <a:p>
            <a:pPr marR="0" indent="0" defTabSz="457200">
              <a:lnSpc>
                <a:spcPct val="90000"/>
              </a:lnSpc>
              <a:defRPr b="1" cap="none" sz="2900">
                <a:solidFill>
                  <a:srgbClr val="FFFFFF"/>
                </a:solidFill>
                <a:effectLst>
                  <a:outerShdw sx="100000" sy="100000" kx="0" ky="0" algn="b" rotWithShape="0" blurRad="12700" dist="63500" dir="18900000">
                    <a:srgbClr val="000000"/>
                  </a:outerShdw>
                </a:effectLst>
                <a:uFillTx/>
                <a:latin typeface="+mj-lt"/>
                <a:ea typeface="+mj-ea"/>
                <a:cs typeface="+mj-cs"/>
                <a:sym typeface="Helvetica"/>
              </a:defRPr>
            </a:pPr>
            <a:r>
              <a:t>The feeding activities of herbivores: provide patches of vegetation across the landscape which wildlife utilizes, breaks dry ground allowing water to be absorbed into the soil, and returns nutrients and organic matter to the soil through manure. </a:t>
            </a:r>
          </a:p>
        </p:txBody>
      </p:sp>
      <p:sp>
        <p:nvSpPr>
          <p:cNvPr id="584" name="“Grasslands evolved to be grazed”."/>
          <p:cNvSpPr txBox="1"/>
          <p:nvPr/>
        </p:nvSpPr>
        <p:spPr>
          <a:xfrm>
            <a:off x="190092" y="2021917"/>
            <a:ext cx="8044234" cy="1403351"/>
          </a:xfrm>
          <a:prstGeom prst="rect">
            <a:avLst/>
          </a:prstGeom>
          <a:ln w="12700">
            <a:miter lim="400000"/>
          </a:ln>
          <a:effectLst>
            <a:outerShdw sx="100000" sy="100000" kx="0" ky="0" algn="b" rotWithShape="0" blurRad="88900" dist="88900" dir="5400000">
              <a:srgbClr val="000000">
                <a:alpha val="62149"/>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marR="0" indent="0" defTabSz="457200">
              <a:lnSpc>
                <a:spcPct val="90000"/>
              </a:lnSpc>
              <a:defRPr b="1" cap="none" sz="4600">
                <a:solidFill>
                  <a:srgbClr val="FFFFFF"/>
                </a:solidFill>
                <a:effectLst>
                  <a:outerShdw sx="100000" sy="100000" kx="0" ky="0" algn="b" rotWithShape="0" blurRad="12700" dist="63500" dir="18900000">
                    <a:srgbClr val="000000"/>
                  </a:outerShdw>
                </a:effectLst>
                <a:uFillTx/>
                <a:latin typeface="+mj-lt"/>
                <a:ea typeface="+mj-ea"/>
                <a:cs typeface="+mj-cs"/>
                <a:sym typeface="Helvetica"/>
              </a:defRPr>
            </a:pPr>
            <a:r>
              <a:t>“</a:t>
            </a:r>
            <a:r>
              <a:rPr cap="all"/>
              <a:t>Grasslands evolved to be grazed”</a:t>
            </a:r>
            <a:r>
              <a:t>.</a:t>
            </a:r>
          </a:p>
        </p:txBody>
      </p:sp>
      <p:pic>
        <p:nvPicPr>
          <p:cNvPr id="585" name="Image" descr="Image"/>
          <p:cNvPicPr>
            <a:picLocks noChangeAspect="1"/>
          </p:cNvPicPr>
          <p:nvPr/>
        </p:nvPicPr>
        <p:blipFill>
          <a:blip r:embed="rId4">
            <a:extLst/>
          </a:blip>
          <a:srcRect l="0" t="0" r="0" b="92360"/>
          <a:stretch>
            <a:fillRect/>
          </a:stretch>
        </p:blipFill>
        <p:spPr>
          <a:xfrm>
            <a:off x="-3360" y="-84903"/>
            <a:ext cx="12658475" cy="732929"/>
          </a:xfrm>
          <a:prstGeom prst="rect">
            <a:avLst/>
          </a:prstGeom>
          <a:ln w="12700">
            <a:miter lim="400000"/>
          </a:ln>
        </p:spPr>
      </p:pic>
      <p:pic>
        <p:nvPicPr>
          <p:cNvPr id="586" name="Image" descr="Image"/>
          <p:cNvPicPr>
            <a:picLocks noChangeAspect="1"/>
          </p:cNvPicPr>
          <p:nvPr/>
        </p:nvPicPr>
        <p:blipFill>
          <a:blip r:embed="rId2">
            <a:extLst/>
          </a:blip>
          <a:srcRect l="0" t="0" r="0" b="86096"/>
          <a:stretch>
            <a:fillRect/>
          </a:stretch>
        </p:blipFill>
        <p:spPr>
          <a:xfrm>
            <a:off x="396" y="871175"/>
            <a:ext cx="13003902" cy="1245284"/>
          </a:xfrm>
          <a:prstGeom prst="rect">
            <a:avLst/>
          </a:prstGeom>
          <a:ln w="12700">
            <a:miter lim="400000"/>
          </a:ln>
        </p:spPr>
      </p:pic>
      <p:pic>
        <p:nvPicPr>
          <p:cNvPr id="587" name="Image" descr="Image"/>
          <p:cNvPicPr>
            <a:picLocks noChangeAspect="1"/>
          </p:cNvPicPr>
          <p:nvPr/>
        </p:nvPicPr>
        <p:blipFill>
          <a:blip r:embed="rId4">
            <a:extLst/>
          </a:blip>
          <a:srcRect l="0" t="0" r="91738" b="88645"/>
          <a:stretch>
            <a:fillRect/>
          </a:stretch>
        </p:blipFill>
        <p:spPr>
          <a:xfrm>
            <a:off x="-10886" y="-154738"/>
            <a:ext cx="1053042" cy="10969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9" name="tnc_71904862_4000x2200.jpg" descr="tnc_71904862_4000x2200.jpg"/>
          <p:cNvPicPr>
            <a:picLocks noChangeAspect="1"/>
          </p:cNvPicPr>
          <p:nvPr/>
        </p:nvPicPr>
        <p:blipFill>
          <a:blip r:embed="rId2">
            <a:extLst/>
          </a:blip>
          <a:srcRect l="8096" t="0" r="18761" b="0"/>
          <a:stretch>
            <a:fillRect/>
          </a:stretch>
        </p:blipFill>
        <p:spPr>
          <a:xfrm>
            <a:off x="-13284" y="-61632"/>
            <a:ext cx="13134864" cy="9876864"/>
          </a:xfrm>
          <a:prstGeom prst="rect">
            <a:avLst/>
          </a:prstGeom>
          <a:ln w="12700">
            <a:miter lim="400000"/>
          </a:ln>
        </p:spPr>
      </p:pic>
      <p:sp>
        <p:nvSpPr>
          <p:cNvPr id="590" name="Regenerative Grazing Lands…"/>
          <p:cNvSpPr txBox="1"/>
          <p:nvPr/>
        </p:nvSpPr>
        <p:spPr>
          <a:xfrm>
            <a:off x="762928" y="6618605"/>
            <a:ext cx="11969772" cy="2821941"/>
          </a:xfrm>
          <a:prstGeom prst="rect">
            <a:avLst/>
          </a:prstGeom>
          <a:ln w="12700">
            <a:miter lim="400000"/>
          </a:ln>
          <a:effectLst>
            <a:outerShdw sx="100000" sy="100000" kx="0" ky="0" algn="b" rotWithShape="0" blurRad="127000" dist="127000" dir="540000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marR="0" indent="0" defTabSz="457200">
              <a:lnSpc>
                <a:spcPct val="100000"/>
              </a:lnSpc>
              <a:defRPr b="1" cap="none" sz="1400">
                <a:solidFill>
                  <a:srgbClr val="FFFFFF"/>
                </a:solidFill>
                <a:effectLst/>
                <a:uFillTx/>
                <a:latin typeface="+mj-lt"/>
                <a:ea typeface="+mj-ea"/>
                <a:cs typeface="+mj-cs"/>
                <a:sym typeface="Helvetica"/>
              </a:defRPr>
            </a:pPr>
          </a:p>
          <a:p>
            <a:pPr marR="0" indent="0" defTabSz="457200">
              <a:lnSpc>
                <a:spcPct val="100000"/>
              </a:lnSpc>
              <a:defRPr b="1" cap="none" sz="6200">
                <a:solidFill>
                  <a:srgbClr val="FFFFFF"/>
                </a:solidFill>
                <a:effectLst/>
                <a:uFillTx/>
                <a:latin typeface="+mj-lt"/>
                <a:ea typeface="+mj-ea"/>
                <a:cs typeface="+mj-cs"/>
                <a:sym typeface="Helvetica"/>
              </a:defRPr>
            </a:pPr>
            <a:r>
              <a:t>Regenerative Grazing Lands</a:t>
            </a:r>
          </a:p>
          <a:p>
            <a:pPr marR="0" indent="0" defTabSz="457200">
              <a:lnSpc>
                <a:spcPct val="80000"/>
              </a:lnSpc>
              <a:defRPr b="1" cap="none" sz="3200">
                <a:solidFill>
                  <a:srgbClr val="FFFFFF"/>
                </a:solidFill>
                <a:effectLst/>
                <a:uFillTx/>
                <a:latin typeface="+mj-lt"/>
                <a:ea typeface="+mj-ea"/>
                <a:cs typeface="+mj-cs"/>
                <a:sym typeface="Helvetica"/>
              </a:defRPr>
            </a:pPr>
            <a:r>
              <a:t>Livestock grazing on intact, working grasslands can help secure clean water, enhance habitat, address climate change and sustain rural communities.</a:t>
            </a:r>
            <a:r>
              <a:rPr sz="2800"/>
              <a:t>          </a:t>
            </a:r>
            <a:endParaRPr sz="2800"/>
          </a:p>
          <a:p>
            <a:pPr marR="0" indent="0" defTabSz="457200">
              <a:lnSpc>
                <a:spcPct val="80000"/>
              </a:lnSpc>
              <a:defRPr b="1" cap="none" sz="2800">
                <a:solidFill>
                  <a:srgbClr val="FFFFFF"/>
                </a:solidFill>
                <a:effectLst/>
                <a:uFillTx/>
                <a:latin typeface="+mj-lt"/>
                <a:ea typeface="+mj-ea"/>
                <a:cs typeface="+mj-cs"/>
                <a:sym typeface="Helvetica"/>
              </a:defRPr>
            </a:pPr>
            <a:r>
              <a:t>September 11, 2020 | Latest update December 05, 2024</a:t>
            </a:r>
          </a:p>
        </p:txBody>
      </p:sp>
      <p:pic>
        <p:nvPicPr>
          <p:cNvPr id="591" name="Image" descr="Image"/>
          <p:cNvPicPr>
            <a:picLocks noChangeAspect="1"/>
          </p:cNvPicPr>
          <p:nvPr/>
        </p:nvPicPr>
        <p:blipFill>
          <a:blip r:embed="rId3">
            <a:extLst/>
          </a:blip>
          <a:stretch>
            <a:fillRect/>
          </a:stretch>
        </p:blipFill>
        <p:spPr>
          <a:xfrm>
            <a:off x="674687" y="397402"/>
            <a:ext cx="5744091" cy="1596497"/>
          </a:xfrm>
          <a:prstGeom prst="rect">
            <a:avLst/>
          </a:prstGeom>
          <a:ln w="12700">
            <a:miter lim="400000"/>
          </a:ln>
          <a:effectLst>
            <a:outerShdw sx="100000" sy="100000" kx="0" ky="0" algn="b" rotWithShape="0" blurRad="127000" dist="127000" dir="5400000">
              <a:srgbClr val="000000">
                <a:alpha val="75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3" y="-3"/>
            <a:ext cx="13004805" cy="9753604"/>
          </a:xfrm>
          <a:prstGeom prst="rect">
            <a:avLst/>
          </a:prstGeom>
          <a:ln w="12700">
            <a:miter lim="400000"/>
          </a:ln>
        </p:spPr>
      </p:pic>
      <p:sp>
        <p:nvSpPr>
          <p:cNvPr id="226" name="With land nearby or adjacent that had been grazed in ways intended to sustain or improve ecosystem health."/>
          <p:cNvSpPr txBox="1"/>
          <p:nvPr/>
        </p:nvSpPr>
        <p:spPr>
          <a:xfrm>
            <a:off x="42240" y="-44678"/>
            <a:ext cx="12679682" cy="2700534"/>
          </a:xfrm>
          <a:prstGeom prst="rect">
            <a:avLst/>
          </a:prstGeom>
          <a:ln w="12700">
            <a:miter lim="400000"/>
          </a:ln>
          <a:effectLst>
            <a:outerShdw sx="100000" sy="100000" kx="0" ky="0" algn="b" rotWithShape="0" blurRad="25400" dist="101600" dir="1676245">
              <a:srgbClr val="000000">
                <a:alpha val="74996"/>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marR="57795" indent="57795" algn="ctr">
              <a:lnSpc>
                <a:spcPct val="90000"/>
              </a:lnSpc>
              <a:defRPr b="1" sz="4800">
                <a:solidFill>
                  <a:srgbClr val="FFFFFF"/>
                </a:solidFill>
                <a:effectLst>
                  <a:outerShdw sx="100000" sy="100000" kx="0" ky="0" algn="b" rotWithShape="0" blurRad="12700" dist="25400" dir="2700000">
                    <a:srgbClr val="DDDDDD"/>
                  </a:outerShdw>
                </a:effectLst>
                <a:latin typeface="Arial"/>
                <a:ea typeface="Arial"/>
                <a:cs typeface="Arial"/>
                <a:sym typeface="Arial"/>
              </a:defRPr>
            </a:lvl1pPr>
          </a:lstStyle>
          <a:p>
            <a:pPr/>
            <a:r>
              <a:t>So, we started comparing land that was being grazed in ways intended to achieve                          the goals we shared</a:t>
            </a:r>
          </a:p>
        </p:txBody>
      </p:sp>
      <p:sp>
        <p:nvSpPr>
          <p:cNvPr id="227" name="This land next door was grazed in a manner intended to achieve those results."/>
          <p:cNvSpPr txBox="1"/>
          <p:nvPr/>
        </p:nvSpPr>
        <p:spPr>
          <a:xfrm>
            <a:off x="238848" y="7441297"/>
            <a:ext cx="12527104" cy="2206017"/>
          </a:xfrm>
          <a:prstGeom prst="rect">
            <a:avLst/>
          </a:prstGeom>
          <a:ln w="12700">
            <a:miter lim="400000"/>
          </a:ln>
          <a:effectLst>
            <a:outerShdw sx="100000" sy="100000" kx="0" ky="0" algn="b" rotWithShape="0" blurRad="25400" dist="101600" dir="1676245">
              <a:srgbClr val="000000">
                <a:alpha val="74996"/>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marR="57795" indent="57795" algn="ctr">
              <a:lnSpc>
                <a:spcPct val="100000"/>
              </a:lnSpc>
              <a:spcBef>
                <a:spcPts val="3700"/>
              </a:spcBef>
              <a:defRPr b="1" sz="4700">
                <a:solidFill>
                  <a:srgbClr val="FFFFFF"/>
                </a:solidFill>
                <a:effectLst>
                  <a:outerShdw sx="100000" sy="100000" kx="0" ky="0" algn="b" rotWithShape="0" blurRad="12700" dist="25400" dir="2700000">
                    <a:srgbClr val="DDDDDD"/>
                  </a:outerShdw>
                </a:effectLst>
                <a:latin typeface="Arial"/>
                <a:ea typeface="Arial"/>
                <a:cs typeface="Arial"/>
                <a:sym typeface="Arial"/>
              </a:defRPr>
            </a:lvl1pPr>
          </a:lstStyle>
          <a:p>
            <a:pPr/>
            <a:r>
              <a:t>LIKE this ranch in southern Arizona THAT WAS BEING grazed “regeneratively”</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3" name="Image" descr="Image"/>
          <p:cNvPicPr>
            <a:picLocks noChangeAspect="1"/>
          </p:cNvPicPr>
          <p:nvPr/>
        </p:nvPicPr>
        <p:blipFill>
          <a:blip r:embed="rId2">
            <a:extLst/>
          </a:blip>
          <a:srcRect l="0" t="0" r="0" b="37463"/>
          <a:stretch>
            <a:fillRect/>
          </a:stretch>
        </p:blipFill>
        <p:spPr>
          <a:xfrm>
            <a:off x="-52378" y="-333997"/>
            <a:ext cx="13109620" cy="10260898"/>
          </a:xfrm>
          <a:prstGeom prst="rect">
            <a:avLst/>
          </a:prstGeom>
          <a:ln w="12700">
            <a:miter lim="400000"/>
          </a:ln>
        </p:spPr>
      </p:pic>
      <p:pic>
        <p:nvPicPr>
          <p:cNvPr id="594" name="Image" descr="Image"/>
          <p:cNvPicPr>
            <a:picLocks noChangeAspect="1"/>
          </p:cNvPicPr>
          <p:nvPr/>
        </p:nvPicPr>
        <p:blipFill>
          <a:blip r:embed="rId3">
            <a:extLst/>
          </a:blip>
          <a:stretch>
            <a:fillRect/>
          </a:stretch>
        </p:blipFill>
        <p:spPr>
          <a:xfrm>
            <a:off x="8678295" y="3579221"/>
            <a:ext cx="3503962" cy="1875653"/>
          </a:xfrm>
          <a:prstGeom prst="rect">
            <a:avLst/>
          </a:prstGeom>
          <a:ln w="12700">
            <a:miter lim="400000"/>
          </a:ln>
        </p:spPr>
      </p:pic>
      <p:pic>
        <p:nvPicPr>
          <p:cNvPr id="595" name="Image" descr="Image"/>
          <p:cNvPicPr>
            <a:picLocks noChangeAspect="1"/>
          </p:cNvPicPr>
          <p:nvPr/>
        </p:nvPicPr>
        <p:blipFill>
          <a:blip r:embed="rId4">
            <a:extLst/>
          </a:blip>
          <a:stretch>
            <a:fillRect/>
          </a:stretch>
        </p:blipFill>
        <p:spPr>
          <a:xfrm>
            <a:off x="11269267" y="79374"/>
            <a:ext cx="1736226" cy="2003031"/>
          </a:xfrm>
          <a:prstGeom prst="rect">
            <a:avLst/>
          </a:prstGeom>
          <a:ln w="12700">
            <a:miter lim="400000"/>
          </a:ln>
        </p:spPr>
      </p:pic>
      <p:sp>
        <p:nvSpPr>
          <p:cNvPr id="596" name="— Supporting the Cheyenne River Sioux Tribe’s efforts to use grazing to restore and sustain the comeback of America’s magnificent grasslands and the culture, people and wildlife it supports."/>
          <p:cNvSpPr txBox="1"/>
          <p:nvPr/>
        </p:nvSpPr>
        <p:spPr>
          <a:xfrm>
            <a:off x="84404" y="7818563"/>
            <a:ext cx="12835992" cy="19761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marR="0" indent="0" defTabSz="457200">
              <a:lnSpc>
                <a:spcPct val="80000"/>
              </a:lnSpc>
              <a:spcBef>
                <a:spcPts val="1200"/>
              </a:spcBef>
              <a:defRPr b="1" cap="none" sz="3800">
                <a:solidFill>
                  <a:srgbClr val="FFFFFF"/>
                </a:solidFill>
                <a:effectLst>
                  <a:outerShdw sx="100000" sy="100000" kx="0" ky="0" algn="b" rotWithShape="0" blurRad="12700" dist="63500" dir="18900000">
                    <a:srgbClr val="000000"/>
                  </a:outerShdw>
                </a:effectLst>
                <a:uFillTx/>
                <a:latin typeface="Gill Sans"/>
                <a:ea typeface="Gill Sans"/>
                <a:cs typeface="Gill Sans"/>
                <a:sym typeface="Gill Sans"/>
              </a:defRPr>
            </a:lvl1pPr>
          </a:lstStyle>
          <a:p>
            <a:pPr/>
            <a:r>
              <a:t>— Supporting the Cheyenne River Sioux Tribe’s efforts to use grazing to restore and sustain the comeback of America’s magnificent grasslands and the culture, people and wildlife it supports.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8" name="before-after_grande-400x250-1.jpeg" descr="before-after_grande-400x250-1.jpeg"/>
          <p:cNvPicPr>
            <a:picLocks noChangeAspect="1"/>
          </p:cNvPicPr>
          <p:nvPr/>
        </p:nvPicPr>
        <p:blipFill>
          <a:blip r:embed="rId2">
            <a:extLst/>
          </a:blip>
          <a:srcRect l="0" t="9234" r="0" b="0"/>
          <a:stretch>
            <a:fillRect/>
          </a:stretch>
        </p:blipFill>
        <p:spPr>
          <a:xfrm>
            <a:off x="-15875" y="-91409"/>
            <a:ext cx="13036575" cy="6844763"/>
          </a:xfrm>
          <a:prstGeom prst="rect">
            <a:avLst/>
          </a:prstGeom>
          <a:ln w="12700">
            <a:miter lim="400000"/>
          </a:ln>
        </p:spPr>
      </p:pic>
      <p:sp>
        <p:nvSpPr>
          <p:cNvPr id="599" name="EPISODE 111 – THE SEQUESTRATION SOLUTION: SOIL…"/>
          <p:cNvSpPr txBox="1"/>
          <p:nvPr/>
        </p:nvSpPr>
        <p:spPr>
          <a:xfrm>
            <a:off x="82819" y="6792801"/>
            <a:ext cx="13144925" cy="29349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R="0" indent="0" defTabSz="457200">
              <a:lnSpc>
                <a:spcPct val="100000"/>
              </a:lnSpc>
              <a:defRPr b="1" cap="none" sz="3400" u="sng">
                <a:solidFill>
                  <a:srgbClr val="0000FF"/>
                </a:solidFill>
                <a:effectLst/>
                <a:uFill>
                  <a:solidFill>
                    <a:srgbClr val="0000FF"/>
                  </a:solidFill>
                </a:uFill>
                <a:latin typeface="+mj-lt"/>
                <a:ea typeface="+mj-ea"/>
                <a:cs typeface="+mj-cs"/>
                <a:sym typeface="Helvetica"/>
              </a:defRPr>
            </a:pPr>
            <a:r>
              <a:rPr>
                <a:hlinkClick r:id="rId3" invalidUrl="" action="" tgtFrame="" tooltip="" history="1" highlightClick="0" endSnd="0"/>
              </a:rPr>
              <a:t>EPISODE 111 – THE SEQUESTRATION SOLUTION: SOIL</a:t>
            </a:r>
            <a:endParaRPr>
              <a:solidFill>
                <a:srgbClr val="74ABBC"/>
              </a:solidFill>
              <a:uFillTx/>
            </a:endParaRPr>
          </a:p>
          <a:p>
            <a:pPr marR="0" indent="0" defTabSz="457200">
              <a:lnSpc>
                <a:spcPct val="100000"/>
              </a:lnSpc>
              <a:defRPr b="1" cap="none" sz="2400">
                <a:solidFill>
                  <a:srgbClr val="666666"/>
                </a:solidFill>
                <a:effectLst/>
                <a:uFillTx/>
                <a:latin typeface="+mj-lt"/>
                <a:ea typeface="+mj-ea"/>
                <a:cs typeface="+mj-cs"/>
                <a:sym typeface="Helvetica"/>
              </a:defRPr>
            </a:pPr>
            <a:r>
              <a:t>by </a:t>
            </a:r>
            <a:r>
              <a:rPr u="sng">
                <a:solidFill>
                  <a:srgbClr val="0000FF"/>
                </a:solidFill>
                <a:uFill>
                  <a:solidFill>
                    <a:srgbClr val="0000FF"/>
                  </a:solidFill>
                </a:uFill>
                <a:hlinkClick r:id="rId4" invalidUrl="" action="" tgtFrame="" tooltip="" history="1" highlightClick="0" endSnd="0"/>
              </a:rPr>
              <a:t>Lynne Whitbeck</a:t>
            </a:r>
            <a:r>
              <a:t> | Feb 22, 2022 | </a:t>
            </a:r>
            <a:r>
              <a:rPr u="sng">
                <a:solidFill>
                  <a:srgbClr val="0000FF"/>
                </a:solidFill>
                <a:uFill>
                  <a:solidFill>
                    <a:srgbClr val="0000FF"/>
                  </a:solidFill>
                </a:uFill>
                <a:hlinkClick r:id="rId5" invalidUrl="" action="" tgtFrame="" tooltip="" history="1" highlightClick="0" endSnd="0"/>
              </a:rPr>
              <a:t>Climate Change</a:t>
            </a:r>
            <a:r>
              <a:t>, </a:t>
            </a:r>
            <a:r>
              <a:rPr u="sng">
                <a:solidFill>
                  <a:srgbClr val="0000FF"/>
                </a:solidFill>
                <a:uFill>
                  <a:solidFill>
                    <a:srgbClr val="0000FF"/>
                  </a:solidFill>
                </a:uFill>
                <a:hlinkClick r:id="rId6" invalidUrl="" action="" tgtFrame="" tooltip="" history="1" highlightClick="0" endSnd="0"/>
              </a:rPr>
              <a:t>Down to Earth</a:t>
            </a:r>
            <a:r>
              <a:t>, </a:t>
            </a:r>
            <a:r>
              <a:rPr u="sng">
                <a:solidFill>
                  <a:srgbClr val="0000FF"/>
                </a:solidFill>
                <a:uFill>
                  <a:solidFill>
                    <a:srgbClr val="0000FF"/>
                  </a:solidFill>
                </a:uFill>
                <a:hlinkClick r:id="rId7" invalidUrl="" action="" tgtFrame="" tooltip="" history="1" highlightClick="0" endSnd="0"/>
              </a:rPr>
              <a:t>Grazing</a:t>
            </a:r>
            <a:r>
              <a:t>, </a:t>
            </a:r>
            <a:r>
              <a:rPr u="sng">
                <a:solidFill>
                  <a:srgbClr val="0000FF"/>
                </a:solidFill>
                <a:uFill>
                  <a:solidFill>
                    <a:srgbClr val="0000FF"/>
                  </a:solidFill>
                </a:uFill>
                <a:hlinkClick r:id="rId8" invalidUrl="" action="" tgtFrame="" tooltip="" history="1" highlightClick="0" endSnd="0"/>
              </a:rPr>
              <a:t>Rangeland Science</a:t>
            </a:r>
            <a:r>
              <a:t>, </a:t>
            </a:r>
            <a:r>
              <a:rPr u="sng">
                <a:solidFill>
                  <a:srgbClr val="0000FF"/>
                </a:solidFill>
                <a:uFill>
                  <a:solidFill>
                    <a:srgbClr val="0000FF"/>
                  </a:solidFill>
                </a:uFill>
                <a:hlinkClick r:id="rId9" invalidUrl="" action="" tgtFrame="" tooltip="" history="1" highlightClick="0" endSnd="0"/>
              </a:rPr>
              <a:t>Soil</a:t>
            </a:r>
            <a:r>
              <a:t>, </a:t>
            </a:r>
            <a:r>
              <a:rPr u="sng">
                <a:solidFill>
                  <a:srgbClr val="0000FF"/>
                </a:solidFill>
                <a:uFill>
                  <a:solidFill>
                    <a:srgbClr val="0000FF"/>
                  </a:solidFill>
                </a:uFill>
                <a:hlinkClick r:id="rId10" invalidUrl="" action="" tgtFrame="" tooltip="" history="1" highlightClick="0" endSnd="0"/>
              </a:rPr>
              <a:t>Working with Nature</a:t>
            </a:r>
          </a:p>
          <a:p>
            <a:pPr marR="0" indent="0" defTabSz="457200">
              <a:lnSpc>
                <a:spcPct val="100000"/>
              </a:lnSpc>
              <a:defRPr b="1" cap="none" sz="2400">
                <a:solidFill>
                  <a:srgbClr val="666666"/>
                </a:solidFill>
                <a:effectLst/>
                <a:uFillTx/>
                <a:latin typeface="+mj-lt"/>
                <a:ea typeface="+mj-ea"/>
                <a:cs typeface="+mj-cs"/>
                <a:sym typeface="Helvetica"/>
              </a:defRPr>
            </a:pPr>
            <a:r>
              <a:t>Cooling the earth’s climate is not just about cutting emissions––it’s about removing masses of carbon from the air.</a:t>
            </a:r>
          </a:p>
          <a:p>
            <a:pPr marR="0" indent="0" defTabSz="457200">
              <a:lnSpc>
                <a:spcPct val="100000"/>
              </a:lnSpc>
              <a:defRPr sz="3000">
                <a:solidFill>
                  <a:srgbClr val="666666"/>
                </a:solidFill>
                <a:effectLst/>
                <a:uFillTx/>
                <a:latin typeface="Marker Felt"/>
                <a:ea typeface="Marker Felt"/>
                <a:cs typeface="Marker Felt"/>
                <a:sym typeface="Marker Felt"/>
              </a:defRPr>
            </a:pPr>
            <a:r>
              <a:t>The Carbon Ranch —</a:t>
            </a:r>
            <a:r>
              <a:rPr b="1" cap="none" sz="2600">
                <a:latin typeface="+mj-lt"/>
                <a:ea typeface="+mj-ea"/>
                <a:cs typeface="+mj-cs"/>
                <a:sym typeface="Helvetica"/>
              </a:rPr>
              <a:t> </a:t>
            </a:r>
            <a:r>
              <a:rPr b="1" cap="none" sz="2800">
                <a:latin typeface="+mj-lt"/>
                <a:ea typeface="+mj-ea"/>
                <a:cs typeface="+mj-cs"/>
                <a:sym typeface="Helvetica"/>
              </a:rPr>
              <a:t>Its purpose is to mitigate climate change by sequestering additional carbon dioxide in plants and soils.</a:t>
            </a:r>
          </a:p>
        </p:txBody>
      </p:sp>
      <p:pic>
        <p:nvPicPr>
          <p:cNvPr id="600" name="Artboard-1-1.png" descr="Artboard-1-1.png"/>
          <p:cNvPicPr>
            <a:picLocks noChangeAspect="1"/>
          </p:cNvPicPr>
          <p:nvPr/>
        </p:nvPicPr>
        <p:blipFill>
          <a:blip r:embed="rId11">
            <a:extLst/>
          </a:blip>
          <a:stretch>
            <a:fillRect/>
          </a:stretch>
        </p:blipFill>
        <p:spPr>
          <a:xfrm>
            <a:off x="-218056" y="-87649"/>
            <a:ext cx="4980930" cy="1959868"/>
          </a:xfrm>
          <a:prstGeom prst="rect">
            <a:avLst/>
          </a:prstGeom>
          <a:ln w="12700">
            <a:miter lim="400000"/>
          </a:ln>
        </p:spPr>
      </p:pic>
      <p:sp>
        <p:nvSpPr>
          <p:cNvPr id="601" name="EDUCATION, INNOVATION, RESTORATION…"/>
          <p:cNvSpPr txBox="1"/>
          <p:nvPr/>
        </p:nvSpPr>
        <p:spPr>
          <a:xfrm>
            <a:off x="7928657" y="4089399"/>
            <a:ext cx="3611720" cy="2133601"/>
          </a:xfrm>
          <a:prstGeom prst="rect">
            <a:avLst/>
          </a:prstGeom>
          <a:solidFill>
            <a:srgbClr val="55C54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R="0" indent="0" algn="ctr" defTabSz="457200">
              <a:lnSpc>
                <a:spcPct val="100000"/>
              </a:lnSpc>
              <a:defRPr b="1" cap="none" sz="2800">
                <a:effectLst/>
                <a:uFillTx/>
                <a:latin typeface="+mj-lt"/>
                <a:ea typeface="+mj-ea"/>
                <a:cs typeface="+mj-cs"/>
                <a:sym typeface="Helvetica"/>
              </a:defRPr>
            </a:pPr>
          </a:p>
          <a:p>
            <a:pPr marR="0" indent="0" algn="ctr" defTabSz="457200">
              <a:lnSpc>
                <a:spcPct val="100000"/>
              </a:lnSpc>
              <a:defRPr b="1" cap="none" sz="2800">
                <a:effectLst/>
                <a:uFillTx/>
                <a:latin typeface="+mj-lt"/>
                <a:ea typeface="+mj-ea"/>
                <a:cs typeface="+mj-cs"/>
                <a:sym typeface="Helvetica"/>
              </a:defRPr>
            </a:pPr>
            <a:r>
              <a:t>EDUCATION, INNOVATION, RESTORATION</a:t>
            </a:r>
          </a:p>
          <a:p>
            <a:pPr marR="0" indent="0" algn="ctr" defTabSz="457200">
              <a:lnSpc>
                <a:spcPct val="100000"/>
              </a:lnSpc>
              <a:defRPr b="1" cap="none" sz="2200">
                <a:effectLst/>
                <a:uFillTx/>
                <a:latin typeface="+mj-lt"/>
                <a:ea typeface="+mj-ea"/>
                <a:cs typeface="+mj-cs"/>
                <a:sym typeface="Helvetica"/>
              </a:defRPr>
            </a:pPr>
            <a:r>
              <a:t>ONE ACRE AT A TIME</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3" name="Image" descr="Image"/>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604" name="when people feel they are enmeshed with nature, they are not only greener in their behavior but they tend to be happier . So I (sciencealert.com) absolutely want my kids to grow up feeling they are part of nature"/>
          <p:cNvSpPr txBox="1"/>
          <p:nvPr/>
        </p:nvSpPr>
        <p:spPr>
          <a:xfrm>
            <a:off x="64054" y="6024472"/>
            <a:ext cx="12563324" cy="2864120"/>
          </a:xfrm>
          <a:prstGeom prst="rect">
            <a:avLst/>
          </a:prstGeom>
          <a:ln w="25400">
            <a:solidFill>
              <a:srgbClr val="007B73"/>
            </a:solidFill>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90000"/>
              </a:lnSpc>
              <a:defRPr b="1" sz="3900">
                <a:solidFill>
                  <a:srgbClr val="FFFFFF"/>
                </a:solidFill>
              </a:defRPr>
            </a:pPr>
            <a:r>
              <a:t>when people feel they are enmeshed with nature, they are not only greener in their behaviors but they tend to be happier &amp;</a:t>
            </a:r>
            <a:endParaRPr>
              <a:effectLst>
                <a:outerShdw sx="100000" sy="100000" kx="0" ky="0" algn="b" rotWithShape="0" blurRad="25400" dist="50800" dir="18900000">
                  <a:srgbClr val="FFFFFF"/>
                </a:outerShdw>
              </a:effectLst>
            </a:endParaRPr>
          </a:p>
          <a:p>
            <a:pPr algn="ctr">
              <a:lnSpc>
                <a:spcPct val="90000"/>
              </a:lnSpc>
              <a:defRPr b="1" sz="3900">
                <a:solidFill>
                  <a:srgbClr val="FFFFFF"/>
                </a:solidFill>
              </a:defRPr>
            </a:pPr>
            <a:endParaRPr>
              <a:effectLst>
                <a:outerShdw sx="100000" sy="100000" kx="0" ky="0" algn="b" rotWithShape="0" blurRad="25400" dist="50800" dir="18900000">
                  <a:srgbClr val="FFFFFF"/>
                </a:outerShdw>
              </a:effectLst>
            </a:endParaRPr>
          </a:p>
        </p:txBody>
      </p:sp>
      <p:sp>
        <p:nvSpPr>
          <p:cNvPr id="605" name="Why REJOINING NATURE is so valuable to so many of us…"/>
          <p:cNvSpPr txBox="1"/>
          <p:nvPr/>
        </p:nvSpPr>
        <p:spPr>
          <a:xfrm>
            <a:off x="333407" y="78268"/>
            <a:ext cx="12337986" cy="1866997"/>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defRPr b="1" sz="6100">
                <a:solidFill>
                  <a:srgbClr val="FFFFFF"/>
                </a:solidFill>
              </a:defRPr>
            </a:lvl1pPr>
          </a:lstStyle>
          <a:p>
            <a:pPr/>
            <a:r>
              <a:t>Why is REJOINING NATURE so valuable to so many of us?</a:t>
            </a:r>
          </a:p>
        </p:txBody>
      </p:sp>
      <p:sp>
        <p:nvSpPr>
          <p:cNvPr id="606" name="From sciencealert.com"/>
          <p:cNvSpPr txBox="1"/>
          <p:nvPr/>
        </p:nvSpPr>
        <p:spPr>
          <a:xfrm>
            <a:off x="3901400" y="5419640"/>
            <a:ext cx="4589195" cy="721497"/>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b="1" cap="none" sz="4100">
                <a:solidFill>
                  <a:srgbClr val="FFFFFF"/>
                </a:solidFill>
              </a:defRPr>
            </a:lvl1pPr>
          </a:lstStyle>
          <a:p>
            <a:pPr/>
            <a:r>
              <a:t>TWO REASONS…</a:t>
            </a:r>
          </a:p>
        </p:txBody>
      </p:sp>
      <p:sp>
        <p:nvSpPr>
          <p:cNvPr id="607" name="RE-BECOMING part of NATURE ENABLES US TO HELP GAIA WORK AS IT EVOLVED TO WORK —…"/>
          <p:cNvSpPr txBox="1"/>
          <p:nvPr/>
        </p:nvSpPr>
        <p:spPr>
          <a:xfrm>
            <a:off x="283795" y="7877043"/>
            <a:ext cx="12437211" cy="1761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90000"/>
              </a:lnSpc>
              <a:defRPr b="1" sz="3900">
                <a:solidFill>
                  <a:srgbClr val="FFFFFF"/>
                </a:solidFill>
              </a:defRPr>
            </a:pPr>
            <a:r>
              <a:t>RE-BECOMING part of NATURE ENABLES US TO HELP GAIA WORK AS IT EVOLVED TO WORK — </a:t>
            </a:r>
          </a:p>
          <a:p>
            <a:pPr algn="ctr">
              <a:lnSpc>
                <a:spcPct val="90000"/>
              </a:lnSpc>
              <a:defRPr b="1" sz="3900">
                <a:solidFill>
                  <a:srgbClr val="FFFFFF"/>
                </a:solidFill>
              </a:defRPr>
            </a:pPr>
            <a:r>
              <a:t>as THE LIVING EARTH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06"/>
                                        </p:tgtEl>
                                        <p:attrNameLst>
                                          <p:attrName>style.visibility</p:attrName>
                                        </p:attrNameLst>
                                      </p:cBhvr>
                                      <p:to>
                                        <p:strVal val="visible"/>
                                      </p:to>
                                    </p:set>
                                    <p:animEffect filter="fade" transition="in">
                                      <p:cBhvr>
                                        <p:cTn id="7" dur="1000"/>
                                        <p:tgtEl>
                                          <p:spTgt spid="60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04"/>
                                        </p:tgtEl>
                                        <p:attrNameLst>
                                          <p:attrName>style.visibility</p:attrName>
                                        </p:attrNameLst>
                                      </p:cBhvr>
                                      <p:to>
                                        <p:strVal val="visible"/>
                                      </p:to>
                                    </p:set>
                                    <p:animEffect filter="fade" transition="in">
                                      <p:cBhvr>
                                        <p:cTn id="11" dur="2000"/>
                                        <p:tgtEl>
                                          <p:spTgt spid="60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607"/>
                                        </p:tgtEl>
                                        <p:attrNameLst>
                                          <p:attrName>style.visibility</p:attrName>
                                        </p:attrNameLst>
                                      </p:cBhvr>
                                      <p:to>
                                        <p:strVal val="visible"/>
                                      </p:to>
                                    </p:set>
                                    <p:animEffect filter="fade" transition="in">
                                      <p:cBhvr>
                                        <p:cTn id="16" dur="10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6" grpId="1"/>
      <p:bldP build="whole" bldLvl="1" animBg="1" rev="0" advAuto="0" spid="604" grpId="2"/>
      <p:bldP build="whole" bldLvl="1" animBg="1" rev="0" advAuto="0" spid="607"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extLst/>
          </a:blip>
          <a:srcRect l="12588" t="0" r="6133" b="0"/>
          <a:stretch>
            <a:fillRect/>
          </a:stretch>
        </p:blipFill>
        <p:spPr>
          <a:xfrm>
            <a:off x="-156428" y="-72387"/>
            <a:ext cx="13215823" cy="9898374"/>
          </a:xfrm>
          <a:prstGeom prst="rect">
            <a:avLst/>
          </a:prstGeom>
          <a:ln w="12700">
            <a:miter lim="400000"/>
          </a:ln>
        </p:spPr>
      </p:pic>
      <p:sp>
        <p:nvSpPr>
          <p:cNvPr id="230" name="So, we started comparing land that had been protected from grazing"/>
          <p:cNvSpPr txBox="1"/>
          <p:nvPr/>
        </p:nvSpPr>
        <p:spPr>
          <a:xfrm>
            <a:off x="-50858" y="22171"/>
            <a:ext cx="13004802" cy="2214623"/>
          </a:xfrm>
          <a:prstGeom prst="rect">
            <a:avLst/>
          </a:prstGeom>
          <a:ln w="12700">
            <a:miter lim="400000"/>
          </a:ln>
          <a:effectLst>
            <a:outerShdw sx="100000" sy="100000" kx="0" ky="0" algn="b" rotWithShape="0" blurRad="25400" dist="101600" dir="1676245">
              <a:srgbClr val="000000">
                <a:alpha val="74996"/>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p>
            <a:pPr marR="57795" indent="57795" algn="ctr">
              <a:lnSpc>
                <a:spcPct val="80000"/>
              </a:lnSpc>
              <a:spcBef>
                <a:spcPts val="400"/>
              </a:spcBef>
              <a:defRPr b="1" sz="5400">
                <a:solidFill>
                  <a:srgbClr val="FFFFFF"/>
                </a:solidFill>
                <a:effectLst>
                  <a:outerShdw sx="100000" sy="100000" kx="0" ky="0" algn="b" rotWithShape="0" blurRad="12700" dist="25400" dir="2700000">
                    <a:srgbClr val="DDDDDD"/>
                  </a:outerShdw>
                </a:effectLst>
                <a:latin typeface="Arial"/>
                <a:ea typeface="Arial"/>
                <a:cs typeface="Arial"/>
                <a:sym typeface="Arial"/>
              </a:defRPr>
            </a:pPr>
            <a:r>
              <a:t>With land nearby that had been </a:t>
            </a:r>
          </a:p>
          <a:p>
            <a:pPr marR="57795" indent="57795" algn="ctr">
              <a:lnSpc>
                <a:spcPct val="80000"/>
              </a:lnSpc>
              <a:spcBef>
                <a:spcPts val="400"/>
              </a:spcBef>
              <a:defRPr b="1" sz="5400">
                <a:solidFill>
                  <a:srgbClr val="FFFFFF"/>
                </a:solidFill>
                <a:effectLst>
                  <a:outerShdw sx="100000" sy="100000" kx="0" ky="0" algn="b" rotWithShape="0" blurRad="12700" dist="25400" dir="2700000">
                    <a:srgbClr val="DDDDDD"/>
                  </a:outerShdw>
                </a:effectLst>
                <a:latin typeface="Arial"/>
                <a:ea typeface="Arial"/>
                <a:cs typeface="Arial"/>
                <a:sym typeface="Arial"/>
              </a:defRPr>
            </a:pPr>
            <a:r>
              <a:t>protected from grazing to achieve those same goals</a:t>
            </a:r>
          </a:p>
        </p:txBody>
      </p:sp>
      <p:sp>
        <p:nvSpPr>
          <p:cNvPr id="231" name="Like this unranched ranch in southern Arizona"/>
          <p:cNvSpPr txBox="1"/>
          <p:nvPr/>
        </p:nvSpPr>
        <p:spPr>
          <a:xfrm>
            <a:off x="-91909" y="8482992"/>
            <a:ext cx="13137702" cy="1296336"/>
          </a:xfrm>
          <a:prstGeom prst="rect">
            <a:avLst/>
          </a:prstGeom>
          <a:ln w="12700">
            <a:miter lim="400000"/>
          </a:ln>
          <a:effectLst>
            <a:outerShdw sx="100000" sy="100000" kx="0" ky="0" algn="b" rotWithShape="0" blurRad="63500" dist="100620" dir="1593903">
              <a:srgbClr val="000000">
                <a:alpha val="74996"/>
              </a:srgbClr>
            </a:outerShdw>
          </a:effectLst>
          <a:extLst>
            <a:ext uri="{C572A759-6A51-4108-AA02-DFA0A04FC94B}">
              <ma14:wrappingTextBoxFlag xmlns:ma14="http://schemas.microsoft.com/office/mac/drawingml/2011/main" val="1"/>
            </a:ext>
          </a:extLst>
        </p:spPr>
        <p:txBody>
          <a:bodyPr lIns="65022" tIns="65022" rIns="65022" bIns="65022">
            <a:spAutoFit/>
          </a:bodyPr>
          <a:lstStyle>
            <a:lvl1pPr marR="57795" indent="57795" algn="ctr">
              <a:lnSpc>
                <a:spcPct val="90000"/>
              </a:lnSpc>
              <a:spcBef>
                <a:spcPts val="3700"/>
              </a:spcBef>
              <a:defRPr b="1" sz="4300">
                <a:solidFill>
                  <a:srgbClr val="FFFFFF"/>
                </a:solidFill>
                <a:effectLst>
                  <a:outerShdw sx="100000" sy="100000" kx="0" ky="0" algn="b" rotWithShape="0" blurRad="12700" dist="25400" dir="2700000">
                    <a:srgbClr val="DDDDDD"/>
                  </a:outerShdw>
                </a:effectLst>
                <a:latin typeface="Arial"/>
                <a:ea typeface="Arial"/>
                <a:cs typeface="Arial"/>
                <a:sym typeface="Arial"/>
              </a:defRPr>
            </a:lvl1pPr>
          </a:lstStyle>
          <a:p>
            <a:pPr/>
            <a:r>
              <a:t>Like This “protected” land RIGHT ACROSS THE FENCE from the previous photo</a:t>
            </a:r>
          </a:p>
        </p:txBody>
      </p:sp>
      <p:sp>
        <p:nvSpPr>
          <p:cNvPr id="232" name="Photos taken same day."/>
          <p:cNvSpPr txBox="1"/>
          <p:nvPr/>
        </p:nvSpPr>
        <p:spPr>
          <a:xfrm>
            <a:off x="4227064" y="2180165"/>
            <a:ext cx="8888665" cy="602211"/>
          </a:xfrm>
          <a:prstGeom prst="rect">
            <a:avLst/>
          </a:prstGeom>
          <a:ln w="12700">
            <a:miter lim="400000"/>
          </a:ln>
          <a:effectLst>
            <a:outerShdw sx="100000" sy="100000" kx="0" ky="0" algn="b" rotWithShape="0" blurRad="114300" dist="114300" dir="2700000">
              <a:srgbClr val="000000"/>
            </a:outerShdw>
          </a:effectLst>
          <a:extLst>
            <a:ext uri="{C572A759-6A51-4108-AA02-DFA0A04FC94B}">
              <ma14:wrappingTextBoxFlag xmlns:ma14="http://schemas.microsoft.com/office/mac/drawingml/2011/main" val="1"/>
            </a:ext>
          </a:extLst>
        </p:spPr>
        <p:txBody>
          <a:bodyPr lIns="91436" tIns="91436" rIns="91436" bIns="91436">
            <a:spAutoFit/>
          </a:bodyPr>
          <a:lstStyle>
            <a:lvl1pPr marR="81275" indent="81275" defTabSz="914400">
              <a:spcBef>
                <a:spcPts val="2100"/>
              </a:spcBef>
              <a:defRPr b="1" sz="3000">
                <a:solidFill>
                  <a:srgbClr val="FFFFFF"/>
                </a:solidFill>
                <a:latin typeface="Arial"/>
                <a:ea typeface="Arial"/>
                <a:cs typeface="Arial"/>
                <a:sym typeface="Arial"/>
              </a:defRPr>
            </a:lvl1pPr>
          </a:lstStyle>
          <a:p>
            <a:pPr/>
            <a:r>
              <a:t>Photos same day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fade" transition="in">
                                      <p:cBhvr>
                                        <p:cTn id="7" dur="1000"/>
                                        <p:tgtEl>
                                          <p:spTgt spid="23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32"/>
                                        </p:tgtEl>
                                        <p:attrNameLst>
                                          <p:attrName>style.visibility</p:attrName>
                                        </p:attrNameLst>
                                      </p:cBhvr>
                                      <p:to>
                                        <p:strVal val="visible"/>
                                      </p:to>
                                    </p:set>
                                    <p:animEffect filter="fade" transition="in">
                                      <p:cBhvr>
                                        <p:cTn id="11" dur="2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P build="whole" bldLvl="1" animBg="1" rev="0" advAuto="0" spid="232"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12.png" descr="image12.png"/>
          <p:cNvPicPr>
            <a:picLocks noChangeAspect="1"/>
          </p:cNvPicPr>
          <p:nvPr/>
        </p:nvPicPr>
        <p:blipFill>
          <a:blip r:embed="rId2">
            <a:extLst/>
          </a:blip>
          <a:srcRect l="0" t="0" r="13668" b="0"/>
          <a:stretch>
            <a:fillRect/>
          </a:stretch>
        </p:blipFill>
        <p:spPr>
          <a:xfrm>
            <a:off x="-3" y="-125215"/>
            <a:ext cx="13004806" cy="10004218"/>
          </a:xfrm>
          <a:prstGeom prst="rect">
            <a:avLst/>
          </a:prstGeom>
          <a:ln w="12700">
            <a:miter lim="400000"/>
          </a:ln>
        </p:spPr>
      </p:pic>
      <p:pic>
        <p:nvPicPr>
          <p:cNvPr id="235" name="DrakeSign.jpg" descr="DrakeSign.jpg"/>
          <p:cNvPicPr>
            <a:picLocks noChangeAspect="1"/>
          </p:cNvPicPr>
          <p:nvPr/>
        </p:nvPicPr>
        <p:blipFill>
          <a:blip r:embed="rId3">
            <a:extLst/>
          </a:blip>
          <a:srcRect l="16720" t="29760" r="29856" b="9927"/>
          <a:stretch>
            <a:fillRect/>
          </a:stretch>
        </p:blipFill>
        <p:spPr>
          <a:xfrm>
            <a:off x="-10321" y="-320607"/>
            <a:ext cx="4693370" cy="3818498"/>
          </a:xfrm>
          <a:prstGeom prst="rect">
            <a:avLst/>
          </a:prstGeom>
          <a:ln w="12700">
            <a:miter lim="400000"/>
          </a:ln>
        </p:spPr>
      </p:pic>
      <p:sp>
        <p:nvSpPr>
          <p:cNvPr id="236" name="Grazing WAS REMOVED FROM THIS forest service STUDY AREA near Prescott, az IN 1946"/>
          <p:cNvSpPr txBox="1"/>
          <p:nvPr/>
        </p:nvSpPr>
        <p:spPr>
          <a:xfrm>
            <a:off x="95214" y="6811591"/>
            <a:ext cx="12814372" cy="2429616"/>
          </a:xfrm>
          <a:prstGeom prst="rect">
            <a:avLst/>
          </a:prstGeom>
          <a:ln w="12700">
            <a:miter lim="400000"/>
          </a:ln>
          <a:effectLst>
            <a:outerShdw sx="100000" sy="100000" kx="0" ky="0" algn="b" rotWithShape="0" blurRad="88900" dist="88900" dir="54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spcBef>
                <a:spcPts val="3700"/>
              </a:spcBef>
              <a:defRPr b="1" sz="5700">
                <a:solidFill>
                  <a:srgbClr val="FFFFFF"/>
                </a:solidFill>
                <a:effectLst>
                  <a:outerShdw sx="100000" sy="100000" kx="0" ky="0" algn="b" rotWithShape="0" blurRad="12700" dist="25400" dir="2700000">
                    <a:srgbClr val="DDDDDD"/>
                  </a:outerShdw>
                </a:effectLst>
                <a:latin typeface="Arial"/>
                <a:ea typeface="Arial"/>
                <a:cs typeface="Arial"/>
                <a:sym typeface="Arial"/>
              </a:defRPr>
            </a:lvl1pPr>
          </a:lstStyle>
          <a:p>
            <a:pPr/>
            <a:r>
              <a:t>Grazing WAS REMOVED FROM THIS forest service STUDY AREA near Prescott, az IN 1946</a:t>
            </a:r>
          </a:p>
        </p:txBody>
      </p:sp>
      <p:sp>
        <p:nvSpPr>
          <p:cNvPr id="237" name="So, we started comparing land that had been protected from grazing"/>
          <p:cNvSpPr txBox="1"/>
          <p:nvPr/>
        </p:nvSpPr>
        <p:spPr>
          <a:xfrm>
            <a:off x="4358535" y="36693"/>
            <a:ext cx="8736384" cy="3379381"/>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algn="ctr">
              <a:lnSpc>
                <a:spcPct val="80000"/>
              </a:lnSpc>
              <a:spcBef>
                <a:spcPts val="3700"/>
              </a:spcBef>
              <a:defRPr b="1" sz="5300">
                <a:solidFill>
                  <a:srgbClr val="FFFFFF"/>
                </a:solidFill>
                <a:effectLst>
                  <a:outerShdw sx="100000" sy="100000" kx="0" ky="0" algn="b" rotWithShape="0" blurRad="12700" dist="25400" dir="2700000">
                    <a:srgbClr val="DDDDDD"/>
                  </a:outerShdw>
                </a:effectLst>
                <a:latin typeface="Arial"/>
                <a:ea typeface="Arial"/>
                <a:cs typeface="Arial"/>
                <a:sym typeface="Arial"/>
              </a:defRPr>
            </a:lvl1pPr>
          </a:lstStyle>
          <a:p>
            <a:pPr/>
            <a:r>
              <a:t>Here’s something else that happens when we remove grazing to achieve                   eco-goals </a:t>
            </a:r>
          </a:p>
        </p:txBody>
      </p:sp>
      <p:sp>
        <p:nvSpPr>
          <p:cNvPr id="238" name="Photos taken same day."/>
          <p:cNvSpPr txBox="1"/>
          <p:nvPr/>
        </p:nvSpPr>
        <p:spPr>
          <a:xfrm>
            <a:off x="8845973" y="9099125"/>
            <a:ext cx="5310296" cy="611219"/>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gn="ctr">
              <a:lnSpc>
                <a:spcPct val="90000"/>
              </a:lnSpc>
              <a:spcBef>
                <a:spcPts val="1500"/>
              </a:spcBef>
              <a:defRPr b="1" sz="3400">
                <a:solidFill>
                  <a:srgbClr val="FFFFFF"/>
                </a:solidFill>
                <a:latin typeface="Arial"/>
                <a:ea typeface="Arial"/>
                <a:cs typeface="Arial"/>
                <a:sym typeface="Arial"/>
              </a:defRPr>
            </a:lvl1pPr>
          </a:lstStyle>
          <a:p>
            <a:pPr/>
            <a:r>
              <a:t>Photo 2005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6"/>
                                        </p:tgtEl>
                                        <p:attrNameLst>
                                          <p:attrName>style.visibility</p:attrName>
                                        </p:attrNameLst>
                                      </p:cBhvr>
                                      <p:to>
                                        <p:strVal val="visible"/>
                                      </p:to>
                                    </p:set>
                                    <p:animEffect filter="fade" transition="in">
                                      <p:cBhvr>
                                        <p:cTn id="7" dur="30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3000" fill="hold"/>
                                        <p:tgtEl>
                                          <p:spTgt spid="236"/>
                                        </p:tgtEl>
                                      </p:cBhvr>
                                    </p:animEffect>
                                    <p:set>
                                      <p:cBhvr>
                                        <p:cTn id="12" fill="hold">
                                          <p:stCondLst>
                                            <p:cond delay="2999"/>
                                          </p:stCondLst>
                                        </p:cTn>
                                        <p:tgtEl>
                                          <p:spTgt spid="2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2"/>
      <p:bldP build="whole" bldLvl="1" animBg="1" rev="0" advAuto="0" spid="23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DrakeSign.jpg" descr="DrakeSign.jpg"/>
          <p:cNvPicPr>
            <a:picLocks noChangeAspect="1"/>
          </p:cNvPicPr>
          <p:nvPr/>
        </p:nvPicPr>
        <p:blipFill>
          <a:blip r:embed="rId2">
            <a:extLst/>
          </a:blip>
          <a:srcRect l="16720" t="29760" r="29856" b="9927"/>
          <a:stretch>
            <a:fillRect/>
          </a:stretch>
        </p:blipFill>
        <p:spPr>
          <a:xfrm>
            <a:off x="-10321" y="-320607"/>
            <a:ext cx="4693370" cy="3818498"/>
          </a:xfrm>
          <a:prstGeom prst="rect">
            <a:avLst/>
          </a:prstGeom>
          <a:ln w="12700">
            <a:miter lim="400000"/>
          </a:ln>
        </p:spPr>
      </p:pic>
      <p:pic>
        <p:nvPicPr>
          <p:cNvPr id="241" name="Image" descr="Image"/>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42" name="Surface_temperature_Drake_Excl" descr="Surface_temperature_Drake_Excl"/>
          <p:cNvPicPr>
            <a:picLocks noChangeAspect="1"/>
          </p:cNvPicPr>
          <p:nvPr/>
        </p:nvPicPr>
        <p:blipFill>
          <a:blip r:embed="rId4">
            <a:extLst/>
          </a:blip>
          <a:srcRect l="33506" t="18749" r="5897" b="7498"/>
          <a:stretch>
            <a:fillRect/>
          </a:stretch>
        </p:blipFill>
        <p:spPr>
          <a:xfrm>
            <a:off x="7434835" y="2453189"/>
            <a:ext cx="4923329" cy="4500203"/>
          </a:xfrm>
          <a:prstGeom prst="rect">
            <a:avLst/>
          </a:prstGeom>
          <a:ln w="12700">
            <a:miter lim="400000"/>
          </a:ln>
        </p:spPr>
      </p:pic>
      <p:sp>
        <p:nvSpPr>
          <p:cNvPr id="243" name="Healthy ecosystem &amp; healthy grassland?…"/>
          <p:cNvSpPr txBox="1"/>
          <p:nvPr/>
        </p:nvSpPr>
        <p:spPr>
          <a:xfrm>
            <a:off x="85575" y="6757106"/>
            <a:ext cx="12833649" cy="2837120"/>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lnSpc>
                <a:spcPct val="90000"/>
              </a:lnSpc>
              <a:defRPr b="1" sz="4100">
                <a:solidFill>
                  <a:srgbClr val="FFFFFF"/>
                </a:solidFill>
                <a:latin typeface="Arial"/>
                <a:ea typeface="Arial"/>
                <a:cs typeface="Arial"/>
                <a:sym typeface="Arial"/>
              </a:defRPr>
            </a:pPr>
            <a:r>
              <a:t>Healthy ecosystem &amp; healthy grassland?</a:t>
            </a:r>
          </a:p>
          <a:p>
            <a:pPr defTabSz="1300480">
              <a:lnSpc>
                <a:spcPct val="90000"/>
              </a:lnSpc>
              <a:defRPr b="1" sz="4100">
                <a:solidFill>
                  <a:srgbClr val="FFFFFF"/>
                </a:solidFill>
                <a:latin typeface="Arial"/>
                <a:ea typeface="Arial"/>
                <a:cs typeface="Arial"/>
                <a:sym typeface="Arial"/>
              </a:defRPr>
            </a:pPr>
            <a:r>
              <a:t>Stable and diverse wildlife populations?</a:t>
            </a:r>
          </a:p>
          <a:p>
            <a:pPr defTabSz="1300480">
              <a:lnSpc>
                <a:spcPct val="90000"/>
              </a:lnSpc>
              <a:defRPr b="1" sz="4100">
                <a:solidFill>
                  <a:srgbClr val="FFFFFF"/>
                </a:solidFill>
                <a:latin typeface="Arial"/>
                <a:ea typeface="Arial"/>
                <a:cs typeface="Arial"/>
                <a:sym typeface="Arial"/>
              </a:defRPr>
            </a:pPr>
            <a:r>
              <a:t>Less desertification?</a:t>
            </a:r>
          </a:p>
          <a:p>
            <a:pPr defTabSz="1300480">
              <a:lnSpc>
                <a:spcPct val="90000"/>
              </a:lnSpc>
              <a:defRPr b="1" sz="4100">
                <a:solidFill>
                  <a:srgbClr val="FFFFFF"/>
                </a:solidFill>
                <a:latin typeface="Arial"/>
                <a:ea typeface="Arial"/>
                <a:cs typeface="Arial"/>
                <a:sym typeface="Arial"/>
              </a:defRPr>
            </a:pPr>
            <a:r>
              <a:t>Return to nature?</a:t>
            </a:r>
          </a:p>
          <a:p>
            <a:pPr defTabSz="1300480">
              <a:lnSpc>
                <a:spcPct val="90000"/>
              </a:lnSpc>
              <a:defRPr b="1" sz="4100">
                <a:solidFill>
                  <a:srgbClr val="FFFFFF"/>
                </a:solidFill>
                <a:latin typeface="Arial"/>
                <a:ea typeface="Arial"/>
                <a:cs typeface="Arial"/>
                <a:sym typeface="Arial"/>
              </a:defRPr>
            </a:pPr>
            <a:r>
              <a:t>CLIMATE CHANGE?</a:t>
            </a:r>
          </a:p>
        </p:txBody>
      </p:sp>
      <p:sp>
        <p:nvSpPr>
          <p:cNvPr id="244" name="Photos taken same day."/>
          <p:cNvSpPr txBox="1"/>
          <p:nvPr/>
        </p:nvSpPr>
        <p:spPr>
          <a:xfrm>
            <a:off x="7457440" y="8544559"/>
            <a:ext cx="5310296" cy="611218"/>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gn="ctr">
              <a:lnSpc>
                <a:spcPct val="90000"/>
              </a:lnSpc>
              <a:spcBef>
                <a:spcPts val="1500"/>
              </a:spcBef>
              <a:defRPr b="1" sz="3400">
                <a:solidFill>
                  <a:srgbClr val="FFFFFF"/>
                </a:solidFill>
                <a:latin typeface="Arial"/>
                <a:ea typeface="Arial"/>
                <a:cs typeface="Arial"/>
                <a:sym typeface="Arial"/>
              </a:defRPr>
            </a:lvl1pPr>
          </a:lstStyle>
          <a:p>
            <a:pPr/>
            <a:r>
              <a:t>Same place 2014</a:t>
            </a:r>
          </a:p>
        </p:txBody>
      </p:sp>
      <p:pic>
        <p:nvPicPr>
          <p:cNvPr id="245" name="DrakeSign.jpg" descr="DrakeSign.jpg"/>
          <p:cNvPicPr>
            <a:picLocks noChangeAspect="1"/>
          </p:cNvPicPr>
          <p:nvPr/>
        </p:nvPicPr>
        <p:blipFill>
          <a:blip r:embed="rId2">
            <a:extLst/>
          </a:blip>
          <a:srcRect l="16720" t="29760" r="29856" b="9927"/>
          <a:stretch>
            <a:fillRect/>
          </a:stretch>
        </p:blipFill>
        <p:spPr>
          <a:xfrm>
            <a:off x="-10321" y="-320607"/>
            <a:ext cx="4693370" cy="3818498"/>
          </a:xfrm>
          <a:prstGeom prst="rect">
            <a:avLst/>
          </a:prstGeom>
          <a:ln w="12700">
            <a:miter lim="400000"/>
          </a:ln>
        </p:spPr>
      </p:pic>
      <p:sp>
        <p:nvSpPr>
          <p:cNvPr id="246" name="How well did this achieve the shared goals of ranchers, enviros, recreationists, and government agencies?"/>
          <p:cNvSpPr txBox="1"/>
          <p:nvPr/>
        </p:nvSpPr>
        <p:spPr>
          <a:xfrm>
            <a:off x="4255332" y="25791"/>
            <a:ext cx="8664169" cy="2871541"/>
          </a:xfrm>
          <a:prstGeom prst="rect">
            <a:avLst/>
          </a:prstGeom>
          <a:ln w="12700">
            <a:miter lim="400000"/>
          </a:ln>
          <a:effectLst>
            <a:outerShdw sx="100000" sy="100000" kx="0" ky="0" algn="b" rotWithShape="0" blurRad="88900" dist="88900" dir="1676245">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3700"/>
              </a:spcBef>
              <a:defRPr b="1" sz="4500">
                <a:solidFill>
                  <a:srgbClr val="FFFFFF"/>
                </a:solidFill>
                <a:effectLst>
                  <a:outerShdw sx="100000" sy="100000" kx="0" ky="0" algn="b" rotWithShape="0" blurRad="12700" dist="25400" dir="2700000">
                    <a:srgbClr val="DDDDDD"/>
                  </a:outerShdw>
                </a:effectLst>
                <a:latin typeface="Arial"/>
                <a:ea typeface="Arial"/>
                <a:cs typeface="Arial"/>
                <a:sym typeface="Arial"/>
              </a:defRPr>
            </a:lvl1pPr>
          </a:lstStyle>
          <a:p>
            <a:pPr/>
            <a:r>
              <a:t>How well did this achieve the shared goals of ranchers, enviros, recreationists, and government agencies?</a:t>
            </a:r>
          </a:p>
        </p:txBody>
      </p:sp>
      <p:sp>
        <p:nvSpPr>
          <p:cNvPr id="247" name="Protected for 68 years"/>
          <p:cNvSpPr txBox="1"/>
          <p:nvPr/>
        </p:nvSpPr>
        <p:spPr>
          <a:xfrm>
            <a:off x="6539758" y="9068512"/>
            <a:ext cx="6066546" cy="582775"/>
          </a:xfrm>
          <a:prstGeom prst="rect">
            <a:avLst/>
          </a:prstGeom>
          <a:ln w="12700">
            <a:miter lim="400000"/>
          </a:ln>
          <a:effectLst>
            <a:outerShdw sx="100000" sy="100000" kx="0" ky="0" algn="b" rotWithShape="0" blurRad="88900" dist="88900" dir="540000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lnSpc>
                <a:spcPct val="90000"/>
              </a:lnSpc>
              <a:defRPr b="1" sz="3400">
                <a:solidFill>
                  <a:srgbClr val="FFFFFF"/>
                </a:solidFill>
                <a:latin typeface="Arial"/>
                <a:ea typeface="Arial"/>
                <a:cs typeface="Arial"/>
                <a:sym typeface="Arial"/>
              </a:defRPr>
            </a:lvl1pPr>
          </a:lstStyle>
          <a:p>
            <a:pPr/>
            <a:r>
              <a:t>Protected for 68 years</a:t>
            </a:r>
          </a:p>
        </p:txBody>
      </p:sp>
      <p:sp>
        <p:nvSpPr>
          <p:cNvPr id="248" name="122°"/>
          <p:cNvSpPr txBox="1"/>
          <p:nvPr/>
        </p:nvSpPr>
        <p:spPr>
          <a:xfrm>
            <a:off x="9068975" y="2945227"/>
            <a:ext cx="2167469" cy="1092393"/>
          </a:xfrm>
          <a:prstGeom prst="rect">
            <a:avLst/>
          </a:prstGeom>
          <a:ln w="12700">
            <a:miter lim="400000"/>
          </a:ln>
          <a:effectLst>
            <a:outerShdw sx="100000" sy="100000" kx="0" ky="0" algn="b" rotWithShape="0" blurRad="88900" dist="88900" dir="2700000">
              <a:srgbClr val="000000"/>
            </a:outerShdw>
          </a:effectLst>
          <a:extLst>
            <a:ext uri="{C572A759-6A51-4108-AA02-DFA0A04FC94B}">
              <ma14:wrappingTextBoxFlag xmlns:ma14="http://schemas.microsoft.com/office/mac/drawingml/2011/main" val="1"/>
            </a:ext>
          </a:extLst>
        </p:spPr>
        <p:txBody>
          <a:bodyPr lIns="65022" tIns="65022" rIns="65022" bIns="65022">
            <a:spAutoFit/>
          </a:bodyPr>
          <a:lstStyle>
            <a:lvl1pPr>
              <a:lnSpc>
                <a:spcPct val="90000"/>
              </a:lnSpc>
              <a:spcBef>
                <a:spcPts val="4000"/>
              </a:spcBef>
              <a:defRPr b="1" sz="6800">
                <a:solidFill>
                  <a:srgbClr val="FFFFFF"/>
                </a:solidFill>
                <a:latin typeface="Arial"/>
                <a:ea typeface="Arial"/>
                <a:cs typeface="Arial"/>
                <a:sym typeface="Arial"/>
              </a:defRPr>
            </a:lvl1pPr>
          </a:lstStyle>
          <a:p>
            <a:pPr/>
            <a:r>
              <a:t>122°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3"/>
                                        </p:tgtEl>
                                        <p:attrNameLst>
                                          <p:attrName>style.visibility</p:attrName>
                                        </p:attrNameLst>
                                      </p:cBhvr>
                                      <p:to>
                                        <p:strVal val="visible"/>
                                      </p:to>
                                    </p:set>
                                    <p:animEffect filter="fade" transition="in">
                                      <p:cBhvr>
                                        <p:cTn id="7" dur="30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42"/>
                                        </p:tgtEl>
                                        <p:attrNameLst>
                                          <p:attrName>style.visibility</p:attrName>
                                        </p:attrNameLst>
                                      </p:cBhvr>
                                      <p:to>
                                        <p:strVal val="visible"/>
                                      </p:to>
                                    </p:set>
                                    <p:animEffect filter="fade" transition="in">
                                      <p:cBhvr>
                                        <p:cTn id="12" dur="2000"/>
                                        <p:tgtEl>
                                          <p:spTgt spid="242"/>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248"/>
                                        </p:tgtEl>
                                        <p:attrNameLst>
                                          <p:attrName>style.visibility</p:attrName>
                                        </p:attrNameLst>
                                      </p:cBhvr>
                                      <p:to>
                                        <p:strVal val="visible"/>
                                      </p:to>
                                    </p:set>
                                    <p:animEffect filter="fade" transition="in">
                                      <p:cBhvr>
                                        <p:cTn id="16" dur="2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1"/>
      <p:bldP build="whole" bldLvl="1" animBg="1" rev="0" advAuto="0" spid="242" grpId="2"/>
      <p:bldP build="whole" bldLvl="1" animBg="1" rev="0" advAuto="0" spid="248" grpId="3"/>
    </p:bldLst>
  </p:timing>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57795" indent="57795" algn="l" defTabSz="650240" rtl="0" fontAlgn="auto" latinLnBrk="0" hangingPunct="0">
          <a:lnSpc>
            <a:spcPct val="110000"/>
          </a:lnSpc>
          <a:spcBef>
            <a:spcPts val="0"/>
          </a:spcBef>
          <a:spcAft>
            <a:spcPts val="0"/>
          </a:spcAft>
          <a:buClrTx/>
          <a:buSzTx/>
          <a:buFontTx/>
          <a:buNone/>
          <a:tabLst/>
          <a:defRPr b="0" baseline="0" cap="all" i="0" spc="0" strike="noStrike" sz="5000" u="none" kumimoji="0" normalizeH="0">
            <a:ln>
              <a:noFill/>
            </a:ln>
            <a:solidFill>
              <a:srgbClr val="000000"/>
            </a:solidFill>
            <a:effectLst>
              <a:outerShdw sx="100000" sy="100000" kx="0" ky="0" algn="b" rotWithShape="0" blurRad="25400" dist="50800" dir="18900000">
                <a:srgbClr val="000000"/>
              </a:outerShdw>
            </a:effectLst>
            <a:uFill>
              <a:solidFill>
                <a:srgbClr val="FFFFFF"/>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